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257" r:id="rId2"/>
    <p:sldId id="258" r:id="rId3"/>
    <p:sldId id="273" r:id="rId4"/>
    <p:sldId id="279" r:id="rId5"/>
    <p:sldId id="305" r:id="rId6"/>
    <p:sldId id="260" r:id="rId7"/>
    <p:sldId id="261" r:id="rId8"/>
    <p:sldId id="262" r:id="rId9"/>
    <p:sldId id="288" r:id="rId10"/>
    <p:sldId id="289" r:id="rId11"/>
    <p:sldId id="292" r:id="rId12"/>
    <p:sldId id="295" r:id="rId13"/>
    <p:sldId id="296" r:id="rId14"/>
    <p:sldId id="297" r:id="rId15"/>
    <p:sldId id="268" r:id="rId16"/>
    <p:sldId id="303" r:id="rId17"/>
    <p:sldId id="267" r:id="rId18"/>
    <p:sldId id="270" r:id="rId19"/>
    <p:sldId id="263" r:id="rId20"/>
    <p:sldId id="264" r:id="rId21"/>
    <p:sldId id="265" r:id="rId22"/>
    <p:sldId id="266" r:id="rId23"/>
    <p:sldId id="274" r:id="rId24"/>
    <p:sldId id="275" r:id="rId25"/>
    <p:sldId id="276" r:id="rId26"/>
    <p:sldId id="277" r:id="rId27"/>
    <p:sldId id="300" r:id="rId28"/>
    <p:sldId id="285" r:id="rId29"/>
    <p:sldId id="286" r:id="rId30"/>
    <p:sldId id="294" r:id="rId31"/>
    <p:sldId id="271" r:id="rId32"/>
    <p:sldId id="287" r:id="rId33"/>
    <p:sldId id="299" r:id="rId34"/>
    <p:sldId id="301" r:id="rId35"/>
    <p:sldId id="293" r:id="rId36"/>
    <p:sldId id="298" r:id="rId37"/>
    <p:sldId id="302" r:id="rId38"/>
    <p:sldId id="304"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1632" y="-9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12864"/>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EDE53F-71D1-AF44-B892-EC4338E1E8E3}" type="datetimeFigureOut">
              <a:rPr lang="en-US" smtClean="0"/>
              <a:t>9/12/14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BED968-7245-5443-BB02-9221EFA23FC8}" type="slidenum">
              <a:rPr lang="en-US" smtClean="0"/>
              <a:t>‹#›</a:t>
            </a:fld>
            <a:endParaRPr lang="en-US"/>
          </a:p>
        </p:txBody>
      </p:sp>
    </p:spTree>
    <p:extLst>
      <p:ext uri="{BB962C8B-B14F-4D97-AF65-F5344CB8AC3E}">
        <p14:creationId xmlns:p14="http://schemas.microsoft.com/office/powerpoint/2010/main" val="2083667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BB873A-B2AF-D049-A5EF-0DD6D1A88841}" type="datetimeFigureOut">
              <a:rPr lang="en-US" smtClean="0"/>
              <a:t>9/12/14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5B5E31-D53E-B544-9A1C-BFEB99054F66}" type="slidenum">
              <a:rPr lang="en-US" smtClean="0"/>
              <a:t>‹#›</a:t>
            </a:fld>
            <a:endParaRPr lang="en-US"/>
          </a:p>
        </p:txBody>
      </p:sp>
    </p:spTree>
    <p:extLst>
      <p:ext uri="{BB962C8B-B14F-4D97-AF65-F5344CB8AC3E}">
        <p14:creationId xmlns:p14="http://schemas.microsoft.com/office/powerpoint/2010/main" val="20983151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714500" y="685800"/>
            <a:ext cx="3429000" cy="3429000"/>
          </a:xfrm>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6583EED7-DA42-469C-BB3E-6915B40EEF62}" type="slidenum">
              <a:rPr lang="nl-NL" smtClean="0"/>
              <a:pPr/>
              <a:t>1</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Click to edit Master subtitle style</a:t>
            </a:r>
            <a:endParaRPr lang="en-US"/>
          </a:p>
        </p:txBody>
      </p:sp>
      <p:sp>
        <p:nvSpPr>
          <p:cNvPr id="4" name="Date Placeholder 3"/>
          <p:cNvSpPr>
            <a:spLocks noGrp="1"/>
          </p:cNvSpPr>
          <p:nvPr>
            <p:ph type="dt" sz="half" idx="10"/>
          </p:nvPr>
        </p:nvSpPr>
        <p:spPr/>
        <p:txBody>
          <a:bodyPr/>
          <a:lstStyle/>
          <a:p>
            <a:fld id="{6E0D5151-1425-494F-9D3A-6EDB3748EC10}" type="datetimeFigureOut">
              <a:rPr lang="en-US" smtClean="0"/>
              <a:t>9/12/14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5E387-9991-004A-A085-10C0A84BA2AE}" type="slidenum">
              <a:rPr lang="en-US" smtClean="0"/>
              <a:t>‹#›</a:t>
            </a:fld>
            <a:endParaRPr lang="en-US"/>
          </a:p>
        </p:txBody>
      </p:sp>
    </p:spTree>
    <p:extLst>
      <p:ext uri="{BB962C8B-B14F-4D97-AF65-F5344CB8AC3E}">
        <p14:creationId xmlns:p14="http://schemas.microsoft.com/office/powerpoint/2010/main" val="267132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Date Placeholder 3"/>
          <p:cNvSpPr>
            <a:spLocks noGrp="1"/>
          </p:cNvSpPr>
          <p:nvPr>
            <p:ph type="dt" sz="half" idx="10"/>
          </p:nvPr>
        </p:nvSpPr>
        <p:spPr/>
        <p:txBody>
          <a:bodyPr/>
          <a:lstStyle/>
          <a:p>
            <a:fld id="{6E0D5151-1425-494F-9D3A-6EDB3748EC10}" type="datetimeFigureOut">
              <a:rPr lang="en-US" smtClean="0"/>
              <a:t>9/12/14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5E387-9991-004A-A085-10C0A84BA2AE}" type="slidenum">
              <a:rPr lang="en-US" smtClean="0"/>
              <a:t>‹#›</a:t>
            </a:fld>
            <a:endParaRPr lang="en-US"/>
          </a:p>
        </p:txBody>
      </p:sp>
    </p:spTree>
    <p:extLst>
      <p:ext uri="{BB962C8B-B14F-4D97-AF65-F5344CB8AC3E}">
        <p14:creationId xmlns:p14="http://schemas.microsoft.com/office/powerpoint/2010/main" val="1039654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v-S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Date Placeholder 3"/>
          <p:cNvSpPr>
            <a:spLocks noGrp="1"/>
          </p:cNvSpPr>
          <p:nvPr>
            <p:ph type="dt" sz="half" idx="10"/>
          </p:nvPr>
        </p:nvSpPr>
        <p:spPr/>
        <p:txBody>
          <a:bodyPr/>
          <a:lstStyle/>
          <a:p>
            <a:fld id="{6E0D5151-1425-494F-9D3A-6EDB3748EC10}" type="datetimeFigureOut">
              <a:rPr lang="en-US" smtClean="0"/>
              <a:t>9/12/14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5E387-9991-004A-A085-10C0A84BA2AE}" type="slidenum">
              <a:rPr lang="en-US" smtClean="0"/>
              <a:t>‹#›</a:t>
            </a:fld>
            <a:endParaRPr lang="en-US"/>
          </a:p>
        </p:txBody>
      </p:sp>
    </p:spTree>
    <p:extLst>
      <p:ext uri="{BB962C8B-B14F-4D97-AF65-F5344CB8AC3E}">
        <p14:creationId xmlns:p14="http://schemas.microsoft.com/office/powerpoint/2010/main" val="1633859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sp>
        <p:nvSpPr>
          <p:cNvPr id="17" name="Ondertitel 16"/>
          <p:cNvSpPr>
            <a:spLocks noGrp="1"/>
          </p:cNvSpPr>
          <p:nvPr>
            <p:ph type="subTitle" idx="1"/>
          </p:nvPr>
        </p:nvSpPr>
        <p:spPr>
          <a:xfrm>
            <a:off x="533401" y="3228536"/>
            <a:ext cx="7854697"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dirty="0" smtClean="0"/>
              <a:t>Klik om het opmaakprofiel van de modelondertitel te bewerken</a:t>
            </a:r>
            <a:endParaRPr kumimoji="0" lang="en-US" dirty="0"/>
          </a:p>
        </p:txBody>
      </p:sp>
      <p:sp>
        <p:nvSpPr>
          <p:cNvPr id="7" name="Titel 6"/>
          <p:cNvSpPr>
            <a:spLocks noGrp="1"/>
          </p:cNvSpPr>
          <p:nvPr>
            <p:ph type="title"/>
          </p:nvPr>
        </p:nvSpPr>
        <p:spPr/>
        <p:txBody>
          <a:bodyPr/>
          <a:lstStyle>
            <a:lvl1pPr>
              <a:defRPr baseline="0">
                <a:latin typeface="Calibri" pitchFamily="34" charset="0"/>
              </a:defRPr>
            </a:lvl1pPr>
          </a:lstStyle>
          <a:p>
            <a:r>
              <a:rPr lang="nl-NL" dirty="0" smtClean="0"/>
              <a:t>Klik om de stijl te bewerken</a:t>
            </a:r>
            <a:endParaRPr lang="nl-NL" dirty="0"/>
          </a:p>
        </p:txBody>
      </p:sp>
      <p:sp>
        <p:nvSpPr>
          <p:cNvPr id="11" name="Tijdelijke aanduiding voor voettekst 10"/>
          <p:cNvSpPr>
            <a:spLocks noGrp="1"/>
          </p:cNvSpPr>
          <p:nvPr>
            <p:ph type="ftr" sz="quarter" idx="12"/>
          </p:nvPr>
        </p:nvSpPr>
        <p:spPr/>
        <p:txBody>
          <a:bodyPr/>
          <a:lstStyle/>
          <a:p>
            <a:pPr algn="ctr"/>
            <a:r>
              <a:rPr lang="nl-NL" dirty="0" err="1" smtClean="0"/>
              <a:t>European</a:t>
            </a:r>
            <a:r>
              <a:rPr lang="nl-NL" dirty="0" smtClean="0"/>
              <a:t> </a:t>
            </a:r>
            <a:r>
              <a:rPr lang="nl-NL" dirty="0" err="1" smtClean="0"/>
              <a:t>Economic</a:t>
            </a:r>
            <a:r>
              <a:rPr lang="nl-NL" dirty="0" smtClean="0"/>
              <a:t> </a:t>
            </a:r>
            <a:r>
              <a:rPr lang="nl-NL" dirty="0" err="1" smtClean="0"/>
              <a:t>Summit</a:t>
            </a:r>
            <a:r>
              <a:rPr lang="nl-NL" dirty="0" smtClean="0"/>
              <a:t> Amsterdam 2014</a:t>
            </a:r>
            <a:endParaRPr lang="nl-NL" dirty="0"/>
          </a:p>
        </p:txBody>
      </p:sp>
    </p:spTree>
    <p:extLst>
      <p:ext uri="{BB962C8B-B14F-4D97-AF65-F5344CB8AC3E}">
        <p14:creationId xmlns:p14="http://schemas.microsoft.com/office/powerpoint/2010/main" val="2457028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Date Placeholder 3"/>
          <p:cNvSpPr>
            <a:spLocks noGrp="1"/>
          </p:cNvSpPr>
          <p:nvPr>
            <p:ph type="dt" sz="half" idx="10"/>
          </p:nvPr>
        </p:nvSpPr>
        <p:spPr/>
        <p:txBody>
          <a:bodyPr/>
          <a:lstStyle/>
          <a:p>
            <a:fld id="{6E0D5151-1425-494F-9D3A-6EDB3748EC10}" type="datetimeFigureOut">
              <a:rPr lang="en-US" smtClean="0"/>
              <a:t>9/12/14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5E387-9991-004A-A085-10C0A84BA2AE}" type="slidenum">
              <a:rPr lang="en-US" smtClean="0"/>
              <a:t>‹#›</a:t>
            </a:fld>
            <a:endParaRPr lang="en-US"/>
          </a:p>
        </p:txBody>
      </p:sp>
    </p:spTree>
    <p:extLst>
      <p:ext uri="{BB962C8B-B14F-4D97-AF65-F5344CB8AC3E}">
        <p14:creationId xmlns:p14="http://schemas.microsoft.com/office/powerpoint/2010/main" val="3071160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v-S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Click to edit Master text styles</a:t>
            </a:r>
          </a:p>
        </p:txBody>
      </p:sp>
      <p:sp>
        <p:nvSpPr>
          <p:cNvPr id="4" name="Date Placeholder 3"/>
          <p:cNvSpPr>
            <a:spLocks noGrp="1"/>
          </p:cNvSpPr>
          <p:nvPr>
            <p:ph type="dt" sz="half" idx="10"/>
          </p:nvPr>
        </p:nvSpPr>
        <p:spPr/>
        <p:txBody>
          <a:bodyPr/>
          <a:lstStyle/>
          <a:p>
            <a:fld id="{6E0D5151-1425-494F-9D3A-6EDB3748EC10}" type="datetimeFigureOut">
              <a:rPr lang="en-US" smtClean="0"/>
              <a:t>9/12/14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5E387-9991-004A-A085-10C0A84BA2AE}" type="slidenum">
              <a:rPr lang="en-US" smtClean="0"/>
              <a:t>‹#›</a:t>
            </a:fld>
            <a:endParaRPr lang="en-US"/>
          </a:p>
        </p:txBody>
      </p:sp>
    </p:spTree>
    <p:extLst>
      <p:ext uri="{BB962C8B-B14F-4D97-AF65-F5344CB8AC3E}">
        <p14:creationId xmlns:p14="http://schemas.microsoft.com/office/powerpoint/2010/main" val="1352652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5" name="Date Placeholder 4"/>
          <p:cNvSpPr>
            <a:spLocks noGrp="1"/>
          </p:cNvSpPr>
          <p:nvPr>
            <p:ph type="dt" sz="half" idx="10"/>
          </p:nvPr>
        </p:nvSpPr>
        <p:spPr/>
        <p:txBody>
          <a:bodyPr/>
          <a:lstStyle/>
          <a:p>
            <a:fld id="{6E0D5151-1425-494F-9D3A-6EDB3748EC10}" type="datetimeFigureOut">
              <a:rPr lang="en-US" smtClean="0"/>
              <a:t>9/12/14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95E387-9991-004A-A085-10C0A84BA2AE}" type="slidenum">
              <a:rPr lang="en-US" smtClean="0"/>
              <a:t>‹#›</a:t>
            </a:fld>
            <a:endParaRPr lang="en-US"/>
          </a:p>
        </p:txBody>
      </p:sp>
    </p:spTree>
    <p:extLst>
      <p:ext uri="{BB962C8B-B14F-4D97-AF65-F5344CB8AC3E}">
        <p14:creationId xmlns:p14="http://schemas.microsoft.com/office/powerpoint/2010/main" val="364179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7" name="Date Placeholder 6"/>
          <p:cNvSpPr>
            <a:spLocks noGrp="1"/>
          </p:cNvSpPr>
          <p:nvPr>
            <p:ph type="dt" sz="half" idx="10"/>
          </p:nvPr>
        </p:nvSpPr>
        <p:spPr/>
        <p:txBody>
          <a:bodyPr/>
          <a:lstStyle/>
          <a:p>
            <a:fld id="{6E0D5151-1425-494F-9D3A-6EDB3748EC10}" type="datetimeFigureOut">
              <a:rPr lang="en-US" smtClean="0"/>
              <a:t>9/12/14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95E387-9991-004A-A085-10C0A84BA2AE}" type="slidenum">
              <a:rPr lang="en-US" smtClean="0"/>
              <a:t>‹#›</a:t>
            </a:fld>
            <a:endParaRPr lang="en-US"/>
          </a:p>
        </p:txBody>
      </p:sp>
    </p:spTree>
    <p:extLst>
      <p:ext uri="{BB962C8B-B14F-4D97-AF65-F5344CB8AC3E}">
        <p14:creationId xmlns:p14="http://schemas.microsoft.com/office/powerpoint/2010/main" val="388690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Date Placeholder 2"/>
          <p:cNvSpPr>
            <a:spLocks noGrp="1"/>
          </p:cNvSpPr>
          <p:nvPr>
            <p:ph type="dt" sz="half" idx="10"/>
          </p:nvPr>
        </p:nvSpPr>
        <p:spPr/>
        <p:txBody>
          <a:bodyPr/>
          <a:lstStyle/>
          <a:p>
            <a:fld id="{6E0D5151-1425-494F-9D3A-6EDB3748EC10}" type="datetimeFigureOut">
              <a:rPr lang="en-US" smtClean="0"/>
              <a:t>9/12/14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95E387-9991-004A-A085-10C0A84BA2AE}" type="slidenum">
              <a:rPr lang="en-US" smtClean="0"/>
              <a:t>‹#›</a:t>
            </a:fld>
            <a:endParaRPr lang="en-US"/>
          </a:p>
        </p:txBody>
      </p:sp>
    </p:spTree>
    <p:extLst>
      <p:ext uri="{BB962C8B-B14F-4D97-AF65-F5344CB8AC3E}">
        <p14:creationId xmlns:p14="http://schemas.microsoft.com/office/powerpoint/2010/main" val="1484891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0D5151-1425-494F-9D3A-6EDB3748EC10}" type="datetimeFigureOut">
              <a:rPr lang="en-US" smtClean="0"/>
              <a:t>9/12/14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95E387-9991-004A-A085-10C0A84BA2AE}" type="slidenum">
              <a:rPr lang="en-US" smtClean="0"/>
              <a:t>‹#›</a:t>
            </a:fld>
            <a:endParaRPr lang="en-US"/>
          </a:p>
        </p:txBody>
      </p:sp>
    </p:spTree>
    <p:extLst>
      <p:ext uri="{BB962C8B-B14F-4D97-AF65-F5344CB8AC3E}">
        <p14:creationId xmlns:p14="http://schemas.microsoft.com/office/powerpoint/2010/main" val="210136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v-S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Click to edit Master text styles</a:t>
            </a:r>
          </a:p>
        </p:txBody>
      </p:sp>
      <p:sp>
        <p:nvSpPr>
          <p:cNvPr id="5" name="Date Placeholder 4"/>
          <p:cNvSpPr>
            <a:spLocks noGrp="1"/>
          </p:cNvSpPr>
          <p:nvPr>
            <p:ph type="dt" sz="half" idx="10"/>
          </p:nvPr>
        </p:nvSpPr>
        <p:spPr/>
        <p:txBody>
          <a:bodyPr/>
          <a:lstStyle/>
          <a:p>
            <a:fld id="{6E0D5151-1425-494F-9D3A-6EDB3748EC10}" type="datetimeFigureOut">
              <a:rPr lang="en-US" smtClean="0"/>
              <a:t>9/12/14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95E387-9991-004A-A085-10C0A84BA2AE}" type="slidenum">
              <a:rPr lang="en-US" smtClean="0"/>
              <a:t>‹#›</a:t>
            </a:fld>
            <a:endParaRPr lang="en-US"/>
          </a:p>
        </p:txBody>
      </p:sp>
    </p:spTree>
    <p:extLst>
      <p:ext uri="{BB962C8B-B14F-4D97-AF65-F5344CB8AC3E}">
        <p14:creationId xmlns:p14="http://schemas.microsoft.com/office/powerpoint/2010/main" val="402121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v-S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Click to edit Master text styles</a:t>
            </a:r>
          </a:p>
        </p:txBody>
      </p:sp>
      <p:sp>
        <p:nvSpPr>
          <p:cNvPr id="5" name="Date Placeholder 4"/>
          <p:cNvSpPr>
            <a:spLocks noGrp="1"/>
          </p:cNvSpPr>
          <p:nvPr>
            <p:ph type="dt" sz="half" idx="10"/>
          </p:nvPr>
        </p:nvSpPr>
        <p:spPr/>
        <p:txBody>
          <a:bodyPr/>
          <a:lstStyle/>
          <a:p>
            <a:fld id="{6E0D5151-1425-494F-9D3A-6EDB3748EC10}" type="datetimeFigureOut">
              <a:rPr lang="en-US" smtClean="0"/>
              <a:t>9/12/14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95E387-9991-004A-A085-10C0A84BA2AE}" type="slidenum">
              <a:rPr lang="en-US" smtClean="0"/>
              <a:t>‹#›</a:t>
            </a:fld>
            <a:endParaRPr lang="en-US"/>
          </a:p>
        </p:txBody>
      </p:sp>
    </p:spTree>
    <p:extLst>
      <p:ext uri="{BB962C8B-B14F-4D97-AF65-F5344CB8AC3E}">
        <p14:creationId xmlns:p14="http://schemas.microsoft.com/office/powerpoint/2010/main" val="20669329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0D5151-1425-494F-9D3A-6EDB3748EC10}" type="datetimeFigureOut">
              <a:rPr lang="en-US" smtClean="0"/>
              <a:t>9/12/14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95E387-9991-004A-A085-10C0A84BA2AE}" type="slidenum">
              <a:rPr lang="en-US" smtClean="0"/>
              <a:t>‹#›</a:t>
            </a:fld>
            <a:endParaRPr lang="en-US"/>
          </a:p>
        </p:txBody>
      </p:sp>
    </p:spTree>
    <p:extLst>
      <p:ext uri="{BB962C8B-B14F-4D97-AF65-F5344CB8AC3E}">
        <p14:creationId xmlns:p14="http://schemas.microsoft.com/office/powerpoint/2010/main" val="2560022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AMthinktank.or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bamthinktank.org" TargetMode="External"/><Relationship Id="rId4" Type="http://schemas.openxmlformats.org/officeDocument/2006/relationships/hyperlink" Target="http://www.europeanfreedomnetwork.org" TargetMode="External"/><Relationship Id="rId5" Type="http://schemas.openxmlformats.org/officeDocument/2006/relationships/hyperlink" Target="http://www.businessasmission.com" TargetMode="External"/><Relationship Id="rId6" Type="http://schemas.openxmlformats.org/officeDocument/2006/relationships/hyperlink" Target="http://www.vatican.va" TargetMode="External"/><Relationship Id="rId1" Type="http://schemas.openxmlformats.org/officeDocument/2006/relationships/slideLayout" Target="../slideLayouts/slideLayout2.xml"/><Relationship Id="rId2" Type="http://schemas.openxmlformats.org/officeDocument/2006/relationships/hyperlink" Target="http://www.MatsTunehag.com"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EES-logo#brieftransparan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79913" y="6213309"/>
            <a:ext cx="1656185" cy="335280"/>
          </a:xfrm>
          <a:prstGeom prst="rect">
            <a:avLst/>
          </a:prstGeom>
        </p:spPr>
      </p:pic>
      <p:pic>
        <p:nvPicPr>
          <p:cNvPr id="10" name="Tijdelijke aanduiding voor inhoud 5" descr="EES-logo#brief.jpg"/>
          <p:cNvPicPr>
            <a:picLocks noChangeAspect="1"/>
          </p:cNvPicPr>
          <p:nvPr/>
        </p:nvPicPr>
        <p:blipFill>
          <a:blip r:embed="rId4" cstate="print"/>
          <a:srcRect/>
          <a:stretch>
            <a:fillRect/>
          </a:stretch>
        </p:blipFill>
        <p:spPr>
          <a:xfrm>
            <a:off x="971601" y="836712"/>
            <a:ext cx="6840761" cy="1584325"/>
          </a:xfrm>
          <a:prstGeom prst="rect">
            <a:avLst/>
          </a:prstGeom>
        </p:spPr>
      </p:pic>
      <p:sp>
        <p:nvSpPr>
          <p:cNvPr id="9" name="Titel 1"/>
          <p:cNvSpPr txBox="1">
            <a:spLocks/>
          </p:cNvSpPr>
          <p:nvPr/>
        </p:nvSpPr>
        <p:spPr>
          <a:xfrm>
            <a:off x="2771800" y="2180861"/>
            <a:ext cx="3672409" cy="638275"/>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lvl="0" algn="ctr">
              <a:spcBef>
                <a:spcPct val="0"/>
              </a:spcBef>
            </a:pPr>
            <a:r>
              <a:rPr lang="nl-NL" sz="2800" dirty="0" smtClean="0">
                <a:solidFill>
                  <a:schemeClr val="accent1">
                    <a:lumMod val="75000"/>
                  </a:schemeClr>
                </a:solidFill>
                <a:latin typeface="Calibri" pitchFamily="34" charset="0"/>
              </a:rPr>
              <a:t>18 – 20 September 2014</a:t>
            </a:r>
            <a:endParaRPr kumimoji="0" lang="nl-NL" sz="2800" b="1" i="0" u="none" strike="noStrike" kern="1200" cap="none" spc="0" normalizeH="0" baseline="0" noProof="0" dirty="0" smtClean="0">
              <a:ln>
                <a:noFill/>
              </a:ln>
              <a:solidFill>
                <a:schemeClr val="accent1">
                  <a:lumMod val="75000"/>
                </a:schemeClr>
              </a:solidFill>
              <a:effectLst>
                <a:outerShdw blurRad="38100" dist="25400" dir="5400000" algn="tl" rotWithShape="0">
                  <a:srgbClr val="000000">
                    <a:alpha val="43000"/>
                  </a:srgbClr>
                </a:outerShdw>
              </a:effectLst>
              <a:uLnTx/>
              <a:uFillTx/>
              <a:latin typeface="Calibri" pitchFamily="34" charset="0"/>
              <a:ea typeface="+mj-ea"/>
              <a:cs typeface="+mj-cs"/>
            </a:endParaRPr>
          </a:p>
        </p:txBody>
      </p:sp>
      <p:sp>
        <p:nvSpPr>
          <p:cNvPr id="11" name="Titel 1"/>
          <p:cNvSpPr txBox="1">
            <a:spLocks/>
          </p:cNvSpPr>
          <p:nvPr/>
        </p:nvSpPr>
        <p:spPr>
          <a:xfrm>
            <a:off x="3563888" y="4773150"/>
            <a:ext cx="4680521" cy="935039"/>
          </a:xfrm>
          <a:prstGeom prst="rect">
            <a:avLst/>
          </a:prstGeom>
        </p:spPr>
        <p:txBody>
          <a:bodyPr lIns="0" rIns="0" bIns="0" anchor="b">
            <a:normAutofit/>
          </a:bodyPr>
          <a:lstStyle/>
          <a:p>
            <a:pPr fontAlgn="auto">
              <a:spcAft>
                <a:spcPts val="0"/>
              </a:spcAft>
              <a:defRPr/>
            </a:pPr>
            <a:r>
              <a:rPr lang="nl-NL" sz="2800" b="1" dirty="0" smtClean="0">
                <a:solidFill>
                  <a:schemeClr val="bg2">
                    <a:lumMod val="50000"/>
                  </a:schemeClr>
                </a:solidFill>
                <a:latin typeface="+mj-lt"/>
                <a:ea typeface="+mj-ea"/>
                <a:cs typeface="+mj-cs"/>
              </a:rPr>
              <a:t>Mats Tunehag</a:t>
            </a:r>
            <a:endParaRPr lang="nl-NL" sz="2800" b="1" dirty="0">
              <a:solidFill>
                <a:schemeClr val="tx2"/>
              </a:solidFill>
              <a:latin typeface="+mj-lt"/>
              <a:ea typeface="+mj-ea"/>
              <a:cs typeface="+mj-cs"/>
            </a:endParaRPr>
          </a:p>
        </p:txBody>
      </p:sp>
      <p:sp>
        <p:nvSpPr>
          <p:cNvPr id="13" name="Titel 1"/>
          <p:cNvSpPr txBox="1">
            <a:spLocks/>
          </p:cNvSpPr>
          <p:nvPr/>
        </p:nvSpPr>
        <p:spPr>
          <a:xfrm>
            <a:off x="1763689" y="3236979"/>
            <a:ext cx="5688633" cy="1632181"/>
          </a:xfrm>
          <a:prstGeom prst="rect">
            <a:avLst/>
          </a:prstGeom>
        </p:spPr>
        <p:txBody>
          <a:bodyPr lIns="0" rIns="0" bIns="0" anchor="b">
            <a:noAutofit/>
          </a:bodyPr>
          <a:lstStyle/>
          <a:p>
            <a:pPr algn="ctr" fontAlgn="auto">
              <a:spcAft>
                <a:spcPts val="0"/>
              </a:spcAft>
              <a:defRPr/>
            </a:pPr>
            <a:r>
              <a:rPr lang="nl-NL" sz="4400" b="1" dirty="0" err="1" smtClean="0">
                <a:solidFill>
                  <a:schemeClr val="tx2"/>
                </a:solidFill>
                <a:latin typeface="+mj-lt"/>
                <a:ea typeface="+mj-ea"/>
                <a:cs typeface="+mj-cs"/>
              </a:rPr>
              <a:t>Transformational</a:t>
            </a:r>
            <a:r>
              <a:rPr lang="nl-NL" sz="4400" b="1" dirty="0" smtClean="0">
                <a:solidFill>
                  <a:schemeClr val="tx2"/>
                </a:solidFill>
                <a:latin typeface="+mj-lt"/>
                <a:ea typeface="+mj-ea"/>
                <a:cs typeface="+mj-cs"/>
              </a:rPr>
              <a:t> </a:t>
            </a:r>
          </a:p>
          <a:p>
            <a:pPr algn="ctr" fontAlgn="auto">
              <a:spcAft>
                <a:spcPts val="0"/>
              </a:spcAft>
              <a:defRPr/>
            </a:pPr>
            <a:r>
              <a:rPr lang="nl-NL" sz="4400" b="1" dirty="0" smtClean="0">
                <a:solidFill>
                  <a:schemeClr val="tx2"/>
                </a:solidFill>
                <a:latin typeface="+mj-lt"/>
                <a:ea typeface="+mj-ea"/>
                <a:cs typeface="+mj-cs"/>
              </a:rPr>
              <a:t>Business</a:t>
            </a:r>
            <a:endParaRPr lang="nl-NL" sz="4400" b="1" dirty="0">
              <a:solidFill>
                <a:schemeClr val="bg2">
                  <a:lumMod val="50000"/>
                </a:schemeClr>
              </a:solidFill>
              <a:latin typeface="+mj-lt"/>
              <a:ea typeface="+mj-ea"/>
              <a:cs typeface="+mj-cs"/>
            </a:endParaRPr>
          </a:p>
        </p:txBody>
      </p:sp>
    </p:spTree>
    <p:extLst>
      <p:ext uri="{BB962C8B-B14F-4D97-AF65-F5344CB8AC3E}">
        <p14:creationId xmlns:p14="http://schemas.microsoft.com/office/powerpoint/2010/main" val="33956373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930204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a:latin typeface="Calibri" charset="0"/>
              </a:rPr>
              <a:t>What shall we call it?</a:t>
            </a:r>
          </a:p>
        </p:txBody>
      </p:sp>
      <p:pic>
        <p:nvPicPr>
          <p:cNvPr id="5" name="Picture 2" descr="C:\Users\Mats\Downloads\handegg.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95413" y="1417638"/>
            <a:ext cx="6278562"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22342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err="1" smtClean="0"/>
              <a:t>Kärt</a:t>
            </a:r>
            <a:r>
              <a:rPr lang="en-US" i="1" dirty="0" smtClean="0"/>
              <a:t> barn </a:t>
            </a:r>
            <a:r>
              <a:rPr lang="en-US" i="1" dirty="0" err="1" smtClean="0"/>
              <a:t>har</a:t>
            </a:r>
            <a:r>
              <a:rPr lang="en-US" i="1" dirty="0" smtClean="0"/>
              <a:t> </a:t>
            </a:r>
            <a:r>
              <a:rPr lang="en-US" i="1" dirty="0" err="1" smtClean="0"/>
              <a:t>många</a:t>
            </a:r>
            <a:r>
              <a:rPr lang="en-US" i="1" dirty="0" smtClean="0"/>
              <a:t> </a:t>
            </a:r>
            <a:r>
              <a:rPr lang="en-US" i="1" dirty="0" err="1" smtClean="0"/>
              <a:t>namn</a:t>
            </a:r>
            <a:endParaRPr lang="en-US" dirty="0"/>
          </a:p>
        </p:txBody>
      </p:sp>
      <p:sp>
        <p:nvSpPr>
          <p:cNvPr id="3" name="Content Placeholder 2"/>
          <p:cNvSpPr>
            <a:spLocks noGrp="1"/>
          </p:cNvSpPr>
          <p:nvPr>
            <p:ph idx="1"/>
          </p:nvPr>
        </p:nvSpPr>
        <p:spPr/>
        <p:txBody>
          <a:bodyPr/>
          <a:lstStyle/>
          <a:p>
            <a:r>
              <a:rPr lang="en-US" dirty="0" smtClean="0"/>
              <a:t>Translation</a:t>
            </a:r>
            <a:r>
              <a:rPr lang="en-US" dirty="0"/>
              <a:t>: A beloved child has many names.</a:t>
            </a:r>
          </a:p>
          <a:p>
            <a:r>
              <a:rPr lang="en-US" dirty="0"/>
              <a:t>Meaning: Someone or something which is popular is often referred to by many different </a:t>
            </a:r>
            <a:r>
              <a:rPr lang="en-US" dirty="0" smtClean="0"/>
              <a:t>nicknames, labels.</a:t>
            </a:r>
          </a:p>
          <a:p>
            <a:r>
              <a:rPr lang="en-US" dirty="0" smtClean="0"/>
              <a:t>CSR: 2008 study, 37 definitions, but strong congruence in understanding and praxis of corporate responsibility </a:t>
            </a:r>
            <a:endParaRPr lang="en-US" dirty="0"/>
          </a:p>
        </p:txBody>
      </p:sp>
    </p:spTree>
    <p:extLst>
      <p:ext uri="{BB962C8B-B14F-4D97-AF65-F5344CB8AC3E}">
        <p14:creationId xmlns:p14="http://schemas.microsoft.com/office/powerpoint/2010/main" val="8867066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Other beloved children</a:t>
            </a:r>
            <a:endParaRPr lang="en-US" dirty="0"/>
          </a:p>
        </p:txBody>
      </p:sp>
      <p:sp>
        <p:nvSpPr>
          <p:cNvPr id="5" name="Content Placeholder 4"/>
          <p:cNvSpPr>
            <a:spLocks noGrp="1"/>
          </p:cNvSpPr>
          <p:nvPr>
            <p:ph sz="half" idx="1"/>
          </p:nvPr>
        </p:nvSpPr>
        <p:spPr/>
        <p:txBody>
          <a:bodyPr/>
          <a:lstStyle/>
          <a:p>
            <a:pPr marL="0" indent="0">
              <a:buNone/>
            </a:pPr>
            <a:r>
              <a:rPr lang="en-US" dirty="0" smtClean="0"/>
              <a:t>	</a:t>
            </a:r>
            <a:r>
              <a:rPr lang="en-US" b="1" u="sng" dirty="0" smtClean="0"/>
              <a:t>SECULAR ARENA</a:t>
            </a:r>
          </a:p>
          <a:p>
            <a:r>
              <a:rPr lang="en-US" dirty="0" smtClean="0"/>
              <a:t>Market-based solutions to poverty</a:t>
            </a:r>
          </a:p>
          <a:p>
            <a:r>
              <a:rPr lang="en-US" dirty="0" smtClean="0"/>
              <a:t>Social enterprise</a:t>
            </a:r>
          </a:p>
          <a:p>
            <a:r>
              <a:rPr lang="en-US" dirty="0" smtClean="0"/>
              <a:t>Creative capitalism</a:t>
            </a:r>
          </a:p>
          <a:p>
            <a:r>
              <a:rPr lang="en-US" dirty="0" smtClean="0"/>
              <a:t>Impact enterprise</a:t>
            </a:r>
          </a:p>
          <a:p>
            <a:r>
              <a:rPr lang="en-US" dirty="0" smtClean="0"/>
              <a:t>Conscious capitalism</a:t>
            </a:r>
          </a:p>
          <a:p>
            <a:r>
              <a:rPr lang="en-US" dirty="0" smtClean="0"/>
              <a:t>Inclusive business</a:t>
            </a:r>
            <a:endParaRPr lang="en-US" dirty="0"/>
          </a:p>
        </p:txBody>
      </p:sp>
      <p:sp>
        <p:nvSpPr>
          <p:cNvPr id="6" name="Content Placeholder 5"/>
          <p:cNvSpPr>
            <a:spLocks noGrp="1"/>
          </p:cNvSpPr>
          <p:nvPr>
            <p:ph sz="half" idx="2"/>
          </p:nvPr>
        </p:nvSpPr>
        <p:spPr>
          <a:xfrm>
            <a:off x="4958642" y="1600200"/>
            <a:ext cx="4038600" cy="4525963"/>
          </a:xfrm>
        </p:spPr>
        <p:txBody>
          <a:bodyPr/>
          <a:lstStyle/>
          <a:p>
            <a:pPr marL="0" indent="0">
              <a:buNone/>
            </a:pPr>
            <a:r>
              <a:rPr lang="en-US" dirty="0" smtClean="0"/>
              <a:t>	</a:t>
            </a:r>
            <a:r>
              <a:rPr lang="en-US" b="1" u="sng" dirty="0" smtClean="0"/>
              <a:t>CHURCH ARENA</a:t>
            </a:r>
          </a:p>
          <a:p>
            <a:r>
              <a:rPr lang="en-US" dirty="0" smtClean="0"/>
              <a:t>Business as Mission</a:t>
            </a:r>
          </a:p>
          <a:p>
            <a:r>
              <a:rPr lang="en-US" dirty="0" err="1" smtClean="0"/>
              <a:t>Missional</a:t>
            </a:r>
            <a:r>
              <a:rPr lang="en-US" dirty="0" smtClean="0"/>
              <a:t> Business</a:t>
            </a:r>
          </a:p>
          <a:p>
            <a:r>
              <a:rPr lang="en-US" dirty="0" smtClean="0"/>
              <a:t>Great Commission Companies</a:t>
            </a:r>
          </a:p>
          <a:p>
            <a:r>
              <a:rPr lang="en-US" dirty="0" smtClean="0"/>
              <a:t>Business for Transformation</a:t>
            </a:r>
          </a:p>
          <a:p>
            <a:r>
              <a:rPr lang="en-US" dirty="0" smtClean="0"/>
              <a:t>Transformational Business</a:t>
            </a:r>
            <a:endParaRPr lang="en-US" dirty="0"/>
          </a:p>
        </p:txBody>
      </p:sp>
      <p:cxnSp>
        <p:nvCxnSpPr>
          <p:cNvPr id="8" name="Straight Arrow Connector 7"/>
          <p:cNvCxnSpPr/>
          <p:nvPr/>
        </p:nvCxnSpPr>
        <p:spPr>
          <a:xfrm>
            <a:off x="4619978" y="1727199"/>
            <a:ext cx="0" cy="4525963"/>
          </a:xfrm>
          <a:prstGeom prst="straightConnector1">
            <a:avLst/>
          </a:prstGeom>
          <a:ln w="50800">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39281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u="sng" dirty="0" smtClean="0"/>
              <a:t>Common denominators in our context</a:t>
            </a:r>
            <a:endParaRPr lang="en-US" u="sng" dirty="0"/>
          </a:p>
        </p:txBody>
      </p:sp>
      <p:sp>
        <p:nvSpPr>
          <p:cNvPr id="6" name="Content Placeholder 5"/>
          <p:cNvSpPr>
            <a:spLocks noGrp="1"/>
          </p:cNvSpPr>
          <p:nvPr>
            <p:ph idx="1"/>
          </p:nvPr>
        </p:nvSpPr>
        <p:spPr/>
        <p:txBody>
          <a:bodyPr>
            <a:normAutofit/>
          </a:bodyPr>
          <a:lstStyle/>
          <a:p>
            <a:r>
              <a:rPr lang="en-US" sz="4000" dirty="0" smtClean="0"/>
              <a:t>Business</a:t>
            </a:r>
          </a:p>
          <a:p>
            <a:r>
              <a:rPr lang="en-US" sz="4000" dirty="0" smtClean="0"/>
              <a:t>Kingdom of God</a:t>
            </a:r>
          </a:p>
          <a:p>
            <a:r>
              <a:rPr lang="en-US" sz="4000" dirty="0" smtClean="0"/>
              <a:t>Holistic Transformation</a:t>
            </a:r>
          </a:p>
          <a:p>
            <a:r>
              <a:rPr lang="en-US" sz="4000" dirty="0" smtClean="0"/>
              <a:t>Global</a:t>
            </a:r>
          </a:p>
          <a:p>
            <a:r>
              <a:rPr lang="en-US" sz="4000" dirty="0" smtClean="0"/>
              <a:t>God Glorified</a:t>
            </a:r>
            <a:endParaRPr lang="en-US" sz="4000" dirty="0"/>
          </a:p>
        </p:txBody>
      </p:sp>
    </p:spTree>
    <p:extLst>
      <p:ext uri="{BB962C8B-B14F-4D97-AF65-F5344CB8AC3E}">
        <p14:creationId xmlns:p14="http://schemas.microsoft.com/office/powerpoint/2010/main" val="4604945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Called to business</a:t>
            </a:r>
            <a:endParaRPr lang="en-US" dirty="0"/>
          </a:p>
        </p:txBody>
      </p:sp>
      <p:sp>
        <p:nvSpPr>
          <p:cNvPr id="3" name="Content Placeholder 2"/>
          <p:cNvSpPr>
            <a:spLocks noGrp="1"/>
          </p:cNvSpPr>
          <p:nvPr>
            <p:ph idx="1"/>
          </p:nvPr>
        </p:nvSpPr>
        <p:spPr/>
        <p:txBody>
          <a:bodyPr>
            <a:normAutofit/>
          </a:bodyPr>
          <a:lstStyle/>
          <a:p>
            <a:pPr marL="0" indent="0">
              <a:buNone/>
            </a:pPr>
            <a:r>
              <a:rPr lang="en-US" i="1" dirty="0"/>
              <a:t>“A cobbler, a smith, a farmer, each has the work and the office of his trade, and they are all alike consecrated priests and bishops, and every one by means of his own work or office must benefit and serve every other, that in this way many kinds of work may be done for the bodily and spiritual welfare of the </a:t>
            </a:r>
            <a:r>
              <a:rPr lang="en-US" i="1" dirty="0" smtClean="0"/>
              <a:t>community.”</a:t>
            </a:r>
            <a:endParaRPr lang="en-US" i="1" dirty="0"/>
          </a:p>
          <a:p>
            <a:pPr marL="0" indent="0">
              <a:buNone/>
            </a:pPr>
            <a:r>
              <a:rPr lang="en-US" i="1" dirty="0" smtClean="0"/>
              <a:t>												</a:t>
            </a:r>
            <a:r>
              <a:rPr lang="en-US" dirty="0" smtClean="0"/>
              <a:t>Martin Luther</a:t>
            </a:r>
            <a:r>
              <a:rPr lang="en-US" i="1" dirty="0" smtClean="0"/>
              <a:t> </a:t>
            </a:r>
            <a:endParaRPr lang="en-US" dirty="0"/>
          </a:p>
          <a:p>
            <a:endParaRPr lang="en-US" dirty="0"/>
          </a:p>
        </p:txBody>
      </p:sp>
    </p:spTree>
    <p:extLst>
      <p:ext uri="{BB962C8B-B14F-4D97-AF65-F5344CB8AC3E}">
        <p14:creationId xmlns:p14="http://schemas.microsoft.com/office/powerpoint/2010/main" val="222168830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0656"/>
            <a:ext cx="8229600" cy="1143000"/>
          </a:xfrm>
        </p:spPr>
        <p:txBody>
          <a:bodyPr>
            <a:normAutofit fontScale="90000"/>
          </a:bodyPr>
          <a:lstStyle/>
          <a:p>
            <a:r>
              <a:rPr lang="sv-SE" dirty="0" smtClean="0"/>
              <a:t>Business </a:t>
            </a:r>
            <a:r>
              <a:rPr lang="sv-SE" b="1" u="sng" dirty="0" smtClean="0"/>
              <a:t>in</a:t>
            </a:r>
            <a:r>
              <a:rPr lang="sv-SE" dirty="0" smtClean="0"/>
              <a:t> </a:t>
            </a:r>
            <a:r>
              <a:rPr lang="sv-SE" dirty="0" err="1" smtClean="0"/>
              <a:t>community</a:t>
            </a:r>
            <a:r>
              <a:rPr lang="sv-SE" dirty="0" smtClean="0"/>
              <a:t>,</a:t>
            </a:r>
            <a:br>
              <a:rPr lang="sv-SE" dirty="0" smtClean="0"/>
            </a:br>
            <a:r>
              <a:rPr lang="sv-SE" b="1" u="sng" dirty="0" smtClean="0"/>
              <a:t>for</a:t>
            </a:r>
            <a:r>
              <a:rPr lang="sv-SE" dirty="0" smtClean="0"/>
              <a:t> </a:t>
            </a:r>
            <a:r>
              <a:rPr lang="sv-SE" dirty="0" err="1" smtClean="0"/>
              <a:t>community</a:t>
            </a:r>
            <a:endParaRPr lang="sv-SE" dirty="0"/>
          </a:p>
        </p:txBody>
      </p:sp>
      <p:sp>
        <p:nvSpPr>
          <p:cNvPr id="3" name="Content Placeholder 2"/>
          <p:cNvSpPr>
            <a:spLocks noGrp="1"/>
          </p:cNvSpPr>
          <p:nvPr>
            <p:ph idx="1"/>
          </p:nvPr>
        </p:nvSpPr>
        <p:spPr>
          <a:xfrm>
            <a:off x="457200" y="1767004"/>
            <a:ext cx="8229600" cy="4896544"/>
          </a:xfrm>
        </p:spPr>
        <p:txBody>
          <a:bodyPr>
            <a:noAutofit/>
          </a:bodyPr>
          <a:lstStyle/>
          <a:p>
            <a:pPr>
              <a:buNone/>
            </a:pPr>
            <a:r>
              <a:rPr lang="en-US" dirty="0" smtClean="0"/>
              <a:t>	“The purpose of a business firm is not simply to make a profit, but is to be found in its very existence as a community of persons who in various ways are endeavoring to satisfy their basic needs, and who form a particular group at the service of the whole of society.“</a:t>
            </a:r>
            <a:endParaRPr lang="sv-SE" dirty="0"/>
          </a:p>
          <a:p>
            <a:pPr algn="r">
              <a:buNone/>
            </a:pPr>
            <a:endParaRPr lang="sv-SE" b="1" dirty="0" smtClean="0"/>
          </a:p>
          <a:p>
            <a:pPr algn="r">
              <a:buNone/>
            </a:pPr>
            <a:r>
              <a:rPr lang="sv-SE" b="1" dirty="0" smtClean="0"/>
              <a:t>	Pope John Paul II, </a:t>
            </a:r>
            <a:r>
              <a:rPr lang="sv-SE" b="1" dirty="0" err="1" smtClean="0"/>
              <a:t>Centesimus</a:t>
            </a:r>
            <a:r>
              <a:rPr lang="sv-SE" b="1" dirty="0" smtClean="0"/>
              <a:t> </a:t>
            </a:r>
            <a:r>
              <a:rPr lang="sv-SE" b="1" dirty="0" err="1" smtClean="0"/>
              <a:t>annus</a:t>
            </a:r>
            <a:r>
              <a:rPr lang="sv-SE" b="1" dirty="0" smtClean="0"/>
              <a:t> 1991</a:t>
            </a:r>
            <a:endParaRPr lang="sv-SE" dirty="0"/>
          </a:p>
        </p:txBody>
      </p:sp>
    </p:spTree>
    <p:extLst>
      <p:ext uri="{BB962C8B-B14F-4D97-AF65-F5344CB8AC3E}">
        <p14:creationId xmlns:p14="http://schemas.microsoft.com/office/powerpoint/2010/main" val="7839257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Doing business in community </a:t>
            </a:r>
            <a:br>
              <a:rPr lang="en-US" dirty="0" smtClean="0"/>
            </a:br>
            <a:r>
              <a:rPr lang="en-US" dirty="0" smtClean="0"/>
              <a:t>for community</a:t>
            </a:r>
            <a:endParaRPr lang="en-US" dirty="0"/>
          </a:p>
        </p:txBody>
      </p:sp>
      <p:sp>
        <p:nvSpPr>
          <p:cNvPr id="3" name="Content Placeholder 2"/>
          <p:cNvSpPr>
            <a:spLocks noGrp="1"/>
          </p:cNvSpPr>
          <p:nvPr>
            <p:ph idx="1"/>
          </p:nvPr>
        </p:nvSpPr>
        <p:spPr>
          <a:xfrm>
            <a:off x="457200" y="1600200"/>
            <a:ext cx="8229600" cy="4860885"/>
          </a:xfrm>
        </p:spPr>
        <p:txBody>
          <a:bodyPr>
            <a:noAutofit/>
          </a:bodyPr>
          <a:lstStyle/>
          <a:p>
            <a:r>
              <a:rPr lang="en-US" sz="2800" b="1" dirty="0" smtClean="0"/>
              <a:t>Quakers</a:t>
            </a:r>
            <a:r>
              <a:rPr lang="en-US" sz="2800" dirty="0" smtClean="0"/>
              <a:t> UK &amp; beyond, 1600 </a:t>
            </a:r>
            <a:r>
              <a:rPr lang="en-US" sz="2800" dirty="0" smtClean="0">
                <a:sym typeface="Wingdings"/>
              </a:rPr>
              <a:t></a:t>
            </a:r>
          </a:p>
          <a:p>
            <a:r>
              <a:rPr lang="en-US" sz="2800" dirty="0" smtClean="0">
                <a:sym typeface="Wingdings"/>
              </a:rPr>
              <a:t>Motto: </a:t>
            </a:r>
            <a:r>
              <a:rPr lang="en-US" sz="2800" b="1" i="1" dirty="0" smtClean="0">
                <a:sym typeface="Wingdings"/>
              </a:rPr>
              <a:t>Spiritual &amp; Solvent</a:t>
            </a:r>
          </a:p>
          <a:p>
            <a:r>
              <a:rPr lang="en-US" sz="2800" dirty="0" smtClean="0"/>
              <a:t>Early 1800s: Only 0.2 % of population, but 4000 Quaker families ran 74 banks and over 200 companies</a:t>
            </a:r>
          </a:p>
          <a:p>
            <a:r>
              <a:rPr lang="en-US" sz="2800" dirty="0" smtClean="0"/>
              <a:t>Anyone </a:t>
            </a:r>
            <a:r>
              <a:rPr lang="en-US" sz="2800" dirty="0"/>
              <a:t>wanting to set up in business was </a:t>
            </a:r>
            <a:r>
              <a:rPr lang="en-US" sz="2800" i="1" dirty="0"/>
              <a:t>“especially required to seek the consent of the meeting”</a:t>
            </a:r>
            <a:r>
              <a:rPr lang="en-US" sz="2800" dirty="0"/>
              <a:t> and continue to subject their business practices to the scrutiny of their peers on an ongoing basis</a:t>
            </a:r>
            <a:r>
              <a:rPr lang="en-US" sz="2800" dirty="0" smtClean="0">
                <a:effectLst/>
              </a:rPr>
              <a:t> </a:t>
            </a:r>
          </a:p>
          <a:p>
            <a:r>
              <a:rPr lang="en-US" sz="2800" dirty="0" smtClean="0"/>
              <a:t>This was discussed in their Christian fellowship halls</a:t>
            </a:r>
          </a:p>
        </p:txBody>
      </p:sp>
    </p:spTree>
    <p:extLst>
      <p:ext uri="{BB962C8B-B14F-4D97-AF65-F5344CB8AC3E}">
        <p14:creationId xmlns:p14="http://schemas.microsoft.com/office/powerpoint/2010/main" val="41260938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idx="1"/>
          </p:nvPr>
        </p:nvSpPr>
        <p:spPr>
          <a:xfrm>
            <a:off x="395288" y="115888"/>
            <a:ext cx="8291512" cy="6048375"/>
          </a:xfrm>
        </p:spPr>
        <p:txBody>
          <a:bodyPr/>
          <a:lstStyle/>
          <a:p>
            <a:pPr>
              <a:buFont typeface="Wingdings" pitchFamily="2" charset="2"/>
              <a:buNone/>
            </a:pPr>
            <a:endParaRPr lang="en-US" sz="2900" dirty="0"/>
          </a:p>
          <a:p>
            <a:pPr>
              <a:buFont typeface="Wingdings" pitchFamily="2" charset="2"/>
              <a:buNone/>
            </a:pPr>
            <a:r>
              <a:rPr lang="en-US" sz="2900" dirty="0"/>
              <a:t>	</a:t>
            </a:r>
            <a:r>
              <a:rPr lang="en-US" sz="2900" b="1" dirty="0"/>
              <a:t>Computer pioneer Dave Packard: </a:t>
            </a:r>
          </a:p>
          <a:p>
            <a:pPr>
              <a:buFont typeface="Wingdings" pitchFamily="2" charset="2"/>
              <a:buNone/>
            </a:pPr>
            <a:endParaRPr lang="en-US" sz="1400" dirty="0"/>
          </a:p>
          <a:p>
            <a:pPr>
              <a:buFont typeface="Wingdings" pitchFamily="2" charset="2"/>
              <a:buNone/>
            </a:pPr>
            <a:r>
              <a:rPr lang="en-US" sz="2900" dirty="0"/>
              <a:t>		</a:t>
            </a:r>
            <a:r>
              <a:rPr lang="en-US" sz="2900" i="1" dirty="0"/>
              <a:t>”Many people assume, wrongly, that a company exists simply to make money. </a:t>
            </a:r>
            <a:r>
              <a:rPr lang="en-US" sz="2900" i="1" dirty="0" smtClean="0"/>
              <a:t>… </a:t>
            </a:r>
            <a:endParaRPr lang="en-US" sz="2900" i="1" dirty="0"/>
          </a:p>
          <a:p>
            <a:pPr>
              <a:buFont typeface="Wingdings" pitchFamily="2" charset="2"/>
              <a:buNone/>
            </a:pPr>
            <a:r>
              <a:rPr lang="en-US" sz="2900" i="1" dirty="0"/>
              <a:t>		People get together and exist as a company so that they are able to accomplish something collectively that they could not accomplish separately  - they make a contribution to society.”</a:t>
            </a:r>
          </a:p>
        </p:txBody>
      </p:sp>
    </p:spTree>
    <p:extLst>
      <p:ext uri="{BB962C8B-B14F-4D97-AF65-F5344CB8AC3E}">
        <p14:creationId xmlns:p14="http://schemas.microsoft.com/office/powerpoint/2010/main" val="370296292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Love God - Love Stakeholders</a:t>
            </a:r>
            <a:endParaRPr lang="en-US" dirty="0"/>
          </a:p>
        </p:txBody>
      </p:sp>
      <p:sp>
        <p:nvSpPr>
          <p:cNvPr id="3" name="Content Placeholder 2"/>
          <p:cNvSpPr>
            <a:spLocks noGrp="1"/>
          </p:cNvSpPr>
          <p:nvPr>
            <p:ph idx="1"/>
          </p:nvPr>
        </p:nvSpPr>
        <p:spPr/>
        <p:txBody>
          <a:bodyPr/>
          <a:lstStyle/>
          <a:p>
            <a:r>
              <a:rPr lang="en-US" i="1" dirty="0" smtClean="0"/>
              <a:t>“</a:t>
            </a:r>
            <a:r>
              <a:rPr lang="en-US" i="1" dirty="0"/>
              <a:t>Any business that says it loves God but does not love its stakeholders is a liar.</a:t>
            </a:r>
            <a:r>
              <a:rPr lang="en-US" i="1" dirty="0" smtClean="0"/>
              <a:t>” </a:t>
            </a:r>
            <a:endParaRPr lang="en-US" sz="1600" i="1" dirty="0" smtClean="0"/>
          </a:p>
          <a:p>
            <a:r>
              <a:rPr lang="en-US" dirty="0" smtClean="0"/>
              <a:t>Loving </a:t>
            </a:r>
            <a:r>
              <a:rPr lang="en-US" dirty="0"/>
              <a:t>stakeholders (including </a:t>
            </a:r>
            <a:r>
              <a:rPr lang="en-US" dirty="0" smtClean="0"/>
              <a:t>owners</a:t>
            </a:r>
            <a:r>
              <a:rPr lang="en-US" dirty="0"/>
              <a:t>, investors, employees, suppliers, </a:t>
            </a:r>
            <a:r>
              <a:rPr lang="en-US" dirty="0" smtClean="0"/>
              <a:t>customers, the physical environment, </a:t>
            </a:r>
            <a:r>
              <a:rPr lang="en-US" dirty="0" err="1" smtClean="0"/>
              <a:t>etc</a:t>
            </a:r>
            <a:r>
              <a:rPr lang="en-US" dirty="0" smtClean="0"/>
              <a:t>) </a:t>
            </a:r>
            <a:r>
              <a:rPr lang="en-US" dirty="0"/>
              <a:t>means working for their good. </a:t>
            </a:r>
            <a:endParaRPr lang="en-US" dirty="0" smtClean="0"/>
          </a:p>
          <a:p>
            <a:r>
              <a:rPr lang="en-US" dirty="0" smtClean="0"/>
              <a:t>Need to plan, operate and evaluate based on </a:t>
            </a:r>
            <a:r>
              <a:rPr lang="en-US" dirty="0" err="1" smtClean="0"/>
              <a:t>holististic</a:t>
            </a:r>
            <a:r>
              <a:rPr lang="en-US" dirty="0" smtClean="0"/>
              <a:t> transformational metrics</a:t>
            </a:r>
            <a:endParaRPr lang="en-US" dirty="0"/>
          </a:p>
          <a:p>
            <a:endParaRPr lang="en-US" dirty="0"/>
          </a:p>
        </p:txBody>
      </p:sp>
      <p:sp>
        <p:nvSpPr>
          <p:cNvPr id="4" name="TextBox 3"/>
          <p:cNvSpPr txBox="1"/>
          <p:nvPr/>
        </p:nvSpPr>
        <p:spPr>
          <a:xfrm>
            <a:off x="6533349" y="2236530"/>
            <a:ext cx="2664341" cy="369332"/>
          </a:xfrm>
          <a:prstGeom prst="rect">
            <a:avLst/>
          </a:prstGeom>
          <a:noFill/>
        </p:spPr>
        <p:txBody>
          <a:bodyPr wrap="square" rtlCol="0">
            <a:spAutoFit/>
          </a:bodyPr>
          <a:lstStyle/>
          <a:p>
            <a:r>
              <a:rPr lang="en-US" i="1" dirty="0"/>
              <a:t>(paraphrase 1 John 4:20)</a:t>
            </a:r>
            <a:endParaRPr lang="en-US" dirty="0"/>
          </a:p>
        </p:txBody>
      </p:sp>
    </p:spTree>
    <p:extLst>
      <p:ext uri="{BB962C8B-B14F-4D97-AF65-F5344CB8AC3E}">
        <p14:creationId xmlns:p14="http://schemas.microsoft.com/office/powerpoint/2010/main" val="7817268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1" name="Content Placeholder 10"/>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0" y="2973185"/>
            <a:ext cx="9144000" cy="4525963"/>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669305"/>
            <a:ext cx="9144000" cy="4288805"/>
          </a:xfrm>
          <a:prstGeom prst="rect">
            <a:avLst/>
          </a:prstGeom>
        </p:spPr>
      </p:pic>
    </p:spTree>
    <p:extLst>
      <p:ext uri="{BB962C8B-B14F-4D97-AF65-F5344CB8AC3E}">
        <p14:creationId xmlns:p14="http://schemas.microsoft.com/office/powerpoint/2010/main" val="163688627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of metrics questions</a:t>
            </a:r>
            <a:endParaRPr lang="en-US" dirty="0"/>
          </a:p>
        </p:txBody>
      </p:sp>
      <p:sp>
        <p:nvSpPr>
          <p:cNvPr id="3" name="Content Placeholder 2"/>
          <p:cNvSpPr>
            <a:spLocks noGrp="1"/>
          </p:cNvSpPr>
          <p:nvPr>
            <p:ph idx="1"/>
          </p:nvPr>
        </p:nvSpPr>
        <p:spPr>
          <a:xfrm>
            <a:off x="457200" y="1600200"/>
            <a:ext cx="8229600" cy="4722828"/>
          </a:xfrm>
        </p:spPr>
        <p:txBody>
          <a:bodyPr>
            <a:normAutofit/>
          </a:bodyPr>
          <a:lstStyle/>
          <a:p>
            <a:r>
              <a:rPr lang="en-US" i="1" dirty="0"/>
              <a:t>Are we </a:t>
            </a:r>
            <a:r>
              <a:rPr lang="en-US" i="1" dirty="0" smtClean="0"/>
              <a:t>the business </a:t>
            </a:r>
            <a:r>
              <a:rPr lang="en-US" i="1" dirty="0"/>
              <a:t>God has called us to be </a:t>
            </a:r>
          </a:p>
          <a:p>
            <a:r>
              <a:rPr lang="en-US" i="1" dirty="0" smtClean="0"/>
              <a:t>Are </a:t>
            </a:r>
            <a:r>
              <a:rPr lang="en-US" i="1" dirty="0"/>
              <a:t>we operating in a way that reflects God’s love for his creation, and that will help transform society</a:t>
            </a:r>
            <a:r>
              <a:rPr lang="en-US" i="1" dirty="0" smtClean="0"/>
              <a:t>?</a:t>
            </a:r>
            <a:endParaRPr lang="en-US" i="1" dirty="0"/>
          </a:p>
          <a:p>
            <a:r>
              <a:rPr lang="en-US" i="1" dirty="0"/>
              <a:t>Do </a:t>
            </a:r>
            <a:r>
              <a:rPr lang="en-US" i="1" dirty="0" smtClean="0"/>
              <a:t>we reflect </a:t>
            </a:r>
            <a:r>
              <a:rPr lang="en-US" i="1" dirty="0"/>
              <a:t>the values of Kingdom of God when meeting customers </a:t>
            </a:r>
            <a:endParaRPr lang="en-US" i="1" dirty="0" smtClean="0"/>
          </a:p>
          <a:p>
            <a:r>
              <a:rPr lang="en-US" i="1" dirty="0"/>
              <a:t>D</a:t>
            </a:r>
            <a:r>
              <a:rPr lang="en-US" i="1" dirty="0" smtClean="0"/>
              <a:t>oes our </a:t>
            </a:r>
            <a:r>
              <a:rPr lang="en-US" i="1" dirty="0"/>
              <a:t>company respect laws and customs and </a:t>
            </a:r>
            <a:r>
              <a:rPr lang="en-US" i="1" dirty="0" smtClean="0"/>
              <a:t>operate on </a:t>
            </a:r>
            <a:r>
              <a:rPr lang="en-US" i="1" dirty="0"/>
              <a:t>Christian values? </a:t>
            </a:r>
          </a:p>
        </p:txBody>
      </p:sp>
    </p:spTree>
    <p:extLst>
      <p:ext uri="{BB962C8B-B14F-4D97-AF65-F5344CB8AC3E}">
        <p14:creationId xmlns:p14="http://schemas.microsoft.com/office/powerpoint/2010/main" val="13366086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sample </a:t>
            </a:r>
            <a:r>
              <a:rPr lang="en-US" dirty="0"/>
              <a:t>of metrics questions</a:t>
            </a:r>
          </a:p>
        </p:txBody>
      </p:sp>
      <p:sp>
        <p:nvSpPr>
          <p:cNvPr id="3" name="Content Placeholder 2"/>
          <p:cNvSpPr>
            <a:spLocks noGrp="1"/>
          </p:cNvSpPr>
          <p:nvPr>
            <p:ph idx="1"/>
          </p:nvPr>
        </p:nvSpPr>
        <p:spPr/>
        <p:txBody>
          <a:bodyPr>
            <a:normAutofit lnSpcReduction="10000"/>
          </a:bodyPr>
          <a:lstStyle/>
          <a:p>
            <a:r>
              <a:rPr lang="en-US" i="1" dirty="0"/>
              <a:t>Do </a:t>
            </a:r>
            <a:r>
              <a:rPr lang="en-US" i="1" dirty="0" smtClean="0"/>
              <a:t>our </a:t>
            </a:r>
            <a:r>
              <a:rPr lang="en-US" i="1" dirty="0"/>
              <a:t>products and services give healthy benefits to the </a:t>
            </a:r>
            <a:r>
              <a:rPr lang="en-US" i="1" dirty="0" smtClean="0"/>
              <a:t>community?</a:t>
            </a:r>
          </a:p>
          <a:p>
            <a:pPr lvl="0"/>
            <a:r>
              <a:rPr lang="en-US" i="1" dirty="0"/>
              <a:t>In hiring, training, evaluating, rewarding, and dismissing the employees, does the </a:t>
            </a:r>
            <a:r>
              <a:rPr lang="en-US" i="1" dirty="0" smtClean="0"/>
              <a:t>whole process </a:t>
            </a:r>
            <a:r>
              <a:rPr lang="en-US" i="1" dirty="0"/>
              <a:t>reflect well the values of the Kingdom of God? </a:t>
            </a:r>
            <a:endParaRPr lang="en-US" i="1" dirty="0" smtClean="0"/>
          </a:p>
          <a:p>
            <a:r>
              <a:rPr lang="en-US" i="1" dirty="0" smtClean="0"/>
              <a:t>Are the values </a:t>
            </a:r>
            <a:r>
              <a:rPr lang="en-US" i="1" dirty="0"/>
              <a:t>of the Kingdom of God manifest in relationships with suppliers, distributors or contractors?</a:t>
            </a:r>
          </a:p>
          <a:p>
            <a:pPr marL="0" lvl="0" indent="0">
              <a:buNone/>
            </a:pPr>
            <a:endParaRPr lang="en-US" i="1" dirty="0"/>
          </a:p>
          <a:p>
            <a:endParaRPr lang="en-US" i="1" dirty="0" smtClean="0"/>
          </a:p>
          <a:p>
            <a:endParaRPr lang="en-US" i="1" dirty="0"/>
          </a:p>
        </p:txBody>
      </p:sp>
    </p:spTree>
    <p:extLst>
      <p:ext uri="{BB962C8B-B14F-4D97-AF65-F5344CB8AC3E}">
        <p14:creationId xmlns:p14="http://schemas.microsoft.com/office/powerpoint/2010/main" val="41267344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04458"/>
            <a:ext cx="8229600" cy="4268757"/>
          </a:xfrm>
        </p:spPr>
        <p:txBody>
          <a:bodyPr>
            <a:normAutofit/>
          </a:bodyPr>
          <a:lstStyle/>
          <a:p>
            <a:pPr marL="0" indent="0" algn="ctr">
              <a:buNone/>
            </a:pPr>
            <a:r>
              <a:rPr lang="sv-SE" sz="5400" dirty="0" smtClean="0"/>
              <a:t>BAM Think Tank </a:t>
            </a:r>
            <a:r>
              <a:rPr lang="sv-SE" sz="5400" dirty="0" err="1" smtClean="0"/>
              <a:t>Reports</a:t>
            </a:r>
            <a:endParaRPr lang="sv-SE" sz="5400" dirty="0" smtClean="0"/>
          </a:p>
          <a:p>
            <a:pPr marL="0" indent="0" algn="ctr">
              <a:buNone/>
            </a:pPr>
            <a:r>
              <a:rPr lang="sv-SE" sz="3600" i="1" dirty="0" smtClean="0"/>
              <a:t>N</a:t>
            </a:r>
            <a:r>
              <a:rPr lang="en-US" sz="3600" i="1" dirty="0" smtClean="0"/>
              <a:t>r 12</a:t>
            </a:r>
            <a:r>
              <a:rPr lang="en-US" sz="3600" i="1" dirty="0"/>
              <a:t>. Measuring the Impact and Performance of BAM </a:t>
            </a:r>
            <a:r>
              <a:rPr lang="en-US" sz="3600" i="1" dirty="0" smtClean="0"/>
              <a:t>Businesses</a:t>
            </a:r>
            <a:endParaRPr lang="en-US" sz="3600" i="1" dirty="0"/>
          </a:p>
          <a:p>
            <a:pPr marL="0" indent="0" algn="ctr">
              <a:buNone/>
            </a:pPr>
            <a:endParaRPr lang="sv-SE" sz="5400" dirty="0" smtClean="0"/>
          </a:p>
        </p:txBody>
      </p:sp>
      <p:pic>
        <p:nvPicPr>
          <p:cNvPr id="4" name="Picture 3" descr="C:\Users\Mats\Documents\BAM think tank\BAMTT logo hi transparent.png"/>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37490" y="5010474"/>
            <a:ext cx="4083379" cy="978923"/>
          </a:xfrm>
          <a:prstGeom prst="rect">
            <a:avLst/>
          </a:prstGeom>
          <a:noFill/>
          <a:ln w="9525">
            <a:noFill/>
            <a:miter lim="800000"/>
            <a:headEnd/>
            <a:tailEnd/>
          </a:ln>
        </p:spPr>
      </p:pic>
      <p:sp>
        <p:nvSpPr>
          <p:cNvPr id="5" name="Rectangle 4"/>
          <p:cNvSpPr/>
          <p:nvPr/>
        </p:nvSpPr>
        <p:spPr>
          <a:xfrm>
            <a:off x="1381543" y="3684543"/>
            <a:ext cx="6600705" cy="830997"/>
          </a:xfrm>
          <a:prstGeom prst="rect">
            <a:avLst/>
          </a:prstGeom>
        </p:spPr>
        <p:txBody>
          <a:bodyPr wrap="square">
            <a:spAutoFit/>
          </a:bodyPr>
          <a:lstStyle/>
          <a:p>
            <a:pPr algn="ctr">
              <a:buNone/>
            </a:pPr>
            <a:r>
              <a:rPr lang="sv-SE" sz="4800" dirty="0" err="1" smtClean="0"/>
              <a:t>www.BAMthinktank.org</a:t>
            </a:r>
            <a:r>
              <a:rPr lang="sv-SE" sz="4800" dirty="0" smtClean="0"/>
              <a:t>  </a:t>
            </a:r>
            <a:endParaRPr lang="sv-SE" sz="4800" dirty="0"/>
          </a:p>
        </p:txBody>
      </p:sp>
    </p:spTree>
    <p:extLst>
      <p:ext uri="{BB962C8B-B14F-4D97-AF65-F5344CB8AC3E}">
        <p14:creationId xmlns:p14="http://schemas.microsoft.com/office/powerpoint/2010/main" val="200512335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we?</a:t>
            </a:r>
            <a:endParaRPr lang="en-US" dirty="0"/>
          </a:p>
        </p:txBody>
      </p:sp>
      <p:sp>
        <p:nvSpPr>
          <p:cNvPr id="3" name="Content Placeholder 2"/>
          <p:cNvSpPr>
            <a:spLocks noGrp="1"/>
          </p:cNvSpPr>
          <p:nvPr>
            <p:ph idx="1"/>
          </p:nvPr>
        </p:nvSpPr>
        <p:spPr/>
        <p:txBody>
          <a:bodyPr/>
          <a:lstStyle/>
          <a:p>
            <a:pPr marL="0" indent="0" algn="ctr">
              <a:buNone/>
            </a:pPr>
            <a:r>
              <a:rPr lang="en-US" sz="4000" dirty="0" smtClean="0"/>
              <a:t>Christians doing good and ethical business </a:t>
            </a:r>
            <a:r>
              <a:rPr lang="en-US" sz="4000" u="sng" dirty="0" smtClean="0"/>
              <a:t>only</a:t>
            </a:r>
            <a:r>
              <a:rPr lang="en-US" sz="4000" dirty="0" smtClean="0"/>
              <a:t>; social enterprise, CSR</a:t>
            </a:r>
            <a:endParaRPr lang="en-US" dirty="0"/>
          </a:p>
          <a:p>
            <a:pPr marL="0" indent="0" algn="ctr">
              <a:buNone/>
            </a:pPr>
            <a:r>
              <a:rPr lang="en-US" dirty="0">
                <a:solidFill>
                  <a:srgbClr val="FF0000"/>
                </a:solidFill>
              </a:rPr>
              <a:t>o</a:t>
            </a:r>
            <a:r>
              <a:rPr lang="en-US" dirty="0" smtClean="0">
                <a:solidFill>
                  <a:srgbClr val="FF0000"/>
                </a:solidFill>
              </a:rPr>
              <a:t>r </a:t>
            </a:r>
            <a:endParaRPr lang="en-US" dirty="0">
              <a:solidFill>
                <a:srgbClr val="FF0000"/>
              </a:solidFill>
            </a:endParaRPr>
          </a:p>
          <a:p>
            <a:pPr marL="0" indent="0" algn="ctr">
              <a:buNone/>
            </a:pPr>
            <a:r>
              <a:rPr lang="en-US" sz="4000" dirty="0" smtClean="0"/>
              <a:t>Do we also have a mission to glorify God and make Jesus known?</a:t>
            </a:r>
            <a:endParaRPr lang="en-US" sz="4000" dirty="0"/>
          </a:p>
        </p:txBody>
      </p:sp>
    </p:spTree>
    <p:extLst>
      <p:ext uri="{BB962C8B-B14F-4D97-AF65-F5344CB8AC3E}">
        <p14:creationId xmlns:p14="http://schemas.microsoft.com/office/powerpoint/2010/main" val="3269992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Holistic Transformation</a:t>
            </a:r>
            <a:endParaRPr lang="en-US" dirty="0"/>
          </a:p>
        </p:txBody>
      </p:sp>
      <p:sp>
        <p:nvSpPr>
          <p:cNvPr id="3" name="Content Placeholder 2"/>
          <p:cNvSpPr>
            <a:spLocks noGrp="1"/>
          </p:cNvSpPr>
          <p:nvPr>
            <p:ph idx="1"/>
          </p:nvPr>
        </p:nvSpPr>
        <p:spPr/>
        <p:txBody>
          <a:bodyPr/>
          <a:lstStyle/>
          <a:p>
            <a:r>
              <a:rPr lang="en-US" dirty="0" smtClean="0"/>
              <a:t>Takes time</a:t>
            </a:r>
          </a:p>
          <a:p>
            <a:r>
              <a:rPr lang="en-US" dirty="0" smtClean="0"/>
              <a:t>Robert Woodberry and 50 research assistants</a:t>
            </a:r>
          </a:p>
          <a:p>
            <a:r>
              <a:rPr lang="en-US" dirty="0"/>
              <a:t>14 year long </a:t>
            </a:r>
            <a:r>
              <a:rPr lang="en-US"/>
              <a:t>research </a:t>
            </a:r>
            <a:r>
              <a:rPr lang="en-US" smtClean="0"/>
              <a:t>project</a:t>
            </a:r>
          </a:p>
          <a:p>
            <a:r>
              <a:rPr lang="en-US" smtClean="0"/>
              <a:t>Christian </a:t>
            </a:r>
            <a:r>
              <a:rPr lang="en-US" dirty="0" smtClean="0"/>
              <a:t>mission on many continents and long term impact</a:t>
            </a:r>
          </a:p>
          <a:p>
            <a:endParaRPr lang="en-US" dirty="0" smtClean="0"/>
          </a:p>
          <a:p>
            <a:endParaRPr lang="en-US" dirty="0"/>
          </a:p>
        </p:txBody>
      </p:sp>
    </p:spTree>
    <p:extLst>
      <p:ext uri="{BB962C8B-B14F-4D97-AF65-F5344CB8AC3E}">
        <p14:creationId xmlns:p14="http://schemas.microsoft.com/office/powerpoint/2010/main" val="19826104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Observations / Conclusions</a:t>
            </a:r>
            <a:endParaRPr lang="en-US" u="sng" dirty="0"/>
          </a:p>
        </p:txBody>
      </p:sp>
      <p:sp>
        <p:nvSpPr>
          <p:cNvPr id="3" name="Content Placeholder 2"/>
          <p:cNvSpPr>
            <a:spLocks noGrp="1"/>
          </p:cNvSpPr>
          <p:nvPr>
            <p:ph idx="1"/>
          </p:nvPr>
        </p:nvSpPr>
        <p:spPr/>
        <p:txBody>
          <a:bodyPr>
            <a:normAutofit/>
          </a:bodyPr>
          <a:lstStyle/>
          <a:p>
            <a:pPr marL="0" indent="0" algn="ctr">
              <a:buNone/>
            </a:pPr>
            <a:r>
              <a:rPr lang="en-US" sz="3600" dirty="0" smtClean="0"/>
              <a:t>Correlation between Jesus centered </a:t>
            </a:r>
            <a:r>
              <a:rPr lang="en-US" sz="3600" b="1" u="sng" dirty="0" smtClean="0"/>
              <a:t>conversionary</a:t>
            </a:r>
            <a:r>
              <a:rPr lang="en-US" sz="3600" dirty="0" smtClean="0"/>
              <a:t> missionaries </a:t>
            </a:r>
          </a:p>
          <a:p>
            <a:pPr marL="0" indent="0" algn="ctr">
              <a:buNone/>
            </a:pPr>
            <a:r>
              <a:rPr lang="en-US" sz="3600" dirty="0" smtClean="0">
                <a:solidFill>
                  <a:srgbClr val="FF0000"/>
                </a:solidFill>
              </a:rPr>
              <a:t>and </a:t>
            </a:r>
          </a:p>
          <a:p>
            <a:pPr marL="0" indent="0" algn="ctr">
              <a:buNone/>
            </a:pPr>
            <a:r>
              <a:rPr lang="en-US" sz="3600" dirty="0" smtClean="0"/>
              <a:t>democratic development, better health, lower corruption, greater literacy, higher educational attainment and stronger civil society, et cetera.</a:t>
            </a:r>
            <a:endParaRPr lang="en-US" sz="3600" dirty="0"/>
          </a:p>
        </p:txBody>
      </p:sp>
    </p:spTree>
    <p:extLst>
      <p:ext uri="{BB962C8B-B14F-4D97-AF65-F5344CB8AC3E}">
        <p14:creationId xmlns:p14="http://schemas.microsoft.com/office/powerpoint/2010/main" val="215532972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US" dirty="0"/>
          </a:p>
        </p:txBody>
      </p:sp>
      <p:sp>
        <p:nvSpPr>
          <p:cNvPr id="3" name="Content Placeholder 2"/>
          <p:cNvSpPr>
            <a:spLocks noGrp="1"/>
          </p:cNvSpPr>
          <p:nvPr>
            <p:ph idx="1"/>
          </p:nvPr>
        </p:nvSpPr>
        <p:spPr>
          <a:xfrm>
            <a:off x="457200" y="1600200"/>
            <a:ext cx="8229600" cy="4874691"/>
          </a:xfrm>
        </p:spPr>
        <p:txBody>
          <a:bodyPr>
            <a:normAutofit/>
          </a:bodyPr>
          <a:lstStyle/>
          <a:p>
            <a:r>
              <a:rPr lang="en-US" dirty="0"/>
              <a:t>There is not one-size-fits-all approach or just one way of being a follower of Jesus in the marketplace. </a:t>
            </a:r>
            <a:endParaRPr lang="en-US" dirty="0" smtClean="0"/>
          </a:p>
          <a:p>
            <a:r>
              <a:rPr lang="en-US" dirty="0" smtClean="0"/>
              <a:t>We </a:t>
            </a:r>
            <a:r>
              <a:rPr lang="en-US" dirty="0"/>
              <a:t>need to be tactful and also mindful of culture and security related issues. </a:t>
            </a:r>
            <a:endParaRPr lang="en-US" dirty="0" smtClean="0"/>
          </a:p>
          <a:p>
            <a:r>
              <a:rPr lang="en-US" dirty="0" smtClean="0"/>
              <a:t>But </a:t>
            </a:r>
            <a:r>
              <a:rPr lang="en-US" dirty="0"/>
              <a:t>at the same time we should learn from those who have gone before us: </a:t>
            </a:r>
            <a:r>
              <a:rPr lang="en-US" b="1" dirty="0"/>
              <a:t>Jesus centered missionaries were instrumental in bringing about holistic transformation</a:t>
            </a:r>
            <a:r>
              <a:rPr lang="en-US" b="1" dirty="0" smtClean="0"/>
              <a:t>.</a:t>
            </a:r>
            <a:endParaRPr lang="en-US" b="1" dirty="0"/>
          </a:p>
        </p:txBody>
      </p:sp>
    </p:spTree>
    <p:extLst>
      <p:ext uri="{BB962C8B-B14F-4D97-AF65-F5344CB8AC3E}">
        <p14:creationId xmlns:p14="http://schemas.microsoft.com/office/powerpoint/2010/main" val="23754359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Issues - Business Solutions</a:t>
            </a:r>
            <a:endParaRPr lang="en-US" dirty="0"/>
          </a:p>
        </p:txBody>
      </p:sp>
      <p:sp>
        <p:nvSpPr>
          <p:cNvPr id="3" name="Content Placeholder 2"/>
          <p:cNvSpPr>
            <a:spLocks noGrp="1"/>
          </p:cNvSpPr>
          <p:nvPr>
            <p:ph idx="1"/>
          </p:nvPr>
        </p:nvSpPr>
        <p:spPr/>
        <p:txBody>
          <a:bodyPr>
            <a:noAutofit/>
          </a:bodyPr>
          <a:lstStyle/>
          <a:p>
            <a:r>
              <a:rPr lang="en-US" dirty="0" smtClean="0"/>
              <a:t>Poverty </a:t>
            </a:r>
            <a:r>
              <a:rPr lang="en-US" sz="2000" dirty="0" smtClean="0"/>
              <a:t>(BAM Think Tank Report # 2)</a:t>
            </a:r>
          </a:p>
          <a:p>
            <a:r>
              <a:rPr lang="en-US" dirty="0" smtClean="0"/>
              <a:t>Corruption</a:t>
            </a:r>
          </a:p>
          <a:p>
            <a:r>
              <a:rPr lang="en-US" dirty="0" smtClean="0"/>
              <a:t>Creation care</a:t>
            </a:r>
          </a:p>
          <a:p>
            <a:r>
              <a:rPr lang="en-US" dirty="0" smtClean="0"/>
              <a:t>Unreached peoples </a:t>
            </a:r>
            <a:r>
              <a:rPr lang="en-US" sz="2000" dirty="0" smtClean="0"/>
              <a:t>(BAM Think Tank Report # 10)</a:t>
            </a:r>
            <a:endParaRPr lang="en-US" dirty="0" smtClean="0"/>
          </a:p>
          <a:p>
            <a:r>
              <a:rPr lang="en-US" dirty="0" smtClean="0"/>
              <a:t>Human trafficking </a:t>
            </a:r>
            <a:r>
              <a:rPr lang="en-US" sz="2000" dirty="0" smtClean="0"/>
              <a:t>(BAM Think Tank Report # 4)</a:t>
            </a:r>
          </a:p>
          <a:p>
            <a:r>
              <a:rPr lang="en-US" dirty="0" smtClean="0"/>
              <a:t>Unemployment</a:t>
            </a:r>
          </a:p>
          <a:p>
            <a:r>
              <a:rPr lang="en-US" dirty="0" smtClean="0"/>
              <a:t>Etc…</a:t>
            </a:r>
          </a:p>
        </p:txBody>
      </p:sp>
    </p:spTree>
    <p:extLst>
      <p:ext uri="{BB962C8B-B14F-4D97-AF65-F5344CB8AC3E}">
        <p14:creationId xmlns:p14="http://schemas.microsoft.com/office/powerpoint/2010/main" val="423167017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00704"/>
            <a:ext cx="8229600" cy="1143000"/>
          </a:xfrm>
        </p:spPr>
        <p:txBody>
          <a:bodyPr/>
          <a:lstStyle/>
          <a:p>
            <a:pPr algn="l"/>
            <a:r>
              <a:rPr lang="en-US" b="1" dirty="0" smtClean="0"/>
              <a:t>Good news</a:t>
            </a:r>
            <a:endParaRPr lang="en-US" b="1"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26635" y="0"/>
            <a:ext cx="5143500" cy="6858000"/>
          </a:xfrm>
          <a:prstGeom prst="rect">
            <a:avLst/>
          </a:prstGeom>
        </p:spPr>
      </p:pic>
    </p:spTree>
    <p:extLst>
      <p:ext uri="{BB962C8B-B14F-4D97-AF65-F5344CB8AC3E}">
        <p14:creationId xmlns:p14="http://schemas.microsoft.com/office/powerpoint/2010/main" val="320248406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885" y="2061134"/>
            <a:ext cx="8229600" cy="1143000"/>
          </a:xfrm>
        </p:spPr>
        <p:txBody>
          <a:bodyPr/>
          <a:lstStyle/>
          <a:p>
            <a:pPr algn="l"/>
            <a:r>
              <a:rPr lang="en-US" b="1" dirty="0" smtClean="0"/>
              <a:t>Bad news</a:t>
            </a:r>
            <a:endParaRPr lang="en-US" b="1"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56860" y="0"/>
            <a:ext cx="5143500" cy="6858000"/>
          </a:xfrm>
          <a:prstGeom prst="rect">
            <a:avLst/>
          </a:prstGeom>
        </p:spPr>
      </p:pic>
    </p:spTree>
    <p:extLst>
      <p:ext uri="{BB962C8B-B14F-4D97-AF65-F5344CB8AC3E}">
        <p14:creationId xmlns:p14="http://schemas.microsoft.com/office/powerpoint/2010/main" val="13699423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Wealth creation is a godly </a:t>
            </a:r>
            <a:r>
              <a:rPr lang="en-US" dirty="0" smtClean="0"/>
              <a:t>talent</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3600" i="1" dirty="0" smtClean="0"/>
          </a:p>
          <a:p>
            <a:pPr marL="0" indent="0" algn="ctr">
              <a:buNone/>
            </a:pPr>
            <a:r>
              <a:rPr lang="en-US" sz="3600" i="1" dirty="0" smtClean="0"/>
              <a:t>“</a:t>
            </a:r>
            <a:r>
              <a:rPr lang="en-US" sz="3600" i="1" dirty="0"/>
              <a:t>Remember the LORD your God, for it is he who gives you the ability to produce wealth.”</a:t>
            </a:r>
            <a:r>
              <a:rPr lang="en-US" sz="3600" dirty="0"/>
              <a:t> (</a:t>
            </a:r>
            <a:r>
              <a:rPr lang="en-US" sz="3600" dirty="0" err="1"/>
              <a:t>Deut</a:t>
            </a:r>
            <a:r>
              <a:rPr lang="en-US" sz="3600" dirty="0"/>
              <a:t> 8:18) </a:t>
            </a:r>
            <a:endParaRPr lang="en-US" sz="3600" dirty="0" smtClean="0"/>
          </a:p>
        </p:txBody>
      </p:sp>
    </p:spTree>
    <p:extLst>
      <p:ext uri="{BB962C8B-B14F-4D97-AF65-F5344CB8AC3E}">
        <p14:creationId xmlns:p14="http://schemas.microsoft.com/office/powerpoint/2010/main" val="22991351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836613"/>
            <a:ext cx="7847013" cy="2879725"/>
          </a:xfrm>
        </p:spPr>
        <p:txBody>
          <a:bodyPr/>
          <a:lstStyle/>
          <a:p>
            <a:pPr eaLnBrk="1" hangingPunct="1">
              <a:defRPr/>
            </a:pPr>
            <a:r>
              <a:rPr lang="en-US" dirty="0" smtClean="0">
                <a:solidFill>
                  <a:schemeClr val="tx1"/>
                </a:solidFill>
                <a:effectLst/>
                <a:cs typeface="+mj-cs"/>
              </a:rPr>
              <a:t>Transformational Business</a:t>
            </a:r>
            <a:br>
              <a:rPr lang="en-US" dirty="0" smtClean="0">
                <a:solidFill>
                  <a:schemeClr val="tx1"/>
                </a:solidFill>
                <a:effectLst/>
                <a:cs typeface="+mj-cs"/>
              </a:rPr>
            </a:br>
            <a:r>
              <a:rPr lang="en-US" sz="1600" dirty="0" smtClean="0">
                <a:solidFill>
                  <a:schemeClr val="tx1"/>
                </a:solidFill>
                <a:effectLst/>
                <a:cs typeface="+mj-cs"/>
              </a:rPr>
              <a:t/>
            </a:r>
            <a:br>
              <a:rPr lang="en-US" sz="1600" dirty="0" smtClean="0">
                <a:solidFill>
                  <a:schemeClr val="tx1"/>
                </a:solidFill>
                <a:effectLst/>
                <a:cs typeface="+mj-cs"/>
              </a:rPr>
            </a:br>
            <a:r>
              <a:rPr lang="en-US" sz="2800" b="1" dirty="0" smtClean="0">
                <a:solidFill>
                  <a:schemeClr val="tx1"/>
                </a:solidFill>
                <a:effectLst/>
                <a:cs typeface="+mj-cs"/>
              </a:rPr>
              <a:t>&amp;</a:t>
            </a:r>
            <a:br>
              <a:rPr lang="en-US" sz="2800" b="1" dirty="0" smtClean="0">
                <a:solidFill>
                  <a:schemeClr val="tx1"/>
                </a:solidFill>
                <a:effectLst/>
                <a:cs typeface="+mj-cs"/>
              </a:rPr>
            </a:br>
            <a:r>
              <a:rPr lang="en-US" sz="2000" dirty="0" smtClean="0">
                <a:solidFill>
                  <a:schemeClr val="tx1"/>
                </a:solidFill>
                <a:effectLst/>
                <a:cs typeface="+mj-cs"/>
              </a:rPr>
              <a:t/>
            </a:r>
            <a:br>
              <a:rPr lang="en-US" sz="2000" dirty="0" smtClean="0">
                <a:solidFill>
                  <a:schemeClr val="tx1"/>
                </a:solidFill>
                <a:effectLst/>
                <a:cs typeface="+mj-cs"/>
              </a:rPr>
            </a:br>
            <a:endParaRPr lang="en-US" dirty="0" smtClean="0">
              <a:solidFill>
                <a:schemeClr val="tx1"/>
              </a:solidFill>
              <a:effectLst/>
              <a:cs typeface="+mj-cs"/>
            </a:endParaRPr>
          </a:p>
        </p:txBody>
      </p:sp>
      <p:sp>
        <p:nvSpPr>
          <p:cNvPr id="3075" name="Rectangle 3"/>
          <p:cNvSpPr>
            <a:spLocks noGrp="1" noChangeArrowheads="1"/>
          </p:cNvSpPr>
          <p:nvPr>
            <p:ph type="subTitle" idx="1"/>
          </p:nvPr>
        </p:nvSpPr>
        <p:spPr>
          <a:xfrm>
            <a:off x="1371600" y="4868863"/>
            <a:ext cx="6400800" cy="1584325"/>
          </a:xfrm>
        </p:spPr>
        <p:txBody>
          <a:bodyPr/>
          <a:lstStyle/>
          <a:p>
            <a:pPr eaLnBrk="1" hangingPunct="1">
              <a:lnSpc>
                <a:spcPct val="80000"/>
              </a:lnSpc>
              <a:defRPr/>
            </a:pPr>
            <a:endParaRPr lang="sv-SE" b="1" dirty="0" smtClean="0">
              <a:solidFill>
                <a:schemeClr val="hlink"/>
              </a:solidFill>
              <a:effectLst>
                <a:outerShdw blurRad="38100" dist="38100" dir="2700000" algn="tl">
                  <a:srgbClr val="FFFFFF"/>
                </a:outerShdw>
              </a:effectLst>
              <a:cs typeface="+mn-cs"/>
            </a:endParaRPr>
          </a:p>
          <a:p>
            <a:pPr eaLnBrk="1" hangingPunct="1">
              <a:lnSpc>
                <a:spcPct val="80000"/>
              </a:lnSpc>
              <a:defRPr/>
            </a:pPr>
            <a:endParaRPr lang="en-US" sz="1400" dirty="0" smtClean="0">
              <a:solidFill>
                <a:schemeClr val="hlink"/>
              </a:solidFill>
              <a:effectLst>
                <a:outerShdw blurRad="38100" dist="38100" dir="2700000" algn="tl">
                  <a:srgbClr val="FFFFFF"/>
                </a:outerShdw>
              </a:effectLst>
              <a:latin typeface="Verdana" charset="0"/>
              <a:cs typeface="+mn-cs"/>
            </a:endParaRPr>
          </a:p>
          <a:p>
            <a:pPr eaLnBrk="1" hangingPunct="1">
              <a:lnSpc>
                <a:spcPct val="80000"/>
              </a:lnSpc>
              <a:defRPr/>
            </a:pPr>
            <a:endParaRPr lang="en-US" sz="1400" b="1" dirty="0" smtClean="0">
              <a:solidFill>
                <a:schemeClr val="hlink"/>
              </a:solidFill>
              <a:effectLst>
                <a:outerShdw blurRad="38100" dist="38100" dir="2700000" algn="tl">
                  <a:srgbClr val="FFFFFF"/>
                </a:outerShdw>
              </a:effectLst>
              <a:cs typeface="+mn-cs"/>
            </a:endParaRPr>
          </a:p>
        </p:txBody>
      </p:sp>
      <p:pic>
        <p:nvPicPr>
          <p:cNvPr id="15363" name="Picture 4" descr="humantrafficking.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32138" y="2636838"/>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129596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3620" r="-16293"/>
          <a:stretch/>
        </p:blipFill>
        <p:spPr>
          <a:xfrm>
            <a:off x="-425228" y="370973"/>
            <a:ext cx="11165415" cy="6964638"/>
          </a:xfrm>
        </p:spPr>
      </p:pic>
    </p:spTree>
    <p:extLst>
      <p:ext uri="{BB962C8B-B14F-4D97-AF65-F5344CB8AC3E}">
        <p14:creationId xmlns:p14="http://schemas.microsoft.com/office/powerpoint/2010/main" val="258993919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hlinkClick r:id="rId2"/>
              </a:rPr>
              <a:t>www.BAMthinktank.org</a:t>
            </a:r>
            <a:r>
              <a:rPr lang="sv-SE" dirty="0" smtClean="0"/>
              <a:t>  </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a:t>1. </a:t>
            </a:r>
            <a:r>
              <a:rPr lang="en-US" b="1" dirty="0"/>
              <a:t>Partnerships: </a:t>
            </a:r>
            <a:r>
              <a:rPr lang="en-US" dirty="0"/>
              <a:t>Maximizing effectiveness in partnerships between business and nonprofits engaging in anti-trafficking works. </a:t>
            </a:r>
          </a:p>
          <a:p>
            <a:pPr marL="0" indent="0">
              <a:buNone/>
            </a:pPr>
            <a:r>
              <a:rPr lang="en-US" dirty="0"/>
              <a:t>2. </a:t>
            </a:r>
            <a:r>
              <a:rPr lang="en-US" b="1" dirty="0"/>
              <a:t>Employability: </a:t>
            </a:r>
            <a:r>
              <a:rPr lang="en-US" dirty="0"/>
              <a:t>Identifying challenges, strategies and resources for businesses who employ persons from a background of exploitation and abuse. </a:t>
            </a:r>
          </a:p>
          <a:p>
            <a:pPr marL="0" indent="0">
              <a:buNone/>
            </a:pPr>
            <a:r>
              <a:rPr lang="en-US" dirty="0"/>
              <a:t>3. </a:t>
            </a:r>
            <a:r>
              <a:rPr lang="en-US" b="1" dirty="0"/>
              <a:t>Freedom business models: </a:t>
            </a:r>
            <a:r>
              <a:rPr lang="en-US" dirty="0"/>
              <a:t>Creating paths to sustainability and growth for freedom businesses. </a:t>
            </a:r>
          </a:p>
          <a:p>
            <a:pPr marL="0" indent="0">
              <a:buNone/>
            </a:pPr>
            <a:endParaRPr lang="en-US" dirty="0"/>
          </a:p>
        </p:txBody>
      </p:sp>
    </p:spTree>
    <p:extLst>
      <p:ext uri="{BB962C8B-B14F-4D97-AF65-F5344CB8AC3E}">
        <p14:creationId xmlns:p14="http://schemas.microsoft.com/office/powerpoint/2010/main" val="13845032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scale business solutions </a:t>
            </a:r>
            <a:br>
              <a:rPr lang="en-US" dirty="0" smtClean="0"/>
            </a:br>
            <a:r>
              <a:rPr lang="en-US" dirty="0" smtClean="0"/>
              <a:t>for greater impact</a:t>
            </a:r>
            <a:endParaRPr lang="en-US" dirty="0"/>
          </a:p>
        </p:txBody>
      </p:sp>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617325" y="1848553"/>
            <a:ext cx="6002675" cy="4388557"/>
          </a:xfrm>
        </p:spPr>
      </p:pic>
    </p:spTree>
    <p:extLst>
      <p:ext uri="{BB962C8B-B14F-4D97-AF65-F5344CB8AC3E}">
        <p14:creationId xmlns:p14="http://schemas.microsoft.com/office/powerpoint/2010/main" val="97858957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&amp; Questions</a:t>
            </a:r>
            <a:endParaRPr lang="en-US" dirty="0"/>
          </a:p>
        </p:txBody>
      </p:sp>
      <p:sp>
        <p:nvSpPr>
          <p:cNvPr id="3" name="Content Placeholder 2"/>
          <p:cNvSpPr>
            <a:spLocks noGrp="1"/>
          </p:cNvSpPr>
          <p:nvPr>
            <p:ph idx="1"/>
          </p:nvPr>
        </p:nvSpPr>
        <p:spPr/>
        <p:txBody>
          <a:bodyPr/>
          <a:lstStyle/>
          <a:p>
            <a:r>
              <a:rPr lang="en-US" dirty="0" smtClean="0"/>
              <a:t>Big problems, global issues, like poverty</a:t>
            </a:r>
          </a:p>
          <a:p>
            <a:r>
              <a:rPr lang="en-US" dirty="0" smtClean="0"/>
              <a:t>Business solutions too small or fragmented</a:t>
            </a:r>
            <a:endParaRPr lang="en-US" dirty="0"/>
          </a:p>
          <a:p>
            <a:r>
              <a:rPr lang="en-US" dirty="0" smtClean="0"/>
              <a:t>Limited impact</a:t>
            </a:r>
          </a:p>
          <a:p>
            <a:r>
              <a:rPr lang="en-US" dirty="0" smtClean="0"/>
              <a:t>How scale, create critical mass, for great impact? </a:t>
            </a:r>
          </a:p>
          <a:p>
            <a:r>
              <a:rPr lang="en-US" dirty="0" smtClean="0"/>
              <a:t>What are the barriers, and how can they be overcome?</a:t>
            </a:r>
            <a:endParaRPr lang="en-US" dirty="0"/>
          </a:p>
        </p:txBody>
      </p:sp>
    </p:spTree>
    <p:extLst>
      <p:ext uri="{BB962C8B-B14F-4D97-AF65-F5344CB8AC3E}">
        <p14:creationId xmlns:p14="http://schemas.microsoft.com/office/powerpoint/2010/main" val="4606621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 the Industry Facilitator</a:t>
            </a:r>
            <a:endParaRPr lang="en-US" dirty="0"/>
          </a:p>
        </p:txBody>
      </p:sp>
      <p:sp>
        <p:nvSpPr>
          <p:cNvPr id="3" name="Content Placeholder 2"/>
          <p:cNvSpPr>
            <a:spLocks noGrp="1"/>
          </p:cNvSpPr>
          <p:nvPr>
            <p:ph idx="1"/>
          </p:nvPr>
        </p:nvSpPr>
        <p:spPr/>
        <p:txBody>
          <a:bodyPr>
            <a:noAutofit/>
          </a:bodyPr>
          <a:lstStyle/>
          <a:p>
            <a:pPr marL="0" indent="0">
              <a:buNone/>
            </a:pPr>
            <a:r>
              <a:rPr lang="en-US" sz="2800" i="1" dirty="0" smtClean="0"/>
              <a:t>Industry </a:t>
            </a:r>
            <a:r>
              <a:rPr lang="en-US" sz="2800" i="1" dirty="0"/>
              <a:t>facilitators act to resolve scaling barriers, at the levels of both the enterprise and its wider business ecosystem, to the benefit of many firms, not just one.</a:t>
            </a:r>
            <a:r>
              <a:rPr lang="en-US" sz="2800" dirty="0"/>
              <a:t>	</a:t>
            </a:r>
          </a:p>
          <a:p>
            <a:pPr marL="0" indent="0">
              <a:buNone/>
            </a:pPr>
            <a:endParaRPr lang="en-US" sz="800" dirty="0"/>
          </a:p>
          <a:p>
            <a:pPr marL="0" indent="0">
              <a:buNone/>
            </a:pPr>
            <a:r>
              <a:rPr lang="en-US" sz="2800" i="1" dirty="0" smtClean="0"/>
              <a:t>They </a:t>
            </a:r>
            <a:r>
              <a:rPr lang="en-US" sz="2800" i="1" dirty="0"/>
              <a:t>may provide financial resources, build capacity</a:t>
            </a:r>
            <a:r>
              <a:rPr lang="en-US" sz="2800" i="1" dirty="0" smtClean="0"/>
              <a:t>, generate </a:t>
            </a:r>
            <a:r>
              <a:rPr lang="en-US" sz="2800" i="1" dirty="0"/>
              <a:t>knowledge, train </a:t>
            </a:r>
            <a:r>
              <a:rPr lang="en-US" sz="2800" i="1" dirty="0" smtClean="0"/>
              <a:t>producers, </a:t>
            </a:r>
            <a:r>
              <a:rPr lang="en-US" sz="2800" i="1" dirty="0"/>
              <a:t>broker partnerships, advocate with public policymakers</a:t>
            </a:r>
            <a:r>
              <a:rPr lang="en-US" sz="2800" i="1" dirty="0" smtClean="0"/>
              <a:t>,... </a:t>
            </a:r>
          </a:p>
          <a:p>
            <a:pPr marL="0" indent="0">
              <a:buNone/>
            </a:pPr>
            <a:endParaRPr lang="en-US" sz="800" i="1" dirty="0"/>
          </a:p>
          <a:p>
            <a:pPr marL="0" indent="0">
              <a:buNone/>
            </a:pPr>
            <a:r>
              <a:rPr lang="en-US" sz="2800" i="1" dirty="0"/>
              <a:t>D</a:t>
            </a:r>
            <a:r>
              <a:rPr lang="en-US" sz="2800" i="1" dirty="0" smtClean="0"/>
              <a:t>ifferent organizations </a:t>
            </a:r>
            <a:r>
              <a:rPr lang="en-US" sz="2800" i="1" dirty="0"/>
              <a:t>can step into such roles, </a:t>
            </a:r>
            <a:r>
              <a:rPr lang="en-US" sz="2800" i="1" dirty="0" smtClean="0"/>
              <a:t>like foundations</a:t>
            </a:r>
            <a:r>
              <a:rPr lang="en-US" sz="2800" i="1" dirty="0"/>
              <a:t>, </a:t>
            </a:r>
            <a:r>
              <a:rPr lang="en-US" sz="2800" i="1" dirty="0" smtClean="0"/>
              <a:t>aid </a:t>
            </a:r>
            <a:r>
              <a:rPr lang="en-US" sz="2800" i="1" dirty="0"/>
              <a:t>donors, mission-driven </a:t>
            </a:r>
            <a:r>
              <a:rPr lang="en-US" sz="2800" i="1" dirty="0" smtClean="0"/>
              <a:t>intermediaries</a:t>
            </a:r>
            <a:r>
              <a:rPr lang="en-US" sz="2800" i="1" dirty="0"/>
              <a:t>, </a:t>
            </a:r>
            <a:r>
              <a:rPr lang="en-US" sz="2800" i="1" dirty="0" smtClean="0"/>
              <a:t>development </a:t>
            </a:r>
            <a:r>
              <a:rPr lang="en-US" sz="2800" i="1" dirty="0"/>
              <a:t>agencies, investors, industry </a:t>
            </a:r>
            <a:r>
              <a:rPr lang="en-US" sz="2800" i="1" dirty="0" smtClean="0"/>
              <a:t>association…</a:t>
            </a:r>
            <a:r>
              <a:rPr lang="en-US" sz="2800" i="1" dirty="0"/>
              <a:t>	</a:t>
            </a:r>
          </a:p>
        </p:txBody>
      </p:sp>
    </p:spTree>
    <p:extLst>
      <p:ext uri="{BB962C8B-B14F-4D97-AF65-F5344CB8AC3E}">
        <p14:creationId xmlns:p14="http://schemas.microsoft.com/office/powerpoint/2010/main" val="278411701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a:t>
            </a:r>
            <a:r>
              <a:rPr lang="en-US" dirty="0" smtClean="0"/>
              <a:t>+ ways going forward</a:t>
            </a:r>
            <a:endParaRPr lang="en-US" dirty="0"/>
          </a:p>
        </p:txBody>
      </p:sp>
      <p:sp>
        <p:nvSpPr>
          <p:cNvPr id="3" name="Content Placeholder 2"/>
          <p:cNvSpPr>
            <a:spLocks noGrp="1"/>
          </p:cNvSpPr>
          <p:nvPr>
            <p:ph idx="1"/>
          </p:nvPr>
        </p:nvSpPr>
        <p:spPr/>
        <p:txBody>
          <a:bodyPr>
            <a:normAutofit fontScale="92500" lnSpcReduction="10000"/>
          </a:bodyPr>
          <a:lstStyle/>
          <a:p>
            <a:pPr marL="514350" lvl="0" indent="-514350">
              <a:buFont typeface="+mj-lt"/>
              <a:buAutoNum type="arabicPeriod"/>
            </a:pPr>
            <a:r>
              <a:rPr lang="en-US" dirty="0" smtClean="0"/>
              <a:t>Rediscover theology </a:t>
            </a:r>
            <a:r>
              <a:rPr lang="en-US" dirty="0"/>
              <a:t>of work and business</a:t>
            </a:r>
          </a:p>
          <a:p>
            <a:pPr marL="514350" lvl="0" indent="-514350">
              <a:buFont typeface="+mj-lt"/>
              <a:buAutoNum type="arabicPeriod"/>
            </a:pPr>
            <a:r>
              <a:rPr lang="en-US" dirty="0"/>
              <a:t>Affirm, equip and deploy people who are called to business</a:t>
            </a:r>
          </a:p>
          <a:p>
            <a:pPr marL="514350" lvl="0" indent="-514350">
              <a:buFont typeface="+mj-lt"/>
              <a:buAutoNum type="arabicPeriod"/>
            </a:pPr>
            <a:r>
              <a:rPr lang="en-US" dirty="0"/>
              <a:t>Shape business for God and common </a:t>
            </a:r>
            <a:r>
              <a:rPr lang="en-US" dirty="0" smtClean="0"/>
              <a:t>good, recognizing </a:t>
            </a:r>
            <a:r>
              <a:rPr lang="en-US" dirty="0"/>
              <a:t>various </a:t>
            </a:r>
            <a:r>
              <a:rPr lang="en-US" dirty="0" smtClean="0"/>
              <a:t>stakeholders and aim </a:t>
            </a:r>
            <a:r>
              <a:rPr lang="en-US" dirty="0"/>
              <a:t>at holistic </a:t>
            </a:r>
            <a:r>
              <a:rPr lang="en-US" dirty="0" smtClean="0"/>
              <a:t>impact</a:t>
            </a:r>
            <a:r>
              <a:rPr lang="en-US" dirty="0"/>
              <a:t> </a:t>
            </a:r>
            <a:r>
              <a:rPr lang="en-US" dirty="0" smtClean="0"/>
              <a:t>through multiple </a:t>
            </a:r>
            <a:r>
              <a:rPr lang="en-US" dirty="0"/>
              <a:t>bottom lines</a:t>
            </a:r>
          </a:p>
          <a:p>
            <a:pPr marL="514350" lvl="0" indent="-514350">
              <a:buFont typeface="+mj-lt"/>
              <a:buAutoNum type="arabicPeriod"/>
            </a:pPr>
            <a:r>
              <a:rPr lang="en-US" dirty="0" smtClean="0"/>
              <a:t>Pursue business solutions </a:t>
            </a:r>
            <a:r>
              <a:rPr lang="en-US" dirty="0"/>
              <a:t>to </a:t>
            </a:r>
            <a:r>
              <a:rPr lang="en-US" dirty="0" smtClean="0"/>
              <a:t>global </a:t>
            </a:r>
            <a:r>
              <a:rPr lang="en-US" dirty="0"/>
              <a:t>issues</a:t>
            </a:r>
          </a:p>
          <a:p>
            <a:pPr marL="514350" lvl="0" indent="-514350">
              <a:buFont typeface="+mj-lt"/>
              <a:buAutoNum type="arabicPeriod"/>
            </a:pPr>
            <a:r>
              <a:rPr lang="en-US" dirty="0"/>
              <a:t>Facilitate </a:t>
            </a:r>
            <a:r>
              <a:rPr lang="en-US" dirty="0" smtClean="0"/>
              <a:t>transformational business eco</a:t>
            </a:r>
            <a:r>
              <a:rPr lang="en-US" dirty="0"/>
              <a:t>-system for greater </a:t>
            </a:r>
            <a:r>
              <a:rPr lang="en-US" dirty="0" smtClean="0"/>
              <a:t>impact</a:t>
            </a:r>
            <a:endParaRPr lang="en-US" dirty="0"/>
          </a:p>
        </p:txBody>
      </p:sp>
    </p:spTree>
    <p:extLst>
      <p:ext uri="{BB962C8B-B14F-4D97-AF65-F5344CB8AC3E}">
        <p14:creationId xmlns:p14="http://schemas.microsoft.com/office/powerpoint/2010/main" val="5988656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7651"/>
            <a:ext cx="8229600" cy="4823673"/>
          </a:xfrm>
        </p:spPr>
        <p:txBody>
          <a:bodyPr>
            <a:noAutofit/>
          </a:bodyPr>
          <a:lstStyle/>
          <a:p>
            <a:pPr marL="0" indent="0" algn="ctr">
              <a:buNone/>
            </a:pPr>
            <a:r>
              <a:rPr lang="en-US" sz="4000" u="sng" dirty="0" smtClean="0">
                <a:hlinkClick r:id="rId2"/>
              </a:rPr>
              <a:t>MatsTunehag.com</a:t>
            </a:r>
            <a:endParaRPr lang="en-US" sz="4000" u="sng" dirty="0" smtClean="0"/>
          </a:p>
          <a:p>
            <a:pPr marL="0" indent="0" algn="ctr">
              <a:buNone/>
            </a:pPr>
            <a:endParaRPr lang="en-US" sz="800" u="sng" dirty="0" smtClean="0">
              <a:hlinkClick r:id="rId3"/>
            </a:endParaRPr>
          </a:p>
          <a:p>
            <a:pPr marL="0" indent="0" algn="ctr">
              <a:buNone/>
            </a:pPr>
            <a:r>
              <a:rPr lang="en-US" sz="4000" u="sng" dirty="0" smtClean="0">
                <a:hlinkClick r:id="rId3"/>
              </a:rPr>
              <a:t>bamthinktank.org</a:t>
            </a:r>
            <a:r>
              <a:rPr lang="en-US" sz="4000" dirty="0" smtClean="0"/>
              <a:t> </a:t>
            </a:r>
          </a:p>
          <a:p>
            <a:pPr marL="0" indent="0" algn="ctr">
              <a:buNone/>
            </a:pPr>
            <a:endParaRPr lang="en-US" sz="800" dirty="0"/>
          </a:p>
          <a:p>
            <a:pPr marL="0" indent="0" algn="ctr">
              <a:buNone/>
            </a:pPr>
            <a:r>
              <a:rPr lang="en-US" sz="4000" u="sng" dirty="0" smtClean="0">
                <a:hlinkClick r:id="rId4"/>
              </a:rPr>
              <a:t>europeanfreedomnetwork.org</a:t>
            </a:r>
            <a:endParaRPr lang="en-US" sz="4000" u="sng" dirty="0" smtClean="0"/>
          </a:p>
          <a:p>
            <a:pPr marL="0" indent="0" algn="ctr">
              <a:buNone/>
            </a:pPr>
            <a:endParaRPr lang="en-US" sz="800" dirty="0" smtClean="0"/>
          </a:p>
          <a:p>
            <a:pPr marL="0" indent="0" algn="ctr">
              <a:buNone/>
            </a:pPr>
            <a:r>
              <a:rPr lang="en-US" sz="4000" u="sng" dirty="0" smtClean="0">
                <a:hlinkClick r:id="rId5"/>
              </a:rPr>
              <a:t>businessasmission.com</a:t>
            </a:r>
            <a:endParaRPr lang="en-US" sz="4000" u="sng" dirty="0" smtClean="0"/>
          </a:p>
          <a:p>
            <a:pPr marL="0" indent="0" algn="ctr">
              <a:buNone/>
            </a:pPr>
            <a:endParaRPr lang="en-US" sz="800" u="sng" dirty="0" smtClean="0"/>
          </a:p>
          <a:p>
            <a:pPr marL="0" indent="0" algn="ctr">
              <a:buNone/>
            </a:pPr>
            <a:r>
              <a:rPr lang="en-US" sz="4000" dirty="0" smtClean="0">
                <a:hlinkClick r:id="rId6"/>
              </a:rPr>
              <a:t>vatican.va</a:t>
            </a:r>
            <a:r>
              <a:rPr lang="en-US" sz="4000" dirty="0" smtClean="0"/>
              <a:t> </a:t>
            </a:r>
            <a:r>
              <a:rPr lang="en-US" sz="2800" dirty="0" smtClean="0"/>
              <a:t>1. CENTESIMUS ANNUS</a:t>
            </a:r>
          </a:p>
          <a:p>
            <a:pPr marL="0" indent="0" algn="ctr">
              <a:buNone/>
            </a:pPr>
            <a:r>
              <a:rPr lang="en-US" sz="2800" dirty="0" smtClean="0"/>
              <a:t>                             2.  LABOREM EXERCENS</a:t>
            </a:r>
            <a:endParaRPr lang="en-US" sz="2800" dirty="0"/>
          </a:p>
        </p:txBody>
      </p:sp>
    </p:spTree>
    <p:extLst>
      <p:ext uri="{BB962C8B-B14F-4D97-AF65-F5344CB8AC3E}">
        <p14:creationId xmlns:p14="http://schemas.microsoft.com/office/powerpoint/2010/main" val="357167601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a:t>
            </a:r>
            <a:endParaRPr lang="en-US" dirty="0"/>
          </a:p>
        </p:txBody>
      </p:sp>
      <p:sp>
        <p:nvSpPr>
          <p:cNvPr id="3" name="Content Placeholder 2"/>
          <p:cNvSpPr>
            <a:spLocks noGrp="1"/>
          </p:cNvSpPr>
          <p:nvPr>
            <p:ph idx="1"/>
          </p:nvPr>
        </p:nvSpPr>
        <p:spPr/>
        <p:txBody>
          <a:bodyPr>
            <a:normAutofit fontScale="92500" lnSpcReduction="20000"/>
          </a:bodyPr>
          <a:lstStyle/>
          <a:p>
            <a:pPr marL="514350" lvl="0" indent="-514350">
              <a:buFont typeface="+mj-lt"/>
              <a:buAutoNum type="arabicPeriod"/>
            </a:pPr>
            <a:r>
              <a:rPr lang="en-US" dirty="0" smtClean="0"/>
              <a:t>Rediscover theology </a:t>
            </a:r>
            <a:r>
              <a:rPr lang="en-US" dirty="0"/>
              <a:t>of work and </a:t>
            </a:r>
            <a:r>
              <a:rPr lang="en-US" dirty="0" smtClean="0"/>
              <a:t>business?</a:t>
            </a:r>
            <a:endParaRPr lang="en-US" dirty="0"/>
          </a:p>
          <a:p>
            <a:pPr marL="514350" lvl="0" indent="-514350">
              <a:buFont typeface="+mj-lt"/>
              <a:buAutoNum type="arabicPeriod"/>
            </a:pPr>
            <a:r>
              <a:rPr lang="en-US" dirty="0"/>
              <a:t>Affirm, equip and deploy people who are called to </a:t>
            </a:r>
            <a:r>
              <a:rPr lang="en-US" dirty="0" smtClean="0"/>
              <a:t>business?</a:t>
            </a:r>
            <a:endParaRPr lang="en-US" dirty="0"/>
          </a:p>
          <a:p>
            <a:pPr marL="514350" lvl="0" indent="-514350">
              <a:buFont typeface="+mj-lt"/>
              <a:buAutoNum type="arabicPeriod"/>
            </a:pPr>
            <a:r>
              <a:rPr lang="en-US" dirty="0"/>
              <a:t>Shape business for God and common </a:t>
            </a:r>
            <a:r>
              <a:rPr lang="en-US" dirty="0" smtClean="0"/>
              <a:t>good, recognizing </a:t>
            </a:r>
            <a:r>
              <a:rPr lang="en-US" dirty="0"/>
              <a:t>various </a:t>
            </a:r>
            <a:r>
              <a:rPr lang="en-US" dirty="0" smtClean="0"/>
              <a:t>stakeholders and aim </a:t>
            </a:r>
            <a:r>
              <a:rPr lang="en-US" dirty="0"/>
              <a:t>at holistic </a:t>
            </a:r>
            <a:r>
              <a:rPr lang="en-US" dirty="0" smtClean="0"/>
              <a:t>impact</a:t>
            </a:r>
            <a:r>
              <a:rPr lang="en-US" dirty="0"/>
              <a:t> </a:t>
            </a:r>
            <a:r>
              <a:rPr lang="en-US" dirty="0" smtClean="0"/>
              <a:t>through multiple </a:t>
            </a:r>
            <a:r>
              <a:rPr lang="en-US" dirty="0"/>
              <a:t>bottom </a:t>
            </a:r>
            <a:r>
              <a:rPr lang="en-US" dirty="0" smtClean="0"/>
              <a:t>lines?</a:t>
            </a:r>
            <a:endParaRPr lang="en-US" dirty="0"/>
          </a:p>
          <a:p>
            <a:pPr marL="514350" lvl="0" indent="-514350">
              <a:buFont typeface="+mj-lt"/>
              <a:buAutoNum type="arabicPeriod"/>
            </a:pPr>
            <a:r>
              <a:rPr lang="en-US" dirty="0" smtClean="0"/>
              <a:t>Pursue business solutions </a:t>
            </a:r>
            <a:r>
              <a:rPr lang="en-US" dirty="0"/>
              <a:t>to </a:t>
            </a:r>
            <a:r>
              <a:rPr lang="en-US" dirty="0" smtClean="0"/>
              <a:t>global issues?</a:t>
            </a:r>
            <a:endParaRPr lang="en-US" dirty="0"/>
          </a:p>
          <a:p>
            <a:pPr marL="514350" lvl="0" indent="-514350">
              <a:buFont typeface="+mj-lt"/>
              <a:buAutoNum type="arabicPeriod"/>
            </a:pPr>
            <a:r>
              <a:rPr lang="en-US" dirty="0" smtClean="0"/>
              <a:t>Facilitate communication </a:t>
            </a:r>
            <a:r>
              <a:rPr lang="en-US" smtClean="0"/>
              <a:t>and cooperation </a:t>
            </a:r>
            <a:r>
              <a:rPr lang="en-US" dirty="0" smtClean="0"/>
              <a:t>in a greater transformational business eco</a:t>
            </a:r>
            <a:r>
              <a:rPr lang="en-US" dirty="0"/>
              <a:t>-system for greater </a:t>
            </a:r>
            <a:r>
              <a:rPr lang="en-US" dirty="0" smtClean="0"/>
              <a:t>impact?</a:t>
            </a:r>
            <a:endParaRPr lang="en-US" dirty="0"/>
          </a:p>
        </p:txBody>
      </p:sp>
    </p:spTree>
    <p:extLst>
      <p:ext uri="{BB962C8B-B14F-4D97-AF65-F5344CB8AC3E}">
        <p14:creationId xmlns:p14="http://schemas.microsoft.com/office/powerpoint/2010/main" val="80881448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Engage in economic development</a:t>
            </a:r>
            <a:endParaRPr lang="en-US" dirty="0"/>
          </a:p>
        </p:txBody>
      </p:sp>
      <p:sp>
        <p:nvSpPr>
          <p:cNvPr id="4" name="Content Placeholder 3"/>
          <p:cNvSpPr>
            <a:spLocks noGrp="1"/>
          </p:cNvSpPr>
          <p:nvPr>
            <p:ph idx="1"/>
          </p:nvPr>
        </p:nvSpPr>
        <p:spPr>
          <a:xfrm>
            <a:off x="457200" y="1698977"/>
            <a:ext cx="8229600" cy="4525963"/>
          </a:xfrm>
        </p:spPr>
        <p:txBody>
          <a:bodyPr>
            <a:normAutofit/>
          </a:bodyPr>
          <a:lstStyle/>
          <a:p>
            <a:pPr marL="0" indent="0">
              <a:buNone/>
            </a:pPr>
            <a:r>
              <a:rPr lang="en-US" dirty="0" smtClean="0"/>
              <a:t>“This </a:t>
            </a:r>
            <a:r>
              <a:rPr lang="en-US" dirty="0"/>
              <a:t>is what the Lord </a:t>
            </a:r>
            <a:r>
              <a:rPr lang="en-US" dirty="0" smtClean="0"/>
              <a:t>Almighty says </a:t>
            </a:r>
            <a:r>
              <a:rPr lang="en-US" dirty="0"/>
              <a:t>to all those I carried </a:t>
            </a:r>
            <a:r>
              <a:rPr lang="en-US" dirty="0" smtClean="0"/>
              <a:t>into </a:t>
            </a:r>
            <a:r>
              <a:rPr lang="en-US" dirty="0"/>
              <a:t>exile from Jerusalem to Babylon: </a:t>
            </a:r>
            <a:r>
              <a:rPr lang="en-US" b="1" u="sng" dirty="0" smtClean="0"/>
              <a:t> </a:t>
            </a:r>
            <a:r>
              <a:rPr lang="en-US" u="sng" dirty="0" smtClean="0"/>
              <a:t>Build houses and settle down; plant gardens and eat what they produce</a:t>
            </a:r>
            <a:r>
              <a:rPr lang="en-US" dirty="0" smtClean="0"/>
              <a:t>. Also, seek the </a:t>
            </a:r>
            <a:r>
              <a:rPr lang="en-US" u="sng" dirty="0" smtClean="0"/>
              <a:t>peace</a:t>
            </a:r>
            <a:r>
              <a:rPr lang="en-US" dirty="0" smtClean="0"/>
              <a:t> and </a:t>
            </a:r>
            <a:r>
              <a:rPr lang="en-US" u="sng" dirty="0" smtClean="0"/>
              <a:t>prosperity</a:t>
            </a:r>
            <a:r>
              <a:rPr lang="en-US" dirty="0" smtClean="0"/>
              <a:t> of the city.”</a:t>
            </a:r>
            <a:endParaRPr lang="en-US" dirty="0"/>
          </a:p>
        </p:txBody>
      </p:sp>
      <p:sp>
        <p:nvSpPr>
          <p:cNvPr id="5" name="TextBox 4"/>
          <p:cNvSpPr txBox="1"/>
          <p:nvPr/>
        </p:nvSpPr>
        <p:spPr>
          <a:xfrm>
            <a:off x="5816169" y="4538025"/>
            <a:ext cx="2705754" cy="369332"/>
          </a:xfrm>
          <a:prstGeom prst="rect">
            <a:avLst/>
          </a:prstGeom>
          <a:noFill/>
        </p:spPr>
        <p:txBody>
          <a:bodyPr wrap="square" rtlCol="0">
            <a:spAutoFit/>
          </a:bodyPr>
          <a:lstStyle/>
          <a:p>
            <a:r>
              <a:rPr lang="en-US" dirty="0" smtClean="0"/>
              <a:t>Jeremiah chapter 29</a:t>
            </a:r>
            <a:endParaRPr lang="en-US" dirty="0"/>
          </a:p>
        </p:txBody>
      </p:sp>
    </p:spTree>
    <p:extLst>
      <p:ext uri="{BB962C8B-B14F-4D97-AF65-F5344CB8AC3E}">
        <p14:creationId xmlns:p14="http://schemas.microsoft.com/office/powerpoint/2010/main" val="12167801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85800" y="556355"/>
            <a:ext cx="7772400" cy="2104482"/>
          </a:xfrm>
        </p:spPr>
        <p:txBody>
          <a:bodyPr>
            <a:normAutofit/>
          </a:bodyPr>
          <a:lstStyle/>
          <a:p>
            <a:r>
              <a:rPr lang="en-US" sz="2800" dirty="0" smtClean="0"/>
              <a:t>A growing global movement asking:</a:t>
            </a:r>
            <a:br>
              <a:rPr lang="en-US" sz="2800" dirty="0" smtClean="0"/>
            </a:br>
            <a:r>
              <a:rPr lang="en-US" sz="3600" b="1" dirty="0" smtClean="0"/>
              <a:t>How can we shape business for God </a:t>
            </a:r>
            <a:br>
              <a:rPr lang="en-US" sz="3600" b="1" dirty="0" smtClean="0"/>
            </a:br>
            <a:r>
              <a:rPr lang="en-US" sz="3600" b="1" u="sng" dirty="0" smtClean="0"/>
              <a:t>and</a:t>
            </a:r>
            <a:r>
              <a:rPr lang="en-US" sz="3600" b="1" dirty="0" smtClean="0"/>
              <a:t> the common good?</a:t>
            </a:r>
            <a:endParaRPr lang="en-US" sz="3600" b="1" dirty="0"/>
          </a:p>
        </p:txBody>
      </p:sp>
      <p:pic>
        <p:nvPicPr>
          <p:cNvPr id="14339"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75012" y="2660836"/>
            <a:ext cx="6730925" cy="3364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04739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76870"/>
            <a:ext cx="8229600" cy="4525963"/>
          </a:xfrm>
        </p:spPr>
        <p:txBody>
          <a:bodyPr>
            <a:normAutofit/>
          </a:bodyPr>
          <a:lstStyle/>
          <a:p>
            <a:pPr marL="0" indent="0">
              <a:buNone/>
            </a:pPr>
            <a:r>
              <a:rPr lang="en-US" sz="4400" dirty="0"/>
              <a:t>We are not just </a:t>
            </a:r>
            <a:r>
              <a:rPr lang="en-US" sz="4400" b="1" u="sng" dirty="0"/>
              <a:t>in</a:t>
            </a:r>
            <a:r>
              <a:rPr lang="en-US" sz="4400" dirty="0"/>
              <a:t> business but working </a:t>
            </a:r>
            <a:r>
              <a:rPr lang="en-US" sz="4400" b="1" u="sng" dirty="0"/>
              <a:t>on</a:t>
            </a:r>
            <a:r>
              <a:rPr lang="en-US" sz="4400" dirty="0"/>
              <a:t> the business, aiming at a </a:t>
            </a:r>
            <a:r>
              <a:rPr lang="en-US" sz="4400" dirty="0" smtClean="0"/>
              <a:t>holistic impact through multiple </a:t>
            </a:r>
            <a:r>
              <a:rPr lang="en-US" sz="4400" dirty="0" err="1" smtClean="0"/>
              <a:t>bottomlines</a:t>
            </a:r>
            <a:r>
              <a:rPr lang="en-US" sz="4400" dirty="0" smtClean="0"/>
              <a:t>, recognizing various stakeholders.</a:t>
            </a:r>
          </a:p>
        </p:txBody>
      </p:sp>
    </p:spTree>
    <p:extLst>
      <p:ext uri="{BB962C8B-B14F-4D97-AF65-F5344CB8AC3E}">
        <p14:creationId xmlns:p14="http://schemas.microsoft.com/office/powerpoint/2010/main" val="35531633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noAutofit/>
          </a:bodyPr>
          <a:lstStyle/>
          <a:p>
            <a:r>
              <a:rPr lang="en-GB" dirty="0" smtClean="0"/>
              <a:t>How can we shape businesses to…</a:t>
            </a:r>
            <a:endParaRPr lang="en-US" dirty="0">
              <a:latin typeface="Calibri" charset="0"/>
            </a:endParaRPr>
          </a:p>
        </p:txBody>
      </p:sp>
      <p:sp>
        <p:nvSpPr>
          <p:cNvPr id="3" name="Content Placeholder 2"/>
          <p:cNvSpPr>
            <a:spLocks noGrp="1"/>
          </p:cNvSpPr>
          <p:nvPr>
            <p:ph idx="1"/>
          </p:nvPr>
        </p:nvSpPr>
        <p:spPr>
          <a:xfrm>
            <a:off x="457200" y="1417638"/>
            <a:ext cx="8229600" cy="4708525"/>
          </a:xfrm>
        </p:spPr>
        <p:txBody>
          <a:bodyPr rtlCol="0">
            <a:normAutofit lnSpcReduction="10000"/>
          </a:bodyPr>
          <a:lstStyle/>
          <a:p>
            <a:pPr eaLnBrk="1" fontAlgn="auto" hangingPunct="1">
              <a:spcAft>
                <a:spcPts val="0"/>
              </a:spcAft>
              <a:buFont typeface="Arial" pitchFamily="34" charset="0"/>
              <a:buChar char="•"/>
              <a:defRPr/>
            </a:pPr>
            <a:r>
              <a:rPr lang="en-GB" sz="4000" dirty="0" smtClean="0">
                <a:ea typeface="+mn-ea"/>
                <a:cs typeface="+mn-cs"/>
              </a:rPr>
              <a:t>serve </a:t>
            </a:r>
            <a:r>
              <a:rPr lang="en-GB" sz="4000" i="1" dirty="0">
                <a:solidFill>
                  <a:srgbClr val="FF0000"/>
                </a:solidFill>
                <a:ea typeface="+mn-ea"/>
                <a:cs typeface="+mn-cs"/>
              </a:rPr>
              <a:t>people</a:t>
            </a:r>
            <a:r>
              <a:rPr lang="en-GB" sz="4000" dirty="0">
                <a:ea typeface="+mn-ea"/>
                <a:cs typeface="+mn-cs"/>
              </a:rPr>
              <a:t>,</a:t>
            </a:r>
          </a:p>
          <a:p>
            <a:pPr eaLnBrk="1" fontAlgn="auto" hangingPunct="1">
              <a:spcAft>
                <a:spcPts val="0"/>
              </a:spcAft>
              <a:buFont typeface="Arial" pitchFamily="34" charset="0"/>
              <a:buChar char="•"/>
              <a:defRPr/>
            </a:pPr>
            <a:r>
              <a:rPr lang="en-GB" sz="4000" dirty="0">
                <a:ea typeface="+mn-ea"/>
                <a:cs typeface="+mn-cs"/>
              </a:rPr>
              <a:t>align with God’s </a:t>
            </a:r>
            <a:r>
              <a:rPr lang="en-GB" sz="4000" i="1" dirty="0">
                <a:solidFill>
                  <a:srgbClr val="FF0000"/>
                </a:solidFill>
                <a:ea typeface="+mn-ea"/>
                <a:cs typeface="+mn-cs"/>
              </a:rPr>
              <a:t>purposes</a:t>
            </a:r>
            <a:r>
              <a:rPr lang="en-GB" sz="4000" dirty="0">
                <a:ea typeface="+mn-ea"/>
                <a:cs typeface="+mn-cs"/>
              </a:rPr>
              <a:t>, </a:t>
            </a:r>
          </a:p>
          <a:p>
            <a:pPr eaLnBrk="1" fontAlgn="auto" hangingPunct="1">
              <a:spcAft>
                <a:spcPts val="0"/>
              </a:spcAft>
              <a:buFont typeface="Arial" pitchFamily="34" charset="0"/>
              <a:buChar char="•"/>
              <a:defRPr/>
            </a:pPr>
            <a:r>
              <a:rPr lang="en-GB" sz="4000" dirty="0">
                <a:ea typeface="+mn-ea"/>
                <a:cs typeface="+mn-cs"/>
              </a:rPr>
              <a:t>be good stewards of the </a:t>
            </a:r>
            <a:r>
              <a:rPr lang="en-GB" sz="4000" i="1" dirty="0">
                <a:solidFill>
                  <a:srgbClr val="FF0000"/>
                </a:solidFill>
                <a:ea typeface="+mn-ea"/>
                <a:cs typeface="+mn-cs"/>
              </a:rPr>
              <a:t>planet</a:t>
            </a:r>
            <a:r>
              <a:rPr lang="en-GB" sz="4000" b="1" dirty="0">
                <a:ea typeface="+mn-ea"/>
                <a:cs typeface="+mn-cs"/>
              </a:rPr>
              <a:t>,</a:t>
            </a:r>
            <a:r>
              <a:rPr lang="en-GB" sz="4000" dirty="0">
                <a:ea typeface="+mn-ea"/>
                <a:cs typeface="+mn-cs"/>
              </a:rPr>
              <a:t> </a:t>
            </a:r>
          </a:p>
          <a:p>
            <a:pPr eaLnBrk="1" fontAlgn="auto" hangingPunct="1">
              <a:spcAft>
                <a:spcPts val="0"/>
              </a:spcAft>
              <a:buFont typeface="Arial" pitchFamily="34" charset="0"/>
              <a:buChar char="•"/>
              <a:defRPr/>
            </a:pPr>
            <a:r>
              <a:rPr lang="en-GB" sz="4000" dirty="0">
                <a:ea typeface="+mn-ea"/>
                <a:cs typeface="+mn-cs"/>
              </a:rPr>
              <a:t>and make a </a:t>
            </a:r>
            <a:r>
              <a:rPr lang="en-GB" sz="4000" i="1" dirty="0" smtClean="0">
                <a:solidFill>
                  <a:srgbClr val="FF0000"/>
                </a:solidFill>
                <a:ea typeface="+mn-ea"/>
                <a:cs typeface="+mn-cs"/>
              </a:rPr>
              <a:t>profit</a:t>
            </a:r>
            <a:endParaRPr lang="en-GB" sz="4000" dirty="0" smtClean="0">
              <a:ea typeface="+mn-ea"/>
              <a:cs typeface="+mn-cs"/>
            </a:endParaRPr>
          </a:p>
          <a:p>
            <a:pPr eaLnBrk="1" fontAlgn="auto" hangingPunct="1">
              <a:spcAft>
                <a:spcPts val="0"/>
              </a:spcAft>
              <a:buFont typeface="Arial" pitchFamily="34" charset="0"/>
              <a:buChar char="•"/>
              <a:defRPr/>
            </a:pPr>
            <a:endParaRPr lang="en-GB" dirty="0">
              <a:ea typeface="+mn-ea"/>
              <a:cs typeface="+mn-cs"/>
            </a:endParaRPr>
          </a:p>
          <a:p>
            <a:pPr marL="0" indent="0" algn="ctr" eaLnBrk="1" fontAlgn="auto" hangingPunct="1">
              <a:spcAft>
                <a:spcPts val="0"/>
              </a:spcAft>
              <a:buFont typeface="Arial" pitchFamily="34" charset="0"/>
              <a:buNone/>
              <a:defRPr/>
            </a:pPr>
            <a:r>
              <a:rPr lang="en-GB" sz="3600" b="1" dirty="0" smtClean="0">
                <a:ea typeface="+mn-ea"/>
                <a:cs typeface="+mn-cs"/>
              </a:rPr>
              <a:t>QUADRUPLE BOTTOMLINE</a:t>
            </a:r>
          </a:p>
          <a:p>
            <a:pPr marL="0" indent="0" algn="ctr" eaLnBrk="1" fontAlgn="auto" hangingPunct="1">
              <a:spcAft>
                <a:spcPts val="0"/>
              </a:spcAft>
              <a:buFont typeface="Arial" pitchFamily="34" charset="0"/>
              <a:buNone/>
              <a:defRPr/>
            </a:pPr>
            <a:r>
              <a:rPr lang="en-GB" sz="3600" b="1" dirty="0" smtClean="0">
                <a:solidFill>
                  <a:srgbClr val="FF0000"/>
                </a:solidFill>
                <a:ea typeface="+mn-ea"/>
                <a:cs typeface="+mn-cs"/>
              </a:rPr>
              <a:t>Among all peoples</a:t>
            </a:r>
          </a:p>
          <a:p>
            <a:pPr marL="0" indent="0" algn="ctr" eaLnBrk="1" fontAlgn="auto" hangingPunct="1">
              <a:spcAft>
                <a:spcPts val="0"/>
              </a:spcAft>
              <a:buFont typeface="Arial" pitchFamily="34" charset="0"/>
              <a:buNone/>
              <a:defRPr/>
            </a:pPr>
            <a:endParaRPr lang="sv-SE" sz="3600" b="1" dirty="0">
              <a:ea typeface="+mn-ea"/>
              <a:cs typeface="+mn-cs"/>
            </a:endParaRPr>
          </a:p>
        </p:txBody>
      </p:sp>
    </p:spTree>
    <p:extLst>
      <p:ext uri="{BB962C8B-B14F-4D97-AF65-F5344CB8AC3E}">
        <p14:creationId xmlns:p14="http://schemas.microsoft.com/office/powerpoint/2010/main" val="39142757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099719" y="2339650"/>
            <a:ext cx="4603158" cy="4525963"/>
          </a:xfrm>
        </p:spPr>
        <p:txBody>
          <a:bodyPr>
            <a:normAutofit/>
          </a:bodyPr>
          <a:lstStyle/>
          <a:p>
            <a:pPr marL="0" indent="0">
              <a:buNone/>
            </a:pPr>
            <a:r>
              <a:rPr lang="en-US" sz="4000" dirty="0" smtClean="0"/>
              <a:t>Human Dignity</a:t>
            </a:r>
          </a:p>
          <a:p>
            <a:pPr marL="0" indent="0">
              <a:buNone/>
            </a:pPr>
            <a:r>
              <a:rPr lang="en-US" sz="4000" dirty="0" smtClean="0"/>
              <a:t>Justice</a:t>
            </a:r>
          </a:p>
          <a:p>
            <a:pPr marL="0" indent="0">
              <a:buNone/>
            </a:pPr>
            <a:r>
              <a:rPr lang="en-US" sz="4000" dirty="0" smtClean="0"/>
              <a:t>True Religion</a:t>
            </a:r>
          </a:p>
          <a:p>
            <a:pPr marL="0" indent="0">
              <a:buNone/>
            </a:pPr>
            <a:r>
              <a:rPr lang="en-US" sz="4000" dirty="0" smtClean="0"/>
              <a:t>Shalom</a:t>
            </a:r>
          </a:p>
          <a:p>
            <a:pPr marL="0" indent="0">
              <a:buNone/>
            </a:pPr>
            <a:r>
              <a:rPr lang="en-US" sz="4000" dirty="0" smtClean="0"/>
              <a:t>Great Commission</a:t>
            </a:r>
          </a:p>
          <a:p>
            <a:pPr marL="0" indent="0">
              <a:buNone/>
            </a:pPr>
            <a:endParaRPr lang="en-US" sz="4000" dirty="0"/>
          </a:p>
        </p:txBody>
      </p:sp>
      <p:sp>
        <p:nvSpPr>
          <p:cNvPr id="4" name="Rectangle 3"/>
          <p:cNvSpPr/>
          <p:nvPr/>
        </p:nvSpPr>
        <p:spPr>
          <a:xfrm rot="19813520">
            <a:off x="10119" y="1414324"/>
            <a:ext cx="5715125" cy="1323439"/>
          </a:xfrm>
          <a:prstGeom prst="rect">
            <a:avLst/>
          </a:prstGeom>
          <a:noFill/>
        </p:spPr>
        <p:txBody>
          <a:bodyPr wrap="square" lIns="91440" tIns="45720" rIns="91440" bIns="45720">
            <a:spAutoFit/>
          </a:bodyPr>
          <a:lstStyle/>
          <a:p>
            <a:pPr algn="ctr"/>
            <a:r>
              <a:rPr lang="en-US" sz="8000" cap="none" spc="0"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Business as…</a:t>
            </a:r>
            <a:r>
              <a:rPr lang="en-US" sz="8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n-US" sz="8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3211824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86374" r="-86374"/>
          <a:stretch/>
        </p:blipFill>
        <p:spPr>
          <a:xfrm>
            <a:off x="-2584871" y="550333"/>
            <a:ext cx="14726323" cy="5800343"/>
          </a:xfrm>
        </p:spPr>
      </p:pic>
    </p:spTree>
    <p:extLst>
      <p:ext uri="{BB962C8B-B14F-4D97-AF65-F5344CB8AC3E}">
        <p14:creationId xmlns:p14="http://schemas.microsoft.com/office/powerpoint/2010/main" val="28912588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391</TotalTime>
  <Words>1061</Words>
  <Application>Microsoft Macintosh PowerPoint</Application>
  <PresentationFormat>On-screen Show (4:3)</PresentationFormat>
  <Paragraphs>156</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Wealth creation is a godly talent</vt:lpstr>
      <vt:lpstr>Engage in economic development</vt:lpstr>
      <vt:lpstr>A growing global movement asking: How can we shape business for God  and the common good?</vt:lpstr>
      <vt:lpstr>PowerPoint Presentation</vt:lpstr>
      <vt:lpstr>How can we shape businesses to…</vt:lpstr>
      <vt:lpstr>PowerPoint Presentation</vt:lpstr>
      <vt:lpstr>PowerPoint Presentation</vt:lpstr>
      <vt:lpstr>PowerPoint Presentation</vt:lpstr>
      <vt:lpstr>What shall we call it?</vt:lpstr>
      <vt:lpstr>Kärt barn har många namn</vt:lpstr>
      <vt:lpstr>Other beloved children</vt:lpstr>
      <vt:lpstr>Common denominators in our context</vt:lpstr>
      <vt:lpstr>Called to business</vt:lpstr>
      <vt:lpstr>Business in community, for community</vt:lpstr>
      <vt:lpstr>Doing business in community  for community</vt:lpstr>
      <vt:lpstr>PowerPoint Presentation</vt:lpstr>
      <vt:lpstr>Love God - Love Stakeholders</vt:lpstr>
      <vt:lpstr>Sample of metrics questions</vt:lpstr>
      <vt:lpstr>More sample of metrics questions</vt:lpstr>
      <vt:lpstr>PowerPoint Presentation</vt:lpstr>
      <vt:lpstr>What are we?</vt:lpstr>
      <vt:lpstr>Holistic Transformation</vt:lpstr>
      <vt:lpstr>Observations / Conclusions</vt:lpstr>
      <vt:lpstr>Implications</vt:lpstr>
      <vt:lpstr>Global Issues - Business Solutions</vt:lpstr>
      <vt:lpstr>Good news</vt:lpstr>
      <vt:lpstr>Bad news</vt:lpstr>
      <vt:lpstr>Transformational Business  &amp;  </vt:lpstr>
      <vt:lpstr>PowerPoint Presentation</vt:lpstr>
      <vt:lpstr>www.BAMthinktank.org  </vt:lpstr>
      <vt:lpstr>How to scale business solutions  for greater impact</vt:lpstr>
      <vt:lpstr>Problem &amp; Questions</vt:lpstr>
      <vt:lpstr>Enter the Industry Facilitator</vt:lpstr>
      <vt:lpstr>5+ ways going forward</vt:lpstr>
      <vt:lpstr>PowerPoint Presentation</vt:lpstr>
      <vt:lpstr>How can we…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Mats Tunehag</dc:creator>
  <cp:lastModifiedBy>Mats Tunehag</cp:lastModifiedBy>
  <cp:revision>51</cp:revision>
  <cp:lastPrinted>2014-08-26T14:29:52Z</cp:lastPrinted>
  <dcterms:created xsi:type="dcterms:W3CDTF">2014-08-26T08:13:35Z</dcterms:created>
  <dcterms:modified xsi:type="dcterms:W3CDTF">2014-09-12T06:47:20Z</dcterms:modified>
</cp:coreProperties>
</file>