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1"/>
  </p:notesMasterIdLst>
  <p:handoutMasterIdLst>
    <p:handoutMasterId r:id="rId12"/>
  </p:handoutMasterIdLst>
  <p:sldIdLst>
    <p:sldId id="256" r:id="rId3"/>
    <p:sldId id="277" r:id="rId4"/>
    <p:sldId id="278" r:id="rId5"/>
    <p:sldId id="287" r:id="rId6"/>
    <p:sldId id="279" r:id="rId7"/>
    <p:sldId id="280" r:id="rId8"/>
    <p:sldId id="285" r:id="rId9"/>
    <p:sldId id="286" r:id="rId10"/>
  </p:sldIdLst>
  <p:sldSz cx="9144000" cy="5143500" type="screen16x9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81316"/>
    <a:srgbClr val="04617B"/>
    <a:srgbClr val="C0C0C0"/>
    <a:srgbClr val="89C4DA"/>
    <a:srgbClr val="7AE3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14" autoAdjust="0"/>
  </p:normalViewPr>
  <p:slideViewPr>
    <p:cSldViewPr>
      <p:cViewPr>
        <p:scale>
          <a:sx n="107" d="100"/>
          <a:sy n="107" d="100"/>
        </p:scale>
        <p:origin x="-492" y="-2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530" y="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3D672-C90E-477C-B9DE-2D8973DB101D}" type="datetimeFigureOut">
              <a:rPr lang="en-GB" smtClean="0"/>
              <a:pPr/>
              <a:t>11/09/2014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53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2EFB4-21F9-4230-B95A-40EF58FAC82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78017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B1088-9E1F-48AC-95EF-0482DDF812C8}" type="datetimeFigureOut">
              <a:rPr lang="nl-NL" smtClean="0"/>
              <a:pPr/>
              <a:t>11-9-2014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3EED7-DA42-469C-BB3E-6915B40EEF6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948022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3EED7-DA42-469C-BB3E-6915B40EEF62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3EED7-DA42-469C-BB3E-6915B40EEF62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7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dirty="0" smtClean="0"/>
              <a:t>Klik om het opmaakprofiel van de modelondertitel te bewerken</a:t>
            </a:r>
            <a:endParaRPr kumimoji="0"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libri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nl-NL" dirty="0" err="1" smtClean="0"/>
              <a:t>European</a:t>
            </a:r>
            <a:r>
              <a:rPr lang="nl-NL" dirty="0" smtClean="0"/>
              <a:t> </a:t>
            </a:r>
            <a:r>
              <a:rPr lang="nl-NL" dirty="0" err="1" smtClean="0"/>
              <a:t>Economic</a:t>
            </a:r>
            <a:r>
              <a:rPr lang="nl-NL" dirty="0" smtClean="0"/>
              <a:t> </a:t>
            </a:r>
            <a:r>
              <a:rPr lang="nl-NL" dirty="0" err="1" smtClean="0"/>
              <a:t>Summit</a:t>
            </a:r>
            <a:r>
              <a:rPr lang="nl-NL" dirty="0" smtClean="0"/>
              <a:t> Amsterdam 2014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met één afgeknipte en afgeronde hoek 8"/>
          <p:cNvSpPr/>
          <p:nvPr/>
        </p:nvSpPr>
        <p:spPr>
          <a:xfrm rot="420000" flipV="1">
            <a:off x="3165754" y="831058"/>
            <a:ext cx="5257801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hthoekige driehoek 11"/>
          <p:cNvSpPr/>
          <p:nvPr/>
        </p:nvSpPr>
        <p:spPr>
          <a:xfrm rot="420000" flipV="1">
            <a:off x="8004133" y="4019827"/>
            <a:ext cx="155449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2121589"/>
            <a:ext cx="2209801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5AAD-4244-4B31-AD4C-1FE0D56CEA87}" type="datetimeFigureOut">
              <a:rPr lang="nl-NL" smtClean="0"/>
              <a:pPr/>
              <a:t>11-9-2014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F758B2A7-A2BB-40BA-8E39-E4BB8C44F918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 rot="420000">
            <a:off x="3485792" y="899638"/>
            <a:ext cx="4617721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Vrije vorm 9"/>
          <p:cNvSpPr>
            <a:spLocks/>
          </p:cNvSpPr>
          <p:nvPr/>
        </p:nvSpPr>
        <p:spPr bwMode="auto">
          <a:xfrm flipV="1">
            <a:off x="-9526" y="4362450"/>
            <a:ext cx="9163051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rije v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5AAD-4244-4B31-AD4C-1FE0D56CEA87}" type="datetimeFigureOut">
              <a:rPr lang="nl-NL" smtClean="0"/>
              <a:pPr/>
              <a:t>11-9-2014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2A7-A2BB-40BA-8E39-E4BB8C44F91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399" y="685801"/>
            <a:ext cx="2057401" cy="3908822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1" cy="3908822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5AAD-4244-4B31-AD4C-1FE0D56CEA87}" type="datetimeFigureOut">
              <a:rPr lang="nl-NL" smtClean="0"/>
              <a:pPr/>
              <a:t>11-9-2014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2A7-A2BB-40BA-8E39-E4BB8C44F91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DEAF-DB53-4951-A636-43333C92F2C7}" type="datetimeFigureOut">
              <a:rPr lang="nl-NL" smtClean="0"/>
              <a:pPr/>
              <a:t>11-9-2014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BEA-D420-478B-8058-92C3A3C9D1D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DEAF-DB53-4951-A636-43333C92F2C7}" type="datetimeFigureOut">
              <a:rPr lang="nl-NL" smtClean="0"/>
              <a:pPr/>
              <a:t>11-9-2014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BEA-D420-478B-8058-92C3A3C9D1D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DEAF-DB53-4951-A636-43333C92F2C7}" type="datetimeFigureOut">
              <a:rPr lang="nl-NL" smtClean="0"/>
              <a:pPr/>
              <a:t>11-9-2014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BEA-D420-478B-8058-92C3A3C9D1D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DEAF-DB53-4951-A636-43333C92F2C7}" type="datetimeFigureOut">
              <a:rPr lang="nl-NL" smtClean="0"/>
              <a:pPr/>
              <a:t>11-9-2014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BEA-D420-478B-8058-92C3A3C9D1D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DEAF-DB53-4951-A636-43333C92F2C7}" type="datetimeFigureOut">
              <a:rPr lang="nl-NL" smtClean="0"/>
              <a:pPr/>
              <a:t>11-9-2014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BEA-D420-478B-8058-92C3A3C9D1D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DEAF-DB53-4951-A636-43333C92F2C7}" type="datetimeFigureOut">
              <a:rPr lang="nl-NL" smtClean="0"/>
              <a:pPr/>
              <a:t>11-9-2014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BEA-D420-478B-8058-92C3A3C9D1D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DEAF-DB53-4951-A636-43333C92F2C7}" type="datetimeFigureOut">
              <a:rPr lang="nl-NL" smtClean="0"/>
              <a:pPr/>
              <a:t>11-9-2014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BEA-D420-478B-8058-92C3A3C9D1D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latin typeface="+mj-lt"/>
              </a:defRPr>
            </a:lvl1pPr>
          </a:lstStyle>
          <a:p>
            <a:r>
              <a:rPr lang="nl-NL" dirty="0" err="1" smtClean="0"/>
              <a:t>European</a:t>
            </a:r>
            <a:r>
              <a:rPr lang="nl-NL" dirty="0" smtClean="0"/>
              <a:t> </a:t>
            </a:r>
            <a:r>
              <a:rPr lang="nl-NL" dirty="0" err="1" smtClean="0"/>
              <a:t>Economic</a:t>
            </a:r>
            <a:r>
              <a:rPr lang="nl-NL" dirty="0" smtClean="0"/>
              <a:t> </a:t>
            </a:r>
            <a:r>
              <a:rPr lang="nl-NL" dirty="0" err="1" smtClean="0"/>
              <a:t>Summit</a:t>
            </a:r>
            <a:r>
              <a:rPr lang="nl-NL" dirty="0" smtClean="0"/>
              <a:t> 2014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467544" y="1707654"/>
            <a:ext cx="7920806" cy="9144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DEAF-DB53-4951-A636-43333C92F2C7}" type="datetimeFigureOut">
              <a:rPr lang="nl-NL" smtClean="0"/>
              <a:pPr/>
              <a:t>11-9-2014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BEA-D420-478B-8058-92C3A3C9D1D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DEAF-DB53-4951-A636-43333C92F2C7}" type="datetimeFigureOut">
              <a:rPr lang="nl-NL" smtClean="0"/>
              <a:pPr/>
              <a:t>11-9-2014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BEA-D420-478B-8058-92C3A3C9D1D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DEAF-DB53-4951-A636-43333C92F2C7}" type="datetimeFigureOut">
              <a:rPr lang="nl-NL" smtClean="0"/>
              <a:pPr/>
              <a:t>11-9-2014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BEA-D420-478B-8058-92C3A3C9D1D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DEAF-DB53-4951-A636-43333C92F2C7}" type="datetimeFigureOut">
              <a:rPr lang="nl-NL" smtClean="0"/>
              <a:pPr/>
              <a:t>11-9-2014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BEA-D420-478B-8058-92C3A3C9D1D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91630"/>
            <a:ext cx="8229600" cy="3024336"/>
          </a:xfrm>
        </p:spPr>
        <p:txBody>
          <a:bodyPr/>
          <a:lstStyle/>
          <a:p>
            <a:pPr lvl="0" eaLnBrk="1" latinLnBrk="0" hangingPunct="1"/>
            <a:r>
              <a:rPr lang="nl-NL" dirty="0" smtClean="0"/>
              <a:t>Klik om de modelstijlen te bewerken</a:t>
            </a:r>
          </a:p>
          <a:p>
            <a:pPr lvl="1" eaLnBrk="1" latinLnBrk="0" hangingPunct="1"/>
            <a:r>
              <a:rPr lang="nl-NL" dirty="0" smtClean="0"/>
              <a:t>Tweede niveau</a:t>
            </a:r>
          </a:p>
          <a:p>
            <a:pPr lvl="2" eaLnBrk="1" latinLnBrk="0" hangingPunct="1"/>
            <a:r>
              <a:rPr lang="nl-NL" dirty="0" smtClean="0"/>
              <a:t>Derde niveau</a:t>
            </a:r>
          </a:p>
          <a:p>
            <a:pPr lvl="3" eaLnBrk="1" latinLnBrk="0" hangingPunct="1"/>
            <a:r>
              <a:rPr lang="nl-NL" dirty="0" smtClean="0"/>
              <a:t>Vierde niveau</a:t>
            </a:r>
          </a:p>
          <a:p>
            <a:pPr lvl="4" eaLnBrk="1" latinLnBrk="0" hangingPunct="1"/>
            <a:r>
              <a:rPr lang="nl-NL" dirty="0" smtClean="0"/>
              <a:t>Vijfde niveau</a:t>
            </a:r>
            <a:endParaRPr kumimoji="0"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99792" y="4731990"/>
            <a:ext cx="3352800" cy="273844"/>
          </a:xfrm>
        </p:spPr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European</a:t>
            </a:r>
            <a:r>
              <a:rPr lang="nl-NL" dirty="0" smtClean="0"/>
              <a:t> </a:t>
            </a:r>
            <a:r>
              <a:rPr lang="nl-NL" dirty="0" err="1" smtClean="0"/>
              <a:t>Economic</a:t>
            </a:r>
            <a:r>
              <a:rPr lang="nl-NL" dirty="0" smtClean="0"/>
              <a:t> </a:t>
            </a:r>
            <a:r>
              <a:rPr lang="nl-NL" dirty="0" err="1" smtClean="0"/>
              <a:t>Summit</a:t>
            </a:r>
            <a:r>
              <a:rPr lang="nl-NL" dirty="0" smtClean="0"/>
              <a:t> Amsterdam 2014</a:t>
            </a:r>
          </a:p>
          <a:p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3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0353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5AAD-4244-4B31-AD4C-1FE0D56CEA87}" type="datetimeFigureOut">
              <a:rPr lang="nl-NL" smtClean="0"/>
              <a:pPr/>
              <a:t>11-9-2014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2A7-A2BB-40BA-8E39-E4BB8C44F91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nl-NL" dirty="0" smtClean="0"/>
              <a:t>Klik om de stijl te bewerken</a:t>
            </a:r>
            <a:endParaRPr kumimoji="0"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1" y="1440064"/>
            <a:ext cx="4038601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dirty="0" smtClean="0"/>
              <a:t>Klik om de modelstijlen te bewerken</a:t>
            </a:r>
          </a:p>
          <a:p>
            <a:pPr lvl="1" eaLnBrk="1" latinLnBrk="0" hangingPunct="1"/>
            <a:r>
              <a:rPr lang="nl-NL" dirty="0" smtClean="0"/>
              <a:t>Tweede niveau</a:t>
            </a:r>
          </a:p>
          <a:p>
            <a:pPr lvl="2" eaLnBrk="1" latinLnBrk="0" hangingPunct="1"/>
            <a:r>
              <a:rPr lang="nl-NL" dirty="0" smtClean="0"/>
              <a:t>Derde niveau</a:t>
            </a:r>
          </a:p>
          <a:p>
            <a:pPr lvl="3" eaLnBrk="1" latinLnBrk="0" hangingPunct="1"/>
            <a:r>
              <a:rPr lang="nl-NL" dirty="0" smtClean="0"/>
              <a:t>Vierde niveau</a:t>
            </a:r>
          </a:p>
          <a:p>
            <a:pPr lvl="4" eaLnBrk="1" latinLnBrk="0" hangingPunct="1"/>
            <a:r>
              <a:rPr lang="nl-NL" dirty="0" smtClean="0"/>
              <a:t>Vijfde niveau</a:t>
            </a:r>
            <a:endParaRPr kumimoji="0"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1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 dirty="0" err="1" smtClean="0"/>
              <a:t>European</a:t>
            </a:r>
            <a:r>
              <a:rPr lang="nl-NL" dirty="0" smtClean="0"/>
              <a:t> </a:t>
            </a:r>
            <a:r>
              <a:rPr lang="nl-NL" dirty="0" err="1" smtClean="0"/>
              <a:t>Economic</a:t>
            </a:r>
            <a:r>
              <a:rPr lang="nl-NL" dirty="0" smtClean="0"/>
              <a:t> </a:t>
            </a:r>
            <a:r>
              <a:rPr lang="nl-NL" dirty="0" err="1" smtClean="0"/>
              <a:t>Summit</a:t>
            </a:r>
            <a:r>
              <a:rPr lang="nl-NL" dirty="0" smtClean="0"/>
              <a:t> Amsterdam 2014</a:t>
            </a:r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8" y="1394818"/>
            <a:ext cx="4041774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8" y="1885950"/>
            <a:ext cx="4041774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5AAD-4244-4B31-AD4C-1FE0D56CEA87}" type="datetimeFigureOut">
              <a:rPr lang="nl-NL" smtClean="0"/>
              <a:pPr/>
              <a:t>11-9-2014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2A7-A2BB-40BA-8E39-E4BB8C44F91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528066"/>
            <a:ext cx="8305801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5AAD-4244-4B31-AD4C-1FE0D56CEA87}" type="datetimeFigureOut">
              <a:rPr lang="nl-NL" smtClean="0"/>
              <a:pPr/>
              <a:t>11-9-2014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2A7-A2BB-40BA-8E39-E4BB8C44F91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5AAD-4244-4B31-AD4C-1FE0D56CEA87}" type="datetimeFigureOut">
              <a:rPr lang="nl-NL" smtClean="0"/>
              <a:pPr/>
              <a:t>11-9-2014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2A7-A2BB-40BA-8E39-E4BB8C44F91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1" y="385765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5801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575052" y="1257300"/>
            <a:ext cx="5111749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5AAD-4244-4B31-AD4C-1FE0D56CEA87}" type="datetimeFigureOut">
              <a:rPr lang="nl-NL" smtClean="0"/>
              <a:pPr/>
              <a:t>11-9-2014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2A7-A2BB-40BA-8E39-E4BB8C44F91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-9526" y="-5358"/>
            <a:ext cx="9163051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0D5AAD-4244-4B31-AD4C-1FE0D56CEA87}" type="datetimeFigureOut">
              <a:rPr lang="nl-NL" smtClean="0"/>
              <a:pPr/>
              <a:t>11-9-2014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2667001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7924801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58B2A7-A2BB-40BA-8E39-E4BB8C44F918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2" name="Groe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Vrije v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Vrije v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4DEAF-DB53-4951-A636-43333C92F2C7}" type="datetimeFigureOut">
              <a:rPr lang="nl-NL" smtClean="0"/>
              <a:pPr/>
              <a:t>11-9-2014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35BEA-D420-478B-8058-92C3A3C9D1D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EES-logo#brieftranspara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659982"/>
            <a:ext cx="1656185" cy="251460"/>
          </a:xfrm>
          <a:prstGeom prst="rect">
            <a:avLst/>
          </a:prstGeom>
        </p:spPr>
      </p:pic>
      <p:pic>
        <p:nvPicPr>
          <p:cNvPr id="10" name="Tijdelijke aanduiding voor inhoud 5" descr="EES-logo#brief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71600" y="627534"/>
            <a:ext cx="6840761" cy="1188244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2771799" y="1491630"/>
            <a:ext cx="3672409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nl-NL" sz="2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18 – 20 September 2014</a:t>
            </a:r>
            <a:endParaRPr kumimoji="0" lang="nl-NL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2281059" y="3939902"/>
            <a:ext cx="4680521" cy="504056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28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Dr Michael Schluter CBE</a:t>
            </a:r>
            <a:endParaRPr lang="nl-NL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827584" y="2355726"/>
            <a:ext cx="7920880" cy="1512168"/>
          </a:xfrm>
          <a:prstGeom prst="rect">
            <a:avLst/>
          </a:prstGeom>
        </p:spPr>
        <p:txBody>
          <a:bodyPr lIns="0" rIns="0" bIns="0" anchor="b">
            <a:normAutofit fontScale="25000" lnSpcReduction="20000"/>
          </a:bodyPr>
          <a:lstStyle/>
          <a:p>
            <a:pPr algn="ctr"/>
            <a:r>
              <a:rPr lang="nl-NL" sz="70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</a:t>
            </a:r>
            <a:endParaRPr lang="nl-NL" sz="7000" b="1" dirty="0" smtClean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GB" sz="144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Transforming </a:t>
            </a:r>
            <a:r>
              <a:rPr lang="en-GB" sz="144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Europe’s Economy: </a:t>
            </a:r>
          </a:p>
          <a:p>
            <a:pPr algn="ctr"/>
            <a:r>
              <a:rPr lang="en-GB" sz="144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from Biblical teaching to practical implementation in 2014</a:t>
            </a:r>
          </a:p>
          <a:p>
            <a:pPr fontAlgn="auto">
              <a:spcAft>
                <a:spcPts val="0"/>
              </a:spcAft>
              <a:defRPr/>
            </a:pPr>
            <a:endParaRPr lang="nl-NL" sz="5100" b="1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EES-logo#brieftranspara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659982"/>
            <a:ext cx="1656185" cy="251460"/>
          </a:xfrm>
          <a:prstGeom prst="rect">
            <a:avLst/>
          </a:prstGeom>
        </p:spPr>
      </p:pic>
      <p:pic>
        <p:nvPicPr>
          <p:cNvPr id="10" name="Tijdelijke aanduiding voor inhoud 5" descr="EES-logo#brief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71600" y="627534"/>
            <a:ext cx="6840761" cy="1188244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2771799" y="1635646"/>
            <a:ext cx="3672409" cy="47870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nl-NL" sz="2800" dirty="0" smtClean="0">
                <a:solidFill>
                  <a:srgbClr val="0F6FC6">
                    <a:lumMod val="75000"/>
                  </a:srgbClr>
                </a:solidFill>
              </a:rPr>
              <a:t>18 – 20 September 2014</a:t>
            </a:r>
            <a:endParaRPr lang="nl-NL" sz="2800" b="1" dirty="0" smtClean="0">
              <a:solidFill>
                <a:srgbClr val="0F6FC6">
                  <a:lumMod val="75000"/>
                </a:srgb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2253937" y="3507854"/>
            <a:ext cx="4680521" cy="701279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>
              <a:defRPr/>
            </a:pPr>
            <a:endParaRPr lang="nl-NL" sz="2800" b="1" dirty="0">
              <a:solidFill>
                <a:srgbClr val="04617B"/>
              </a:solidFill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259633" y="2427734"/>
            <a:ext cx="7128792" cy="1224136"/>
          </a:xfrm>
          <a:prstGeom prst="rect">
            <a:avLst/>
          </a:prstGeom>
        </p:spPr>
        <p:txBody>
          <a:bodyPr lIns="0" rIns="0" bIns="0" anchor="b">
            <a:noAutofit/>
          </a:bodyPr>
          <a:lstStyle/>
          <a:p>
            <a:pPr algn="ctr">
              <a:defRPr/>
            </a:pPr>
            <a:r>
              <a:rPr lang="nl-NL" sz="4000" b="1" dirty="0" smtClean="0">
                <a:solidFill>
                  <a:srgbClr val="DBF5F9">
                    <a:lumMod val="50000"/>
                  </a:srgbClr>
                </a:solidFill>
              </a:rPr>
              <a:t>C. Five Economic Drivers for a </a:t>
            </a:r>
          </a:p>
          <a:p>
            <a:pPr algn="ctr">
              <a:defRPr/>
            </a:pPr>
            <a:r>
              <a:rPr lang="nl-NL" sz="4000" b="1" dirty="0">
                <a:solidFill>
                  <a:srgbClr val="DBF5F9">
                    <a:lumMod val="50000"/>
                  </a:srgbClr>
                </a:solidFill>
              </a:rPr>
              <a:t> </a:t>
            </a:r>
            <a:r>
              <a:rPr lang="nl-NL" sz="4000" b="1" dirty="0" smtClean="0">
                <a:solidFill>
                  <a:srgbClr val="DBF5F9">
                    <a:lumMod val="50000"/>
                  </a:srgbClr>
                </a:solidFill>
              </a:rPr>
              <a:t>    Relational Economy</a:t>
            </a:r>
            <a:endParaRPr lang="nl-NL" sz="4000" b="1" dirty="0">
              <a:solidFill>
                <a:srgbClr val="DBF5F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43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146762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Five </a:t>
            </a:r>
            <a:r>
              <a:rPr lang="en-GB" b="1" dirty="0" smtClean="0"/>
              <a:t>E</a:t>
            </a:r>
            <a:r>
              <a:rPr lang="en-GB" dirty="0" smtClean="0"/>
              <a:t>conomic Drivers for a</a:t>
            </a:r>
            <a:br>
              <a:rPr lang="en-GB" dirty="0" smtClean="0"/>
            </a:br>
            <a:r>
              <a:rPr lang="en-GB" dirty="0" smtClean="0"/>
              <a:t>Relational Economy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67544" y="2283718"/>
            <a:ext cx="7992814" cy="216024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E</a:t>
            </a:r>
            <a:r>
              <a:rPr lang="en-GB" dirty="0" smtClean="0"/>
              <a:t>mbed Relational values across society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E</a:t>
            </a:r>
            <a:r>
              <a:rPr lang="en-GB" dirty="0" smtClean="0"/>
              <a:t>nrich household balance sheets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E</a:t>
            </a:r>
            <a:r>
              <a:rPr lang="en-GB" dirty="0" smtClean="0"/>
              <a:t>mpower extended families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E</a:t>
            </a:r>
            <a:r>
              <a:rPr lang="en-GB" dirty="0" smtClean="0"/>
              <a:t>ngage capital providers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E</a:t>
            </a:r>
            <a:r>
              <a:rPr lang="en-GB" dirty="0" smtClean="0"/>
              <a:t>ntrust welfare to family and community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7241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Economic Driver 1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67544" y="1707654"/>
            <a:ext cx="7920806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9813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Embed</a:t>
            </a:r>
            <a:r>
              <a:rPr lang="en-GB" dirty="0" smtClean="0">
                <a:solidFill>
                  <a:srgbClr val="9813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/>
              <a:t>Relational Values: three examples</a:t>
            </a:r>
          </a:p>
          <a:p>
            <a:r>
              <a:rPr lang="en-GB" dirty="0"/>
              <a:t>W</a:t>
            </a:r>
            <a:r>
              <a:rPr lang="en-GB" dirty="0" smtClean="0"/>
              <a:t>eekly shared day off</a:t>
            </a:r>
          </a:p>
          <a:p>
            <a:r>
              <a:rPr lang="en-GB" dirty="0" smtClean="0"/>
              <a:t>Relational Schools</a:t>
            </a:r>
          </a:p>
          <a:p>
            <a:r>
              <a:rPr lang="en-GB" dirty="0" smtClean="0"/>
              <a:t>Stakeholder relationship measurement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5420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74"/>
          <a:stretch/>
        </p:blipFill>
        <p:spPr bwMode="auto">
          <a:xfrm>
            <a:off x="6586" y="915566"/>
            <a:ext cx="9166239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 rot="21421364">
            <a:off x="2836673" y="2712795"/>
            <a:ext cx="6203502" cy="1010489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sz="300" b="1" dirty="0" smtClean="0"/>
          </a:p>
          <a:p>
            <a:pPr marL="0" indent="0">
              <a:spcAft>
                <a:spcPts val="100"/>
              </a:spcAft>
              <a:buNone/>
            </a:pPr>
            <a:r>
              <a:rPr lang="en-GB" sz="2700" b="1" dirty="0" smtClean="0">
                <a:solidFill>
                  <a:srgbClr val="9813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ENRICH 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HOUSEHOLD                  </a:t>
            </a:r>
          </a:p>
          <a:p>
            <a:pPr marL="0" indent="0">
              <a:buNone/>
            </a:pPr>
            <a:r>
              <a:rPr lang="en-GB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SHEETS</a:t>
            </a:r>
            <a:endParaRPr lang="en-GB" sz="2700" b="1" dirty="0">
              <a:solidFill>
                <a:srgbClr val="9813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solidFill>
            <a:schemeClr val="bg1"/>
          </a:solidFill>
          <a:ln>
            <a:solidFill>
              <a:srgbClr val="04617B"/>
            </a:solidFill>
          </a:ln>
        </p:spPr>
        <p:txBody>
          <a:bodyPr/>
          <a:lstStyle/>
          <a:p>
            <a:r>
              <a:rPr lang="en-GB" dirty="0" smtClean="0"/>
              <a:t>Economic Driver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4623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7534"/>
            <a:ext cx="7571184" cy="1182824"/>
          </a:xfrm>
        </p:spPr>
        <p:txBody>
          <a:bodyPr>
            <a:normAutofit fontScale="90000"/>
          </a:bodyPr>
          <a:lstStyle/>
          <a:p>
            <a:r>
              <a:rPr lang="en-GB" dirty="0"/>
              <a:t>Economic Driver </a:t>
            </a:r>
            <a:r>
              <a:rPr lang="en-GB" dirty="0" smtClean="0"/>
              <a:t>3</a:t>
            </a:r>
            <a:br>
              <a:rPr lang="en-GB" dirty="0" smtClean="0"/>
            </a:br>
            <a:r>
              <a:rPr lang="en-GB" dirty="0" smtClean="0">
                <a:solidFill>
                  <a:srgbClr val="9813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Empower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/>
              <a:t>Extended Families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96" b="40334"/>
          <a:stretch/>
        </p:blipFill>
        <p:spPr bwMode="auto">
          <a:xfrm>
            <a:off x="-1972" y="1810358"/>
            <a:ext cx="9147944" cy="333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5975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5566"/>
            <a:ext cx="8229600" cy="1080120"/>
          </a:xfrm>
        </p:spPr>
        <p:txBody>
          <a:bodyPr>
            <a:noAutofit/>
          </a:bodyPr>
          <a:lstStyle/>
          <a:p>
            <a:r>
              <a:rPr lang="en-GB" sz="4000" dirty="0"/>
              <a:t>Economic Driver </a:t>
            </a:r>
            <a:r>
              <a:rPr lang="en-GB" sz="4000" dirty="0" smtClean="0"/>
              <a:t>4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 smtClean="0">
                <a:solidFill>
                  <a:srgbClr val="9813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dirty="0" smtClean="0"/>
              <a:t>Capital Providers by:</a:t>
            </a:r>
            <a:endParaRPr lang="en-GB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67544" y="2355726"/>
            <a:ext cx="7920806" cy="1944216"/>
          </a:xfrm>
        </p:spPr>
        <p:txBody>
          <a:bodyPr>
            <a:normAutofit/>
          </a:bodyPr>
          <a:lstStyle/>
          <a:p>
            <a:r>
              <a:rPr lang="en-GB" dirty="0" smtClean="0"/>
              <a:t>Shifting from debt to equity</a:t>
            </a:r>
          </a:p>
          <a:p>
            <a:r>
              <a:rPr lang="en-GB" dirty="0" smtClean="0"/>
              <a:t>Promoting regional finance</a:t>
            </a:r>
          </a:p>
          <a:p>
            <a:r>
              <a:rPr lang="en-GB" dirty="0" smtClean="0"/>
              <a:t>Encouraging attendance at meetings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4691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5536" y="1491630"/>
            <a:ext cx="7920806" cy="936104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9813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Entrust</a:t>
            </a:r>
            <a:r>
              <a:rPr lang="en-GB" dirty="0">
                <a:solidFill>
                  <a:srgbClr val="9813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/>
              <a:t>Welfare to Family and Community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91556"/>
          </a:xfrm>
        </p:spPr>
        <p:txBody>
          <a:bodyPr>
            <a:normAutofit/>
          </a:bodyPr>
          <a:lstStyle/>
          <a:p>
            <a:r>
              <a:rPr lang="en-GB" sz="4000" dirty="0" smtClean="0"/>
              <a:t>Economic Driver 5</a:t>
            </a:r>
            <a:endParaRPr lang="en-GB" sz="40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2211710"/>
            <a:ext cx="7920806" cy="18722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Reduce individual anonymity</a:t>
            </a:r>
          </a:p>
          <a:p>
            <a:r>
              <a:rPr lang="en-GB" dirty="0" smtClean="0"/>
              <a:t>Require help and support</a:t>
            </a:r>
          </a:p>
          <a:p>
            <a:r>
              <a:rPr lang="en-GB" dirty="0" smtClean="0"/>
              <a:t>Provide an appeal procedure</a:t>
            </a:r>
          </a:p>
        </p:txBody>
      </p:sp>
    </p:spTree>
    <p:extLst>
      <p:ext uri="{BB962C8B-B14F-4D97-AF65-F5344CB8AC3E}">
        <p14:creationId xmlns:p14="http://schemas.microsoft.com/office/powerpoint/2010/main" xmlns="" val="175267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</TotalTime>
  <Words>128</Words>
  <Application>Microsoft Office PowerPoint</Application>
  <PresentationFormat>Diavoorstelling (16:9)</PresentationFormat>
  <Paragraphs>35</Paragraphs>
  <Slides>8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0" baseType="lpstr">
      <vt:lpstr>Stroom</vt:lpstr>
      <vt:lpstr>Aangepast ontwerp</vt:lpstr>
      <vt:lpstr>Dia 1</vt:lpstr>
      <vt:lpstr>Dia 2</vt:lpstr>
      <vt:lpstr>Five Economic Drivers for a Relational Economy</vt:lpstr>
      <vt:lpstr>Economic Driver 1</vt:lpstr>
      <vt:lpstr>Economic Driver 2</vt:lpstr>
      <vt:lpstr>Economic Driver 3 Empower Extended Families</vt:lpstr>
      <vt:lpstr>Economic Driver 4 Engage Capital Providers by:</vt:lpstr>
      <vt:lpstr>Economic Driver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Michael Schluter</dc:creator>
  <cp:lastModifiedBy>Marion de Jong</cp:lastModifiedBy>
  <cp:revision>85</cp:revision>
  <cp:lastPrinted>2014-09-11T11:19:11Z</cp:lastPrinted>
  <dcterms:created xsi:type="dcterms:W3CDTF">2014-05-30T11:47:35Z</dcterms:created>
  <dcterms:modified xsi:type="dcterms:W3CDTF">2014-09-11T15:13:58Z</dcterms:modified>
</cp:coreProperties>
</file>