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1" r:id="rId4"/>
    <p:sldId id="270" r:id="rId5"/>
    <p:sldId id="291" r:id="rId6"/>
    <p:sldId id="272" r:id="rId7"/>
    <p:sldId id="273" r:id="rId8"/>
    <p:sldId id="274" r:id="rId9"/>
    <p:sldId id="298" r:id="rId10"/>
    <p:sldId id="275" r:id="rId11"/>
    <p:sldId id="276" r:id="rId12"/>
  </p:sldIdLst>
  <p:sldSz cx="9144000" cy="5143500" type="screen16x9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1316"/>
    <a:srgbClr val="04617B"/>
    <a:srgbClr val="C0C0C0"/>
    <a:srgbClr val="89C4DA"/>
    <a:srgbClr val="7AE3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07" d="100"/>
          <a:sy n="107" d="100"/>
        </p:scale>
        <p:origin x="-492" y="-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D672-C90E-477C-B9DE-2D8973DB101D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2EFB4-21F9-4230-B95A-40EF58FAC82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801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1088-9E1F-48AC-95EF-0482DDF812C8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EED7-DA42-469C-BB3E-6915B40EEF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480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3EED7-DA42-469C-BB3E-6915B40EEF62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0072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7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dirty="0" smtClean="0"/>
              <a:t>Klik om het opmaakprofiel van de modelondertitel te bewerken</a:t>
            </a:r>
            <a:endParaRPr kumimoji="0"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4" y="831058"/>
            <a:ext cx="5257801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3" y="4019827"/>
            <a:ext cx="155449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2121589"/>
            <a:ext cx="2209801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2" y="899638"/>
            <a:ext cx="4617721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6" y="4362450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399" y="685801"/>
            <a:ext cx="2057401" cy="3908822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1" cy="3908822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latin typeface="+mj-lt"/>
              </a:defRPr>
            </a:lvl1pPr>
          </a:lstStyle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2014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914400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91630"/>
            <a:ext cx="8229600" cy="3024336"/>
          </a:xfrm>
        </p:spPr>
        <p:txBody>
          <a:bodyPr/>
          <a:lstStyle/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99792" y="4731990"/>
            <a:ext cx="3352800" cy="273844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</a:p>
          <a:p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3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3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1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1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Summit</a:t>
            </a:r>
            <a:r>
              <a:rPr lang="nl-NL" dirty="0" smtClean="0"/>
              <a:t> Amsterdam 2014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4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4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528066"/>
            <a:ext cx="8305801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1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2" y="1257300"/>
            <a:ext cx="5111749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6" y="-5358"/>
            <a:ext cx="9163051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D5AAD-4244-4B31-AD4C-1FE0D56CEA8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1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1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8B2A7-A2BB-40BA-8E39-E4BB8C44F918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DEAF-DB53-4951-A636-43333C92F2C7}" type="datetimeFigureOut">
              <a:rPr lang="nl-NL" smtClean="0"/>
              <a:pPr/>
              <a:t>11-9-2014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5BEA-D420-478B-8058-92C3A3C9D1D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S-logo#brieftranspa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59982"/>
            <a:ext cx="1656185" cy="251460"/>
          </a:xfrm>
          <a:prstGeom prst="rect">
            <a:avLst/>
          </a:prstGeom>
        </p:spPr>
      </p:pic>
      <p:pic>
        <p:nvPicPr>
          <p:cNvPr id="10" name="Tijdelijke aanduiding voor inhoud 5" descr="EES-logo#brie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27534"/>
            <a:ext cx="6840761" cy="1188244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771799" y="1491630"/>
            <a:ext cx="3672409" cy="43204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nl-NL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18 – 20 September 2014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281059" y="3939902"/>
            <a:ext cx="4680521" cy="504056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Dr Michael Schluter CBE</a:t>
            </a:r>
            <a:endParaRPr lang="nl-N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827584" y="2355726"/>
            <a:ext cx="7920880" cy="1512168"/>
          </a:xfrm>
          <a:prstGeom prst="rect">
            <a:avLst/>
          </a:prstGeom>
        </p:spPr>
        <p:txBody>
          <a:bodyPr lIns="0" rIns="0" bIns="0" anchor="b">
            <a:normAutofit fontScale="25000" lnSpcReduction="20000"/>
          </a:bodyPr>
          <a:lstStyle/>
          <a:p>
            <a:pPr algn="ctr"/>
            <a:r>
              <a:rPr lang="nl-NL" sz="70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endParaRPr lang="nl-NL" sz="7000" b="1" dirty="0" smtClean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GB" sz="144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Transforming </a:t>
            </a:r>
            <a:r>
              <a:rPr lang="en-GB" sz="144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Europe’s Economy: </a:t>
            </a:r>
          </a:p>
          <a:p>
            <a:pPr algn="ctr"/>
            <a:r>
              <a:rPr lang="en-GB" sz="144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from Biblical teaching to practical implementation in 2014</a:t>
            </a:r>
          </a:p>
          <a:p>
            <a:pPr fontAlgn="auto">
              <a:spcAft>
                <a:spcPts val="0"/>
              </a:spcAft>
              <a:defRPr/>
            </a:pPr>
            <a:endParaRPr lang="nl-NL" sz="51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016224"/>
          </a:xfrm>
        </p:spPr>
        <p:txBody>
          <a:bodyPr>
            <a:normAutofit/>
          </a:bodyPr>
          <a:lstStyle/>
          <a:p>
            <a:r>
              <a:rPr lang="en-GB" dirty="0" smtClean="0"/>
              <a:t>Shared weekly rest day</a:t>
            </a:r>
          </a:p>
          <a:p>
            <a:r>
              <a:rPr lang="en-GB" dirty="0" smtClean="0"/>
              <a:t>Family and Community responsibility</a:t>
            </a:r>
          </a:p>
          <a:p>
            <a:r>
              <a:rPr lang="en-GB" dirty="0" smtClean="0"/>
              <a:t>Government role: </a:t>
            </a:r>
            <a:r>
              <a:rPr lang="en-GB" b="1" dirty="0" smtClean="0"/>
              <a:t>motivate</a:t>
            </a:r>
            <a:r>
              <a:rPr lang="en-GB" dirty="0" smtClean="0"/>
              <a:t>, </a:t>
            </a:r>
            <a:r>
              <a:rPr lang="en-GB" b="1" dirty="0" smtClean="0"/>
              <a:t>empower</a:t>
            </a:r>
            <a:r>
              <a:rPr lang="en-GB" dirty="0" smtClean="0"/>
              <a:t>, </a:t>
            </a:r>
            <a:r>
              <a:rPr lang="en-GB" b="1" dirty="0" smtClean="0"/>
              <a:t>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761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S-logo#brieftranspar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59982"/>
            <a:ext cx="1656185" cy="251460"/>
          </a:xfrm>
          <a:prstGeom prst="rect">
            <a:avLst/>
          </a:prstGeom>
        </p:spPr>
      </p:pic>
      <p:pic>
        <p:nvPicPr>
          <p:cNvPr id="10" name="Tijdelijke aanduiding voor inhoud 5" descr="EES-logo#brie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27534"/>
            <a:ext cx="6840761" cy="1188244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771799" y="1635646"/>
            <a:ext cx="3672409" cy="47870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nl-NL" sz="2800" dirty="0" smtClean="0">
                <a:solidFill>
                  <a:srgbClr val="0F6FC6">
                    <a:lumMod val="75000"/>
                  </a:srgbClr>
                </a:solidFill>
              </a:rPr>
              <a:t>18 – 20 September 2014</a:t>
            </a:r>
            <a:endParaRPr lang="nl-NL" sz="2800" b="1" dirty="0" smtClean="0">
              <a:solidFill>
                <a:srgbClr val="0F6FC6">
                  <a:lumMod val="75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253937" y="3507854"/>
            <a:ext cx="4680521" cy="701279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>
              <a:defRPr/>
            </a:pPr>
            <a:endParaRPr lang="nl-NL" sz="2800" b="1" dirty="0">
              <a:solidFill>
                <a:srgbClr val="04617B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899592" y="2427735"/>
            <a:ext cx="8407181" cy="864096"/>
          </a:xfrm>
          <a:prstGeom prst="rect">
            <a:avLst/>
          </a:prstGeom>
        </p:spPr>
        <p:txBody>
          <a:bodyPr lIns="0" rIns="0" bIns="0" anchor="b">
            <a:noAutofit/>
          </a:bodyPr>
          <a:lstStyle/>
          <a:p>
            <a:pPr>
              <a:defRPr/>
            </a:pPr>
            <a:r>
              <a:rPr lang="nl-NL" sz="3600" b="1" dirty="0" smtClean="0">
                <a:solidFill>
                  <a:srgbClr val="DBF5F9">
                    <a:lumMod val="50000"/>
                  </a:srgbClr>
                </a:solidFill>
              </a:rPr>
              <a:t>B. What is the Biblical Economic Model?</a:t>
            </a:r>
            <a:endParaRPr lang="nl-NL" sz="3600" b="1" dirty="0">
              <a:solidFill>
                <a:srgbClr val="DBF5F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63272" cy="1107580"/>
          </a:xfrm>
        </p:spPr>
        <p:txBody>
          <a:bodyPr>
            <a:noAutofit/>
          </a:bodyPr>
          <a:lstStyle/>
          <a:p>
            <a:r>
              <a:rPr lang="en-GB" sz="4000" dirty="0" smtClean="0"/>
              <a:t>B. What is the Biblical Economic Model?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43608" y="1851670"/>
            <a:ext cx="7344742" cy="26642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Structural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Property and Family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Capital: what are the rules?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Capital: the implications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Welfare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883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Structural Assumptions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99592" y="1707654"/>
            <a:ext cx="7488758" cy="2592288"/>
          </a:xfrm>
        </p:spPr>
        <p:txBody>
          <a:bodyPr/>
          <a:lstStyle/>
          <a:p>
            <a:r>
              <a:rPr lang="en-GB" dirty="0" smtClean="0"/>
              <a:t>Relational Markets</a:t>
            </a:r>
          </a:p>
          <a:p>
            <a:r>
              <a:rPr lang="en-GB" dirty="0" smtClean="0"/>
              <a:t>Relational Poverty</a:t>
            </a:r>
          </a:p>
          <a:p>
            <a:r>
              <a:rPr lang="en-GB" dirty="0" smtClean="0"/>
              <a:t>Relational Government</a:t>
            </a:r>
          </a:p>
          <a:p>
            <a:r>
              <a:rPr lang="en-GB" dirty="0" smtClean="0"/>
              <a:t>Relational Money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453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4617B"/>
                </a:solidFill>
              </a:rPr>
              <a:t>Property</a:t>
            </a:r>
            <a:r>
              <a:rPr lang="en-GB" dirty="0" smtClean="0"/>
              <a:t> and Family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4617B"/>
                </a:solidFill>
              </a:rPr>
              <a:t>Principles of the Old Testament Jubilee</a:t>
            </a:r>
          </a:p>
          <a:p>
            <a:pPr marL="0" indent="0">
              <a:buNone/>
            </a:pPr>
            <a:endParaRPr lang="en-GB" sz="100" dirty="0" smtClean="0">
              <a:solidFill>
                <a:srgbClr val="04617B"/>
              </a:solidFill>
            </a:endParaRPr>
          </a:p>
          <a:p>
            <a:r>
              <a:rPr lang="en-GB" dirty="0" smtClean="0"/>
              <a:t>Roots</a:t>
            </a:r>
          </a:p>
          <a:p>
            <a:r>
              <a:rPr lang="en-GB" dirty="0" smtClean="0"/>
              <a:t>Proximity</a:t>
            </a:r>
          </a:p>
          <a:p>
            <a:r>
              <a:rPr lang="en-GB" dirty="0" smtClean="0"/>
              <a:t>Equity</a:t>
            </a:r>
          </a:p>
          <a:p>
            <a:r>
              <a:rPr lang="en-GB" dirty="0" smtClean="0"/>
              <a:t>Freedom for debtors and bonded workers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389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Capital: what are the rules?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1800200"/>
          </a:xfrm>
        </p:spPr>
        <p:txBody>
          <a:bodyPr>
            <a:normAutofit/>
          </a:bodyPr>
          <a:lstStyle/>
          <a:p>
            <a:r>
              <a:rPr lang="en-GB" dirty="0" smtClean="0"/>
              <a:t>A ban on interest (e.g. Deuteronomy 23:19-20)</a:t>
            </a:r>
          </a:p>
          <a:p>
            <a:r>
              <a:rPr lang="en-GB" dirty="0" smtClean="0"/>
              <a:t>Every 7</a:t>
            </a:r>
            <a:r>
              <a:rPr lang="en-GB" baseline="30000" dirty="0" smtClean="0"/>
              <a:t>th</a:t>
            </a:r>
            <a:r>
              <a:rPr lang="en-GB" dirty="0" smtClean="0"/>
              <a:t> year, cancel all debts (Deuteronomy 15: 1-6)</a:t>
            </a:r>
          </a:p>
          <a:p>
            <a:r>
              <a:rPr lang="en-GB" dirty="0" smtClean="0"/>
              <a:t>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472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Capital: the implications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3" y="4155926"/>
            <a:ext cx="7704857" cy="720080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No absentee landlords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419623"/>
            <a:ext cx="4896545" cy="25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81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Capital: the implications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3" y="1995686"/>
            <a:ext cx="7992889" cy="2664296"/>
          </a:xfrm>
        </p:spPr>
        <p:txBody>
          <a:bodyPr>
            <a:noAutofit/>
          </a:bodyPr>
          <a:lstStyle/>
          <a:p>
            <a:r>
              <a:rPr lang="en-GB" dirty="0" smtClean="0"/>
              <a:t>No reward without responsibility, no investment without involvement, no profit without participation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2758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Capital: the implications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707654"/>
            <a:ext cx="7920806" cy="2952328"/>
          </a:xfrm>
        </p:spPr>
        <p:txBody>
          <a:bodyPr/>
          <a:lstStyle/>
          <a:p>
            <a:r>
              <a:rPr lang="en-GB" dirty="0" smtClean="0"/>
              <a:t>No lasting indebtedness</a:t>
            </a:r>
          </a:p>
          <a:p>
            <a:r>
              <a:rPr lang="en-GB" dirty="0" smtClean="0"/>
              <a:t>Reduced labour mobility</a:t>
            </a:r>
          </a:p>
          <a:p>
            <a:r>
              <a:rPr lang="en-GB" dirty="0" smtClean="0"/>
              <a:t>No capital supply chain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6196178"/>
              </p:ext>
            </p:extLst>
          </p:nvPr>
        </p:nvGraphicFramePr>
        <p:xfrm>
          <a:off x="827584" y="3363838"/>
          <a:ext cx="6275067" cy="960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4136"/>
                <a:gridCol w="360040"/>
                <a:gridCol w="1053808"/>
                <a:gridCol w="314344"/>
                <a:gridCol w="1077202"/>
                <a:gridCol w="358371"/>
                <a:gridCol w="839376"/>
                <a:gridCol w="331684"/>
                <a:gridCol w="716106"/>
              </a:tblGrid>
              <a:tr h="960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Capital Provider (individual whose capital is to be invested)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sym typeface="Wingdings"/>
                        </a:rPr>
                        <a:t>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Independent Financial Adviser or Bank or other adviser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sym typeface="Wingdings"/>
                        </a:rPr>
                        <a:t>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Fund Manager (manages investments in companies)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sym typeface="Wingdings"/>
                        </a:rPr>
                        <a:t>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Different funds (separately managed)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sym typeface="Wingdings"/>
                        </a:rPr>
                        <a:t>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Listed Companies in which the capital provider’s capital is invested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48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224</Words>
  <Application>Microsoft Office PowerPoint</Application>
  <PresentationFormat>Diavoorstelling (16:9)</PresentationFormat>
  <Paragraphs>61</Paragraphs>
  <Slides>10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Stroom</vt:lpstr>
      <vt:lpstr>Aangepast ontwerp</vt:lpstr>
      <vt:lpstr>Dia 1</vt:lpstr>
      <vt:lpstr>Dia 2</vt:lpstr>
      <vt:lpstr>B. What is the Biblical Economic Model?</vt:lpstr>
      <vt:lpstr>Structural Assumptions</vt:lpstr>
      <vt:lpstr>Property and Family</vt:lpstr>
      <vt:lpstr>Capital: what are the rules?</vt:lpstr>
      <vt:lpstr>Capital: the implications</vt:lpstr>
      <vt:lpstr>Capital: the implications</vt:lpstr>
      <vt:lpstr>Capital: the implications</vt:lpstr>
      <vt:lpstr>Welfare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Michael Schluter</dc:creator>
  <cp:lastModifiedBy>Marion de Jong</cp:lastModifiedBy>
  <cp:revision>85</cp:revision>
  <cp:lastPrinted>2014-09-11T11:19:11Z</cp:lastPrinted>
  <dcterms:created xsi:type="dcterms:W3CDTF">2014-05-30T11:47:35Z</dcterms:created>
  <dcterms:modified xsi:type="dcterms:W3CDTF">2014-09-11T15:11:50Z</dcterms:modified>
</cp:coreProperties>
</file>