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270" r:id="rId3"/>
    <p:sldId id="271" r:id="rId4"/>
    <p:sldId id="272" r:id="rId5"/>
    <p:sldId id="273" r:id="rId6"/>
    <p:sldId id="257" r:id="rId7"/>
    <p:sldId id="258" r:id="rId8"/>
    <p:sldId id="263" r:id="rId9"/>
    <p:sldId id="259" r:id="rId10"/>
    <p:sldId id="264" r:id="rId11"/>
    <p:sldId id="260" r:id="rId12"/>
    <p:sldId id="261" r:id="rId13"/>
    <p:sldId id="303" r:id="rId14"/>
    <p:sldId id="266" r:id="rId15"/>
    <p:sldId id="302" r:id="rId16"/>
    <p:sldId id="267" r:id="rId17"/>
    <p:sldId id="304" r:id="rId18"/>
    <p:sldId id="314" r:id="rId19"/>
    <p:sldId id="315" r:id="rId20"/>
    <p:sldId id="274" r:id="rId21"/>
    <p:sldId id="275" r:id="rId22"/>
    <p:sldId id="276" r:id="rId23"/>
    <p:sldId id="277" r:id="rId24"/>
    <p:sldId id="278" r:id="rId25"/>
    <p:sldId id="309" r:id="rId26"/>
    <p:sldId id="280" r:id="rId27"/>
    <p:sldId id="281" r:id="rId28"/>
    <p:sldId id="282" r:id="rId29"/>
    <p:sldId id="311" r:id="rId30"/>
    <p:sldId id="284" r:id="rId31"/>
    <p:sldId id="285" r:id="rId32"/>
    <p:sldId id="286" r:id="rId33"/>
    <p:sldId id="312" r:id="rId34"/>
    <p:sldId id="288" r:id="rId35"/>
    <p:sldId id="289" r:id="rId36"/>
    <p:sldId id="290" r:id="rId37"/>
    <p:sldId id="291" r:id="rId38"/>
    <p:sldId id="313" r:id="rId39"/>
    <p:sldId id="293" r:id="rId40"/>
    <p:sldId id="294" r:id="rId41"/>
    <p:sldId id="295" r:id="rId42"/>
    <p:sldId id="296" r:id="rId43"/>
    <p:sldId id="297" r:id="rId44"/>
    <p:sldId id="298" r:id="rId45"/>
    <p:sldId id="299" r:id="rId46"/>
    <p:sldId id="300" r:id="rId47"/>
    <p:sldId id="305" r:id="rId48"/>
    <p:sldId id="268" r:id="rId49"/>
    <p:sldId id="269" r:id="rId50"/>
    <p:sldId id="306"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varScale="1">
        <p:scale>
          <a:sx n="85" d="100"/>
          <a:sy n="85" d="100"/>
        </p:scale>
        <p:origin x="9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E41280-8ADF-4570-A869-2AA072C46C77}" type="datetimeFigureOut">
              <a:rPr lang="en-GB" smtClean="0"/>
              <a:t>15/09/2014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07051F-9826-4A44-9EEF-C44E8A48ED02}" type="slidenum">
              <a:rPr lang="en-GB" smtClean="0"/>
              <a:t>‹#›</a:t>
            </a:fld>
            <a:endParaRPr lang="en-GB"/>
          </a:p>
        </p:txBody>
      </p:sp>
    </p:spTree>
    <p:extLst>
      <p:ext uri="{BB962C8B-B14F-4D97-AF65-F5344CB8AC3E}">
        <p14:creationId xmlns:p14="http://schemas.microsoft.com/office/powerpoint/2010/main" val="2625579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www.relationalthinking.org/" TargetMode="External"/><Relationship Id="rId2" Type="http://schemas.openxmlformats.org/officeDocument/2006/relationships/slide" Target="../slides/slide46.xml"/><Relationship Id="rId1" Type="http://schemas.openxmlformats.org/officeDocument/2006/relationships/notesMaster" Target="../notesMasters/notesMaster1.xml"/><Relationship Id="rId4" Type="http://schemas.openxmlformats.org/officeDocument/2006/relationships/hyperlink" Target="http://www.relationshipsfoundation.org/"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807051F-9826-4A44-9EEF-C44E8A48ED02}" type="slidenum">
              <a:rPr lang="en-GB" smtClean="0"/>
              <a:t>1</a:t>
            </a:fld>
            <a:endParaRPr lang="en-GB"/>
          </a:p>
        </p:txBody>
      </p:sp>
    </p:spTree>
    <p:extLst>
      <p:ext uri="{BB962C8B-B14F-4D97-AF65-F5344CB8AC3E}">
        <p14:creationId xmlns:p14="http://schemas.microsoft.com/office/powerpoint/2010/main" val="125232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smtClean="0"/>
              <a:t>I could give many other examples of non-tribal and even «modern» societies that are influenced</a:t>
            </a:r>
            <a:r>
              <a:rPr lang="de-CH" baseline="0" dirty="0" smtClean="0"/>
              <a:t> by what I call the «BLACK» worldview</a:t>
            </a:r>
            <a:endParaRPr lang="de-CH" dirty="0"/>
          </a:p>
        </p:txBody>
      </p:sp>
      <p:sp>
        <p:nvSpPr>
          <p:cNvPr id="4" name="Slide Number Placeholder 3"/>
          <p:cNvSpPr>
            <a:spLocks noGrp="1"/>
          </p:cNvSpPr>
          <p:nvPr>
            <p:ph type="sldNum" sz="quarter" idx="10"/>
          </p:nvPr>
        </p:nvSpPr>
        <p:spPr/>
        <p:txBody>
          <a:bodyPr/>
          <a:lstStyle/>
          <a:p>
            <a:fld id="{865A057E-02D0-4A20-9E90-F8B3237452DE}" type="slidenum">
              <a:rPr lang="de-CH" smtClean="0"/>
              <a:t>21</a:t>
            </a:fld>
            <a:endParaRPr lang="de-CH"/>
          </a:p>
        </p:txBody>
      </p:sp>
    </p:spTree>
    <p:extLst>
      <p:ext uri="{BB962C8B-B14F-4D97-AF65-F5344CB8AC3E}">
        <p14:creationId xmlns:p14="http://schemas.microsoft.com/office/powerpoint/2010/main" val="1537466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smtClean="0"/>
              <a:t>So what</a:t>
            </a:r>
            <a:r>
              <a:rPr lang="de-CH" baseline="0" dirty="0" smtClean="0"/>
              <a:t> characterises what I call the «black» view of the world?  Originally, it was a fear of nature and of the gods, or an acceptance of «fate» - though nowadays also a reaction against the kind of «progress» we have today, whose challenges and disadvantages are so clearly to be seen; a desire to, as they say, «live in harmony with nature» even though it is clear that nature is «red in tooth and claw» as Alfred Lord Tennyson put it.</a:t>
            </a:r>
            <a:endParaRPr lang="de-CH" dirty="0"/>
          </a:p>
        </p:txBody>
      </p:sp>
      <p:sp>
        <p:nvSpPr>
          <p:cNvPr id="4" name="Slide Number Placeholder 3"/>
          <p:cNvSpPr>
            <a:spLocks noGrp="1"/>
          </p:cNvSpPr>
          <p:nvPr>
            <p:ph type="sldNum" sz="quarter" idx="10"/>
          </p:nvPr>
        </p:nvSpPr>
        <p:spPr/>
        <p:txBody>
          <a:bodyPr/>
          <a:lstStyle/>
          <a:p>
            <a:fld id="{865A057E-02D0-4A20-9E90-F8B3237452DE}" type="slidenum">
              <a:rPr lang="de-CH" smtClean="0"/>
              <a:t>22</a:t>
            </a:fld>
            <a:endParaRPr lang="de-CH"/>
          </a:p>
        </p:txBody>
      </p:sp>
    </p:spTree>
    <p:extLst>
      <p:ext uri="{BB962C8B-B14F-4D97-AF65-F5344CB8AC3E}">
        <p14:creationId xmlns:p14="http://schemas.microsoft.com/office/powerpoint/2010/main" val="4258799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smtClean="0"/>
              <a:t>I am being ironic of course:  </a:t>
            </a:r>
            <a:r>
              <a:rPr lang="de-CH" baseline="0" dirty="0" smtClean="0"/>
              <a:t>does «no progress» equal sustainability?  NO, it simply means «no progress»</a:t>
            </a:r>
            <a:endParaRPr lang="de-CH" dirty="0"/>
          </a:p>
        </p:txBody>
      </p:sp>
      <p:sp>
        <p:nvSpPr>
          <p:cNvPr id="4" name="Slide Number Placeholder 3"/>
          <p:cNvSpPr>
            <a:spLocks noGrp="1"/>
          </p:cNvSpPr>
          <p:nvPr>
            <p:ph type="sldNum" sz="quarter" idx="10"/>
          </p:nvPr>
        </p:nvSpPr>
        <p:spPr/>
        <p:txBody>
          <a:bodyPr/>
          <a:lstStyle/>
          <a:p>
            <a:fld id="{865A057E-02D0-4A20-9E90-F8B3237452DE}" type="slidenum">
              <a:rPr lang="de-CH" smtClean="0"/>
              <a:t>23</a:t>
            </a:fld>
            <a:endParaRPr lang="de-CH"/>
          </a:p>
        </p:txBody>
      </p:sp>
    </p:spTree>
    <p:extLst>
      <p:ext uri="{BB962C8B-B14F-4D97-AF65-F5344CB8AC3E}">
        <p14:creationId xmlns:p14="http://schemas.microsoft.com/office/powerpoint/2010/main" val="961957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baseline="0" dirty="0" smtClean="0"/>
              <a:t>But this worldview is beloved of many romantics who would like us to worship «Gaia» or the earth mother, this worldview is idolised by many who would like us to be like the First People in Canada, or the native Indians in the USA or Brazil, or the Aborigines of Australia or the Maori of NZ.  </a:t>
            </a:r>
          </a:p>
          <a:p>
            <a:pPr marL="0" marR="0" indent="0" algn="l" defTabSz="914400" rtl="0" eaLnBrk="1" fontAlgn="auto" latinLnBrk="0" hangingPunct="1">
              <a:lnSpc>
                <a:spcPct val="100000"/>
              </a:lnSpc>
              <a:spcBef>
                <a:spcPts val="0"/>
              </a:spcBef>
              <a:spcAft>
                <a:spcPts val="0"/>
              </a:spcAft>
              <a:buClrTx/>
              <a:buSzTx/>
              <a:buFontTx/>
              <a:buNone/>
              <a:tabLst/>
              <a:defRPr/>
            </a:pPr>
            <a:endParaRPr lang="de-CH" dirty="0"/>
          </a:p>
          <a:p>
            <a:pPr marL="0" marR="0" indent="0" algn="l" defTabSz="914400" rtl="0" eaLnBrk="1" fontAlgn="auto" latinLnBrk="0" hangingPunct="1">
              <a:lnSpc>
                <a:spcPct val="100000"/>
              </a:lnSpc>
              <a:spcBef>
                <a:spcPts val="0"/>
              </a:spcBef>
              <a:spcAft>
                <a:spcPts val="0"/>
              </a:spcAft>
              <a:buClrTx/>
              <a:buSzTx/>
              <a:buFontTx/>
              <a:buNone/>
              <a:tabLst/>
              <a:defRPr/>
            </a:pPr>
            <a:r>
              <a:rPr lang="de-CH" dirty="0" smtClean="0"/>
              <a:t>As far as I can see, such attitudes are </a:t>
            </a:r>
            <a:r>
              <a:rPr lang="de-CH" baseline="0" dirty="0" smtClean="0"/>
              <a:t>totally impractical.  They are so «ideal» as to make any real implementation of these</a:t>
            </a:r>
            <a:r>
              <a:rPr lang="de-CH" dirty="0"/>
              <a:t> </a:t>
            </a:r>
            <a:r>
              <a:rPr lang="de-CH" dirty="0" smtClean="0"/>
              <a:t>impossible.</a:t>
            </a:r>
            <a:endParaRPr lang="de-CH"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de-CH" dirty="0"/>
          </a:p>
        </p:txBody>
      </p:sp>
      <p:sp>
        <p:nvSpPr>
          <p:cNvPr id="4" name="Slide Number Placeholder 3"/>
          <p:cNvSpPr>
            <a:spLocks noGrp="1"/>
          </p:cNvSpPr>
          <p:nvPr>
            <p:ph type="sldNum" sz="quarter" idx="10"/>
          </p:nvPr>
        </p:nvSpPr>
        <p:spPr/>
        <p:txBody>
          <a:bodyPr/>
          <a:lstStyle/>
          <a:p>
            <a:fld id="{865A057E-02D0-4A20-9E90-F8B3237452DE}" type="slidenum">
              <a:rPr lang="de-CH" smtClean="0"/>
              <a:t>24</a:t>
            </a:fld>
            <a:endParaRPr lang="de-CH"/>
          </a:p>
        </p:txBody>
      </p:sp>
    </p:spTree>
    <p:extLst>
      <p:ext uri="{BB962C8B-B14F-4D97-AF65-F5344CB8AC3E}">
        <p14:creationId xmlns:p14="http://schemas.microsoft.com/office/powerpoint/2010/main" val="3351226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6672" y="4342606"/>
            <a:ext cx="5486400" cy="4114800"/>
          </a:xfrm>
        </p:spPr>
        <p:txBody>
          <a:bodyPr/>
          <a:lstStyle/>
          <a:p>
            <a:endParaRPr lang="de-CH" dirty="0"/>
          </a:p>
        </p:txBody>
      </p:sp>
      <p:sp>
        <p:nvSpPr>
          <p:cNvPr id="4" name="Slide Number Placeholder 3"/>
          <p:cNvSpPr>
            <a:spLocks noGrp="1"/>
          </p:cNvSpPr>
          <p:nvPr>
            <p:ph type="sldNum" sz="quarter" idx="10"/>
          </p:nvPr>
        </p:nvSpPr>
        <p:spPr/>
        <p:txBody>
          <a:bodyPr/>
          <a:lstStyle/>
          <a:p>
            <a:fld id="{865A057E-02D0-4A20-9E90-F8B3237452DE}" type="slidenum">
              <a:rPr lang="de-CH" smtClean="0"/>
              <a:t>25</a:t>
            </a:fld>
            <a:endParaRPr lang="de-CH"/>
          </a:p>
        </p:txBody>
      </p:sp>
    </p:spTree>
    <p:extLst>
      <p:ext uri="{BB962C8B-B14F-4D97-AF65-F5344CB8AC3E}">
        <p14:creationId xmlns:p14="http://schemas.microsoft.com/office/powerpoint/2010/main" val="9530262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smtClean="0"/>
              <a:t>Usually, this view of the world systematically ignores </a:t>
            </a:r>
            <a:r>
              <a:rPr lang="de-CH" baseline="0" dirty="0" smtClean="0"/>
              <a:t>or even </a:t>
            </a:r>
            <a:r>
              <a:rPr lang="de-CH" dirty="0" smtClean="0"/>
              <a:t>justifies the rule of an elite that is exploitative and oppressive</a:t>
            </a:r>
            <a:endParaRPr lang="de-CH" dirty="0"/>
          </a:p>
        </p:txBody>
      </p:sp>
      <p:sp>
        <p:nvSpPr>
          <p:cNvPr id="4" name="Slide Number Placeholder 3"/>
          <p:cNvSpPr>
            <a:spLocks noGrp="1"/>
          </p:cNvSpPr>
          <p:nvPr>
            <p:ph type="sldNum" sz="quarter" idx="10"/>
          </p:nvPr>
        </p:nvSpPr>
        <p:spPr/>
        <p:txBody>
          <a:bodyPr/>
          <a:lstStyle/>
          <a:p>
            <a:fld id="{865A057E-02D0-4A20-9E90-F8B3237452DE}" type="slidenum">
              <a:rPr lang="de-CH" smtClean="0"/>
              <a:t>26</a:t>
            </a:fld>
            <a:endParaRPr lang="de-CH"/>
          </a:p>
        </p:txBody>
      </p:sp>
    </p:spTree>
    <p:extLst>
      <p:ext uri="{BB962C8B-B14F-4D97-AF65-F5344CB8AC3E}">
        <p14:creationId xmlns:p14="http://schemas.microsoft.com/office/powerpoint/2010/main" val="24058247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smtClean="0"/>
              <a:t>In other words,</a:t>
            </a:r>
            <a:r>
              <a:rPr lang="de-CH" baseline="0" dirty="0" smtClean="0"/>
              <a:t> this view is «s</a:t>
            </a:r>
            <a:r>
              <a:rPr lang="de-CH" dirty="0" smtClean="0"/>
              <a:t>o heavenly-minded</a:t>
            </a:r>
            <a:r>
              <a:rPr lang="de-CH" baseline="0" dirty="0" smtClean="0"/>
              <a:t> as to be of no earthly use», beyond allowing or possibly justifying cultural oppression</a:t>
            </a:r>
            <a:endParaRPr lang="de-CH" dirty="0"/>
          </a:p>
        </p:txBody>
      </p:sp>
      <p:sp>
        <p:nvSpPr>
          <p:cNvPr id="4" name="Slide Number Placeholder 3"/>
          <p:cNvSpPr>
            <a:spLocks noGrp="1"/>
          </p:cNvSpPr>
          <p:nvPr>
            <p:ph type="sldNum" sz="quarter" idx="10"/>
          </p:nvPr>
        </p:nvSpPr>
        <p:spPr/>
        <p:txBody>
          <a:bodyPr/>
          <a:lstStyle/>
          <a:p>
            <a:fld id="{865A057E-02D0-4A20-9E90-F8B3237452DE}" type="slidenum">
              <a:rPr lang="de-CH" smtClean="0"/>
              <a:t>27</a:t>
            </a:fld>
            <a:endParaRPr lang="de-CH"/>
          </a:p>
        </p:txBody>
      </p:sp>
    </p:spTree>
    <p:extLst>
      <p:ext uri="{BB962C8B-B14F-4D97-AF65-F5344CB8AC3E}">
        <p14:creationId xmlns:p14="http://schemas.microsoft.com/office/powerpoint/2010/main" val="42947308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smtClean="0"/>
              <a:t>This does not mean that there were no specific achievements in «white» societies;</a:t>
            </a:r>
            <a:r>
              <a:rPr lang="de-CH" baseline="0" dirty="0" smtClean="0"/>
              <a:t> just that the achievements were for specific and limited purposes, and did not result in much social transformation towards </a:t>
            </a:r>
            <a:r>
              <a:rPr lang="de-CH" u="sng" baseline="0" dirty="0" smtClean="0"/>
              <a:t>justice</a:t>
            </a:r>
            <a:r>
              <a:rPr lang="de-CH" baseline="0" dirty="0" smtClean="0"/>
              <a:t> or </a:t>
            </a:r>
            <a:r>
              <a:rPr lang="de-CH" u="sng" baseline="0" dirty="0" smtClean="0"/>
              <a:t>opportunities</a:t>
            </a:r>
            <a:r>
              <a:rPr lang="de-CH" baseline="0" dirty="0" smtClean="0"/>
              <a:t> for most ordinary people. </a:t>
            </a:r>
            <a:endParaRPr lang="de-CH" dirty="0"/>
          </a:p>
        </p:txBody>
      </p:sp>
      <p:sp>
        <p:nvSpPr>
          <p:cNvPr id="4" name="Slide Number Placeholder 3"/>
          <p:cNvSpPr>
            <a:spLocks noGrp="1"/>
          </p:cNvSpPr>
          <p:nvPr>
            <p:ph type="sldNum" sz="quarter" idx="10"/>
          </p:nvPr>
        </p:nvSpPr>
        <p:spPr/>
        <p:txBody>
          <a:bodyPr/>
          <a:lstStyle/>
          <a:p>
            <a:fld id="{865A057E-02D0-4A20-9E90-F8B3237452DE}" type="slidenum">
              <a:rPr lang="de-CH" smtClean="0"/>
              <a:t>28</a:t>
            </a:fld>
            <a:endParaRPr lang="de-CH"/>
          </a:p>
        </p:txBody>
      </p:sp>
    </p:spTree>
    <p:extLst>
      <p:ext uri="{BB962C8B-B14F-4D97-AF65-F5344CB8AC3E}">
        <p14:creationId xmlns:p14="http://schemas.microsoft.com/office/powerpoint/2010/main" val="29745803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6672" y="4342606"/>
            <a:ext cx="5486400" cy="4114800"/>
          </a:xfrm>
        </p:spPr>
        <p:txBody>
          <a:bodyPr/>
          <a:lstStyle/>
          <a:p>
            <a:endParaRPr lang="de-CH" dirty="0"/>
          </a:p>
        </p:txBody>
      </p:sp>
      <p:sp>
        <p:nvSpPr>
          <p:cNvPr id="4" name="Slide Number Placeholder 3"/>
          <p:cNvSpPr>
            <a:spLocks noGrp="1"/>
          </p:cNvSpPr>
          <p:nvPr>
            <p:ph type="sldNum" sz="quarter" idx="10"/>
          </p:nvPr>
        </p:nvSpPr>
        <p:spPr/>
        <p:txBody>
          <a:bodyPr/>
          <a:lstStyle/>
          <a:p>
            <a:fld id="{865A057E-02D0-4A20-9E90-F8B3237452DE}" type="slidenum">
              <a:rPr lang="de-CH" smtClean="0"/>
              <a:t>29</a:t>
            </a:fld>
            <a:endParaRPr lang="de-CH"/>
          </a:p>
        </p:txBody>
      </p:sp>
    </p:spTree>
    <p:extLst>
      <p:ext uri="{BB962C8B-B14F-4D97-AF65-F5344CB8AC3E}">
        <p14:creationId xmlns:p14="http://schemas.microsoft.com/office/powerpoint/2010/main" val="13459809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smtClean="0"/>
              <a:t>We could say that this is characteristic of</a:t>
            </a:r>
            <a:r>
              <a:rPr lang="de-CH" baseline="0" dirty="0" smtClean="0"/>
              <a:t> all ancient empires and of most empires and dictatorships that are more recent: a</a:t>
            </a:r>
            <a:r>
              <a:rPr lang="de-CH" dirty="0" smtClean="0"/>
              <a:t>n individual, family, clique, tribe or group dominates.</a:t>
            </a:r>
          </a:p>
          <a:p>
            <a:endParaRPr lang="de-CH" dirty="0"/>
          </a:p>
          <a:p>
            <a:r>
              <a:rPr lang="de-CH" dirty="0" smtClean="0"/>
              <a:t>Such a political system can be stable over a</a:t>
            </a:r>
            <a:r>
              <a:rPr lang="de-CH" baseline="0" dirty="0" smtClean="0"/>
              <a:t> short or long time, depending on various factors.</a:t>
            </a:r>
            <a:endParaRPr lang="de-CH" dirty="0"/>
          </a:p>
        </p:txBody>
      </p:sp>
      <p:sp>
        <p:nvSpPr>
          <p:cNvPr id="4" name="Slide Number Placeholder 3"/>
          <p:cNvSpPr>
            <a:spLocks noGrp="1"/>
          </p:cNvSpPr>
          <p:nvPr>
            <p:ph type="sldNum" sz="quarter" idx="10"/>
          </p:nvPr>
        </p:nvSpPr>
        <p:spPr/>
        <p:txBody>
          <a:bodyPr/>
          <a:lstStyle/>
          <a:p>
            <a:fld id="{865A057E-02D0-4A20-9E90-F8B3237452DE}" type="slidenum">
              <a:rPr lang="de-CH" smtClean="0"/>
              <a:t>30</a:t>
            </a:fld>
            <a:endParaRPr lang="de-CH"/>
          </a:p>
        </p:txBody>
      </p:sp>
    </p:spTree>
    <p:extLst>
      <p:ext uri="{BB962C8B-B14F-4D97-AF65-F5344CB8AC3E}">
        <p14:creationId xmlns:p14="http://schemas.microsoft.com/office/powerpoint/2010/main" val="562787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smtClean="0"/>
              <a:t>I must point out that I have a large</a:t>
            </a:r>
            <a:r>
              <a:rPr lang="de-CH" baseline="0" dirty="0" smtClean="0"/>
              <a:t> topic and a tiny amount of time, which will have certain consequences, meaning some exaggerations and distortions!</a:t>
            </a:r>
            <a:endParaRPr lang="de-CH" dirty="0"/>
          </a:p>
        </p:txBody>
      </p:sp>
      <p:sp>
        <p:nvSpPr>
          <p:cNvPr id="4" name="Slide Number Placeholder 3"/>
          <p:cNvSpPr>
            <a:spLocks noGrp="1"/>
          </p:cNvSpPr>
          <p:nvPr>
            <p:ph type="sldNum" sz="quarter" idx="10"/>
          </p:nvPr>
        </p:nvSpPr>
        <p:spPr/>
        <p:txBody>
          <a:bodyPr/>
          <a:lstStyle/>
          <a:p>
            <a:fld id="{865A057E-02D0-4A20-9E90-F8B3237452DE}" type="slidenum">
              <a:rPr lang="de-CH" smtClean="0"/>
              <a:t>2</a:t>
            </a:fld>
            <a:endParaRPr lang="de-CH"/>
          </a:p>
        </p:txBody>
      </p:sp>
    </p:spTree>
    <p:extLst>
      <p:ext uri="{BB962C8B-B14F-4D97-AF65-F5344CB8AC3E}">
        <p14:creationId xmlns:p14="http://schemas.microsoft.com/office/powerpoint/2010/main" val="3515019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smtClean="0"/>
              <a:t>The official ideology cannot</a:t>
            </a:r>
            <a:r>
              <a:rPr lang="de-CH" baseline="0" dirty="0" smtClean="0"/>
              <a:t> be challenged, for example, the ideology of Anglo-American financial capitalism must not be challenged if you want to succeed in it; however, ideologies that are perceived to be non-threatening (usually «White» ideologies) are tolerated or even encouraged</a:t>
            </a:r>
            <a:endParaRPr lang="de-CH" dirty="0"/>
          </a:p>
        </p:txBody>
      </p:sp>
      <p:sp>
        <p:nvSpPr>
          <p:cNvPr id="4" name="Slide Number Placeholder 3"/>
          <p:cNvSpPr>
            <a:spLocks noGrp="1"/>
          </p:cNvSpPr>
          <p:nvPr>
            <p:ph type="sldNum" sz="quarter" idx="10"/>
          </p:nvPr>
        </p:nvSpPr>
        <p:spPr/>
        <p:txBody>
          <a:bodyPr/>
          <a:lstStyle/>
          <a:p>
            <a:fld id="{865A057E-02D0-4A20-9E90-F8B3237452DE}" type="slidenum">
              <a:rPr lang="de-CH" smtClean="0"/>
              <a:t>31</a:t>
            </a:fld>
            <a:endParaRPr lang="de-CH"/>
          </a:p>
        </p:txBody>
      </p:sp>
    </p:spTree>
    <p:extLst>
      <p:ext uri="{BB962C8B-B14F-4D97-AF65-F5344CB8AC3E}">
        <p14:creationId xmlns:p14="http://schemas.microsoft.com/office/powerpoint/2010/main" val="7034553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smtClean="0"/>
              <a:t>Usually there has to be at least enough stability and material progress to stave off threats</a:t>
            </a:r>
            <a:r>
              <a:rPr lang="de-CH" baseline="0" dirty="0" smtClean="0"/>
              <a:t> to the ruling group.</a:t>
            </a:r>
          </a:p>
          <a:p>
            <a:endParaRPr lang="de-CH" dirty="0"/>
          </a:p>
          <a:p>
            <a:r>
              <a:rPr lang="de-CH" baseline="0" dirty="0" smtClean="0"/>
              <a:t>The difficulty such systems face is in enabling transitions either from one generation to another, or to transitions within or from that system</a:t>
            </a:r>
            <a:r>
              <a:rPr lang="de-CH" dirty="0" smtClean="0"/>
              <a:t> to another.</a:t>
            </a:r>
            <a:endParaRPr lang="de-CH" dirty="0"/>
          </a:p>
        </p:txBody>
      </p:sp>
      <p:sp>
        <p:nvSpPr>
          <p:cNvPr id="4" name="Slide Number Placeholder 3"/>
          <p:cNvSpPr>
            <a:spLocks noGrp="1"/>
          </p:cNvSpPr>
          <p:nvPr>
            <p:ph type="sldNum" sz="quarter" idx="10"/>
          </p:nvPr>
        </p:nvSpPr>
        <p:spPr/>
        <p:txBody>
          <a:bodyPr/>
          <a:lstStyle/>
          <a:p>
            <a:fld id="{865A057E-02D0-4A20-9E90-F8B3237452DE}" type="slidenum">
              <a:rPr lang="de-CH" smtClean="0"/>
              <a:t>32</a:t>
            </a:fld>
            <a:endParaRPr lang="de-CH"/>
          </a:p>
        </p:txBody>
      </p:sp>
    </p:spTree>
    <p:extLst>
      <p:ext uri="{BB962C8B-B14F-4D97-AF65-F5344CB8AC3E}">
        <p14:creationId xmlns:p14="http://schemas.microsoft.com/office/powerpoint/2010/main" val="10303861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6672" y="4342606"/>
            <a:ext cx="5486400" cy="4114800"/>
          </a:xfrm>
        </p:spPr>
        <p:txBody>
          <a:bodyPr/>
          <a:lstStyle/>
          <a:p>
            <a:endParaRPr lang="de-CH" dirty="0"/>
          </a:p>
        </p:txBody>
      </p:sp>
      <p:sp>
        <p:nvSpPr>
          <p:cNvPr id="4" name="Slide Number Placeholder 3"/>
          <p:cNvSpPr>
            <a:spLocks noGrp="1"/>
          </p:cNvSpPr>
          <p:nvPr>
            <p:ph type="sldNum" sz="quarter" idx="10"/>
          </p:nvPr>
        </p:nvSpPr>
        <p:spPr/>
        <p:txBody>
          <a:bodyPr/>
          <a:lstStyle/>
          <a:p>
            <a:fld id="{865A057E-02D0-4A20-9E90-F8B3237452DE}" type="slidenum">
              <a:rPr lang="de-CH" smtClean="0"/>
              <a:t>33</a:t>
            </a:fld>
            <a:endParaRPr lang="de-CH"/>
          </a:p>
        </p:txBody>
      </p:sp>
    </p:spTree>
    <p:extLst>
      <p:ext uri="{BB962C8B-B14F-4D97-AF65-F5344CB8AC3E}">
        <p14:creationId xmlns:p14="http://schemas.microsoft.com/office/powerpoint/2010/main" val="2246164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dirty="0" smtClean="0"/>
              <a:t>including formally Communist and therefore atheistic China, majority Muslim countries such as Saudi Arabia, majority-Buddhist countries such as Sri Lanka and Thailand, and majority-Hindu cultures such as Nepal and India.  </a:t>
            </a:r>
          </a:p>
          <a:p>
            <a:pPr marL="0" marR="0" indent="0" algn="l" defTabSz="914400" rtl="0" eaLnBrk="1" fontAlgn="auto" latinLnBrk="0" hangingPunct="1">
              <a:lnSpc>
                <a:spcPct val="100000"/>
              </a:lnSpc>
              <a:spcBef>
                <a:spcPts val="0"/>
              </a:spcBef>
              <a:spcAft>
                <a:spcPts val="0"/>
              </a:spcAft>
              <a:buClrTx/>
              <a:buSzTx/>
              <a:buFontTx/>
              <a:buNone/>
              <a:tabLst/>
              <a:defRPr/>
            </a:pPr>
            <a:endParaRPr lang="de-CH" dirty="0"/>
          </a:p>
          <a:p>
            <a:pPr marL="0" marR="0" indent="0" algn="l" defTabSz="914400" rtl="0" eaLnBrk="1" fontAlgn="auto" latinLnBrk="0" hangingPunct="1">
              <a:lnSpc>
                <a:spcPct val="100000"/>
              </a:lnSpc>
              <a:spcBef>
                <a:spcPts val="0"/>
              </a:spcBef>
              <a:spcAft>
                <a:spcPts val="0"/>
              </a:spcAft>
              <a:buClrTx/>
              <a:buSzTx/>
              <a:buFontTx/>
              <a:buNone/>
              <a:tabLst/>
              <a:defRPr/>
            </a:pPr>
            <a:r>
              <a:rPr lang="de-CH" dirty="0" smtClean="0"/>
              <a:t>This worldview</a:t>
            </a:r>
            <a:r>
              <a:rPr lang="de-CH" baseline="0" dirty="0" smtClean="0"/>
              <a:t> takes us back to the work of Protestant Reformers such as Martin Luther, John Calvin and Huldrych Zwingli but – more important – </a:t>
            </a:r>
            <a:r>
              <a:rPr lang="de-CH" dirty="0" smtClean="0"/>
              <a:t>the worldview takes us right to today’s </a:t>
            </a:r>
            <a:r>
              <a:rPr lang="de-CH" baseline="0" dirty="0" smtClean="0"/>
              <a:t>hundreds of millions of famous as well as unknown individuals who are part of this.</a:t>
            </a:r>
            <a:endParaRPr lang="de-CH" dirty="0" smtClean="0"/>
          </a:p>
        </p:txBody>
      </p:sp>
      <p:sp>
        <p:nvSpPr>
          <p:cNvPr id="4" name="Slide Number Placeholder 3"/>
          <p:cNvSpPr>
            <a:spLocks noGrp="1"/>
          </p:cNvSpPr>
          <p:nvPr>
            <p:ph type="sldNum" sz="quarter" idx="10"/>
          </p:nvPr>
        </p:nvSpPr>
        <p:spPr/>
        <p:txBody>
          <a:bodyPr/>
          <a:lstStyle/>
          <a:p>
            <a:fld id="{865A057E-02D0-4A20-9E90-F8B3237452DE}" type="slidenum">
              <a:rPr lang="de-CH" smtClean="0"/>
              <a:t>34</a:t>
            </a:fld>
            <a:endParaRPr lang="de-CH"/>
          </a:p>
        </p:txBody>
      </p:sp>
    </p:spTree>
    <p:extLst>
      <p:ext uri="{BB962C8B-B14F-4D97-AF65-F5344CB8AC3E}">
        <p14:creationId xmlns:p14="http://schemas.microsoft.com/office/powerpoint/2010/main" val="4340717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dirty="0" smtClean="0"/>
              <a:t>We could say that we are all Protestants today:  no one believes</a:t>
            </a:r>
            <a:r>
              <a:rPr lang="de-CH" baseline="0" dirty="0" smtClean="0"/>
              <a:t> that only priests or only people from a particular class or group, should have the right or the duty to read, or that the Pope should determine what we can or should believe, or that any Church or other organisation should combine in itself religious, political, economic and military power.  </a:t>
            </a:r>
          </a:p>
          <a:p>
            <a:pPr marL="0" marR="0" indent="0" algn="l" defTabSz="914400" rtl="0" eaLnBrk="1" fontAlgn="auto" latinLnBrk="0" hangingPunct="1">
              <a:lnSpc>
                <a:spcPct val="100000"/>
              </a:lnSpc>
              <a:spcBef>
                <a:spcPts val="0"/>
              </a:spcBef>
              <a:spcAft>
                <a:spcPts val="0"/>
              </a:spcAft>
              <a:buClrTx/>
              <a:buSzTx/>
              <a:buFontTx/>
              <a:buNone/>
              <a:tabLst/>
              <a:defRPr/>
            </a:pPr>
            <a:endParaRPr lang="de-CH" dirty="0"/>
          </a:p>
          <a:p>
            <a:pPr marL="0" marR="0" indent="0" algn="l" defTabSz="914400" rtl="0" eaLnBrk="1" fontAlgn="auto" latinLnBrk="0" hangingPunct="1">
              <a:lnSpc>
                <a:spcPct val="100000"/>
              </a:lnSpc>
              <a:spcBef>
                <a:spcPts val="0"/>
              </a:spcBef>
              <a:spcAft>
                <a:spcPts val="0"/>
              </a:spcAft>
              <a:buClrTx/>
              <a:buSzTx/>
              <a:buFontTx/>
              <a:buNone/>
              <a:tabLst/>
              <a:defRPr/>
            </a:pPr>
            <a:r>
              <a:rPr lang="de-CH" baseline="0" dirty="0" smtClean="0"/>
              <a:t>Please note that I am not saying that the Protestants were or are perfect – they had and have their share of problems, for example because they too allied themselves with state power in direct opposition to the teachings of Jesus the Lord. </a:t>
            </a:r>
          </a:p>
          <a:p>
            <a:pPr marL="0" marR="0" indent="0" algn="l" defTabSz="914400" rtl="0" eaLnBrk="1" fontAlgn="auto" latinLnBrk="0" hangingPunct="1">
              <a:lnSpc>
                <a:spcPct val="100000"/>
              </a:lnSpc>
              <a:spcBef>
                <a:spcPts val="0"/>
              </a:spcBef>
              <a:spcAft>
                <a:spcPts val="0"/>
              </a:spcAft>
              <a:buClrTx/>
              <a:buSzTx/>
              <a:buFontTx/>
              <a:buNone/>
              <a:tabLst/>
              <a:defRPr/>
            </a:pPr>
            <a:endParaRPr lang="de-CH" dirty="0"/>
          </a:p>
          <a:p>
            <a:pPr marL="0" marR="0" indent="0" algn="l" defTabSz="914400" rtl="0" eaLnBrk="1" fontAlgn="auto" latinLnBrk="0" hangingPunct="1">
              <a:lnSpc>
                <a:spcPct val="100000"/>
              </a:lnSpc>
              <a:spcBef>
                <a:spcPts val="0"/>
              </a:spcBef>
              <a:spcAft>
                <a:spcPts val="0"/>
              </a:spcAft>
              <a:buClrTx/>
              <a:buSzTx/>
              <a:buFontTx/>
              <a:buNone/>
              <a:tabLst/>
              <a:defRPr/>
            </a:pPr>
            <a:r>
              <a:rPr lang="de-CH" baseline="0" dirty="0" smtClean="0"/>
              <a:t>Only those few Protestant groups who rejected alliance with national elites (e.g. Quakers, Huguenots, Baptists, Methodists, Amish, Mennonites, Brethren) had any chance of fully following the teachings of Jesus...but that is a different discussion from views of the world, which is what we are talking about right now</a:t>
            </a:r>
            <a:r>
              <a:rPr lang="de-CH" dirty="0" smtClean="0"/>
              <a:t> - </a:t>
            </a:r>
            <a:r>
              <a:rPr lang="de-CH" baseline="0" dirty="0" smtClean="0"/>
              <a:t>worldviews and their</a:t>
            </a:r>
            <a:r>
              <a:rPr lang="de-CH" dirty="0" smtClean="0"/>
              <a:t> </a:t>
            </a:r>
            <a:r>
              <a:rPr lang="de-CH" baseline="0" dirty="0" smtClean="0"/>
              <a:t>implications for socio-economic progress.</a:t>
            </a:r>
            <a:endParaRPr lang="de-CH" dirty="0" smtClean="0"/>
          </a:p>
        </p:txBody>
      </p:sp>
      <p:sp>
        <p:nvSpPr>
          <p:cNvPr id="4" name="Slide Number Placeholder 3"/>
          <p:cNvSpPr>
            <a:spLocks noGrp="1"/>
          </p:cNvSpPr>
          <p:nvPr>
            <p:ph type="sldNum" sz="quarter" idx="10"/>
          </p:nvPr>
        </p:nvSpPr>
        <p:spPr/>
        <p:txBody>
          <a:bodyPr/>
          <a:lstStyle/>
          <a:p>
            <a:fld id="{865A057E-02D0-4A20-9E90-F8B3237452DE}" type="slidenum">
              <a:rPr lang="de-CH" smtClean="0"/>
              <a:t>35</a:t>
            </a:fld>
            <a:endParaRPr lang="de-CH"/>
          </a:p>
        </p:txBody>
      </p:sp>
    </p:spTree>
    <p:extLst>
      <p:ext uri="{BB962C8B-B14F-4D97-AF65-F5344CB8AC3E}">
        <p14:creationId xmlns:p14="http://schemas.microsoft.com/office/powerpoint/2010/main" val="35397132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was not just global education</a:t>
            </a:r>
            <a:r>
              <a:rPr lang="en-US" sz="1200" kern="1200" baseline="0" dirty="0" smtClean="0">
                <a:solidFill>
                  <a:schemeClr val="tx1"/>
                </a:solidFill>
                <a:effectLst/>
                <a:latin typeface="+mn-lt"/>
                <a:ea typeface="+mn-ea"/>
                <a:cs typeface="+mn-cs"/>
              </a:rPr>
              <a:t> and modern science that resulted from the Protestant Reformation, it was the Rule of Law and the work ethic, and the development of a sense of responsibility both among the elites and among everyone in society.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the example of Singapore and Japan showed too, </a:t>
            </a:r>
            <a:r>
              <a:rPr lang="en-US" sz="1200" u="sng" kern="1200" dirty="0" smtClean="0">
                <a:solidFill>
                  <a:schemeClr val="tx1"/>
                </a:solidFill>
                <a:effectLst/>
                <a:latin typeface="+mn-lt"/>
                <a:ea typeface="+mn-ea"/>
                <a:cs typeface="+mn-cs"/>
              </a:rPr>
              <a:t>countries do not remain corrupt because they are poor, they remain poor because they are corrupt</a:t>
            </a:r>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de-CH" sz="1200" kern="1200" dirty="0" smtClean="0">
              <a:solidFill>
                <a:schemeClr val="tx1"/>
              </a:solidFill>
              <a:effectLst/>
              <a:latin typeface="+mn-lt"/>
              <a:ea typeface="+mn-ea"/>
              <a:cs typeface="+mn-cs"/>
            </a:endParaRPr>
          </a:p>
          <a:p>
            <a:r>
              <a:rPr lang="de-CH" baseline="0" dirty="0" smtClean="0"/>
              <a:t>We could</a:t>
            </a:r>
            <a:r>
              <a:rPr lang="de-CH" dirty="0" smtClean="0"/>
              <a:t> s</a:t>
            </a:r>
            <a:r>
              <a:rPr lang="de-CH" baseline="0" dirty="0" smtClean="0"/>
              <a:t>ay that the entire modern world owes its best features to the influence of the Bible – and if you want to have proper documentation of that, do read THE BOOK THAT MADE YOUR WORLD by Dr Vishal Mangalwadi.</a:t>
            </a:r>
            <a:endParaRPr lang="de-CH" dirty="0"/>
          </a:p>
        </p:txBody>
      </p:sp>
      <p:sp>
        <p:nvSpPr>
          <p:cNvPr id="4" name="Slide Number Placeholder 3"/>
          <p:cNvSpPr>
            <a:spLocks noGrp="1"/>
          </p:cNvSpPr>
          <p:nvPr>
            <p:ph type="sldNum" sz="quarter" idx="10"/>
          </p:nvPr>
        </p:nvSpPr>
        <p:spPr/>
        <p:txBody>
          <a:bodyPr/>
          <a:lstStyle/>
          <a:p>
            <a:fld id="{865A057E-02D0-4A20-9E90-F8B3237452DE}" type="slidenum">
              <a:rPr lang="de-CH" smtClean="0"/>
              <a:t>36</a:t>
            </a:fld>
            <a:endParaRPr lang="de-CH"/>
          </a:p>
        </p:txBody>
      </p:sp>
    </p:spTree>
    <p:extLst>
      <p:ext uri="{BB962C8B-B14F-4D97-AF65-F5344CB8AC3E}">
        <p14:creationId xmlns:p14="http://schemas.microsoft.com/office/powerpoint/2010/main" val="42560486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smtClean="0"/>
              <a:t>The book has has been published</a:t>
            </a:r>
            <a:r>
              <a:rPr lang="de-CH" baseline="0" dirty="0" smtClean="0"/>
              <a:t> in English, </a:t>
            </a:r>
            <a:r>
              <a:rPr lang="en-US" dirty="0"/>
              <a:t>Spanish and </a:t>
            </a:r>
            <a:r>
              <a:rPr lang="en-US" dirty="0" smtClean="0"/>
              <a:t>Portuguese.</a:t>
            </a:r>
          </a:p>
          <a:p>
            <a:endParaRPr lang="en-US" dirty="0"/>
          </a:p>
          <a:p>
            <a:r>
              <a:rPr lang="en-US" dirty="0" smtClean="0"/>
              <a:t>German </a:t>
            </a:r>
            <a:r>
              <a:rPr lang="en-US" dirty="0"/>
              <a:t>is due in October. </a:t>
            </a:r>
            <a:endParaRPr lang="en-US" dirty="0" smtClean="0"/>
          </a:p>
          <a:p>
            <a:endParaRPr lang="en-US" dirty="0"/>
          </a:p>
          <a:p>
            <a:r>
              <a:rPr lang="en-US" dirty="0" smtClean="0"/>
              <a:t>Chinese, Greek  </a:t>
            </a:r>
            <a:r>
              <a:rPr lang="en-US" dirty="0"/>
              <a:t>and Italian are being </a:t>
            </a:r>
            <a:r>
              <a:rPr lang="en-US" dirty="0" smtClean="0"/>
              <a:t>negotiated</a:t>
            </a:r>
            <a:r>
              <a:rPr lang="de-CH" baseline="0" dirty="0" smtClean="0"/>
              <a:t>; and it will certainly appear in Indonesian, Korean and possibly Japanese</a:t>
            </a:r>
            <a:r>
              <a:rPr lang="de-CH" dirty="0" smtClean="0"/>
              <a:t> and</a:t>
            </a:r>
            <a:r>
              <a:rPr lang="de-CH" baseline="0" dirty="0" smtClean="0"/>
              <a:t> Russian relatively soon.  </a:t>
            </a:r>
          </a:p>
          <a:p>
            <a:endParaRPr lang="de-CH" dirty="0"/>
          </a:p>
          <a:p>
            <a:r>
              <a:rPr lang="de-CH" baseline="0" dirty="0" smtClean="0"/>
              <a:t>Unfortunately, as people become rich, they also tend to become arrogant, and then to try to increase their power, if necessary by abandoning the morality and view of the world that brought them prosperity to begin with, thinking that they can maintain and perhaps even increase their prosperity if they do so.</a:t>
            </a:r>
          </a:p>
          <a:p>
            <a:endParaRPr lang="de-CH" baseline="0" dirty="0" smtClean="0"/>
          </a:p>
          <a:p>
            <a:r>
              <a:rPr lang="de-CH" baseline="0" dirty="0" smtClean="0"/>
              <a:t>Such abandonment of the Green Worldview by the arrogant rich in Europe led directly to the dominance of what I describe as the Red worldview.  But we come to that after</a:t>
            </a:r>
            <a:r>
              <a:rPr lang="de-CH" dirty="0" smtClean="0"/>
              <a:t> the next exercise.</a:t>
            </a:r>
            <a:endParaRPr lang="de-CH" dirty="0"/>
          </a:p>
        </p:txBody>
      </p:sp>
      <p:sp>
        <p:nvSpPr>
          <p:cNvPr id="4" name="Slide Number Placeholder 3"/>
          <p:cNvSpPr>
            <a:spLocks noGrp="1"/>
          </p:cNvSpPr>
          <p:nvPr>
            <p:ph type="sldNum" sz="quarter" idx="10"/>
          </p:nvPr>
        </p:nvSpPr>
        <p:spPr/>
        <p:txBody>
          <a:bodyPr/>
          <a:lstStyle/>
          <a:p>
            <a:fld id="{865A057E-02D0-4A20-9E90-F8B3237452DE}" type="slidenum">
              <a:rPr lang="de-CH" smtClean="0"/>
              <a:t>37</a:t>
            </a:fld>
            <a:endParaRPr lang="de-CH"/>
          </a:p>
        </p:txBody>
      </p:sp>
    </p:spTree>
    <p:extLst>
      <p:ext uri="{BB962C8B-B14F-4D97-AF65-F5344CB8AC3E}">
        <p14:creationId xmlns:p14="http://schemas.microsoft.com/office/powerpoint/2010/main" val="26069746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6672" y="4342606"/>
            <a:ext cx="5486400" cy="4114800"/>
          </a:xfrm>
        </p:spPr>
        <p:txBody>
          <a:bodyPr/>
          <a:lstStyle/>
          <a:p>
            <a:endParaRPr lang="de-CH" dirty="0"/>
          </a:p>
        </p:txBody>
      </p:sp>
      <p:sp>
        <p:nvSpPr>
          <p:cNvPr id="4" name="Slide Number Placeholder 3"/>
          <p:cNvSpPr>
            <a:spLocks noGrp="1"/>
          </p:cNvSpPr>
          <p:nvPr>
            <p:ph type="sldNum" sz="quarter" idx="10"/>
          </p:nvPr>
        </p:nvSpPr>
        <p:spPr/>
        <p:txBody>
          <a:bodyPr/>
          <a:lstStyle/>
          <a:p>
            <a:fld id="{865A057E-02D0-4A20-9E90-F8B3237452DE}" type="slidenum">
              <a:rPr lang="de-CH" smtClean="0"/>
              <a:t>38</a:t>
            </a:fld>
            <a:endParaRPr lang="de-CH"/>
          </a:p>
        </p:txBody>
      </p:sp>
    </p:spTree>
    <p:extLst>
      <p:ext uri="{BB962C8B-B14F-4D97-AF65-F5344CB8AC3E}">
        <p14:creationId xmlns:p14="http://schemas.microsoft.com/office/powerpoint/2010/main" val="36681250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baseline="0" dirty="0" smtClean="0"/>
              <a:t>With the propaganda of the West’s elite from the 1880s focusing on Rationalism and Evolutionism, as well as from the 1960s, the propoganda about the work of Ayn Rand, the influence of the Bible was increasingly lost.</a:t>
            </a:r>
          </a:p>
          <a:p>
            <a:endParaRPr lang="de-CH" dirty="0"/>
          </a:p>
          <a:p>
            <a:r>
              <a:rPr lang="de-CH" baseline="0" dirty="0" smtClean="0"/>
              <a:t>As</a:t>
            </a:r>
            <a:r>
              <a:rPr lang="de-CH" dirty="0" smtClean="0"/>
              <a:t> a consequence, w</a:t>
            </a:r>
            <a:r>
              <a:rPr lang="de-CH" baseline="0" dirty="0" smtClean="0"/>
              <a:t>e moved into a phase where moral, human and environmental boundaries became increasingly marginal.</a:t>
            </a:r>
          </a:p>
          <a:p>
            <a:endParaRPr lang="de-CH" dirty="0"/>
          </a:p>
          <a:p>
            <a:r>
              <a:rPr lang="de-CH" baseline="0" dirty="0" smtClean="0"/>
              <a:t>No wonder the result has been,</a:t>
            </a:r>
            <a:r>
              <a:rPr lang="de-CH" dirty="0" smtClean="0"/>
              <a:t> for example, </a:t>
            </a:r>
            <a:r>
              <a:rPr lang="de-CH" baseline="0" dirty="0" smtClean="0"/>
              <a:t>the global economic crisis that started in 2007 and has, in my view, not come to a resolution but merely been postponed.</a:t>
            </a:r>
          </a:p>
          <a:p>
            <a:endParaRPr lang="de-CH" baseline="0" dirty="0" smtClean="0"/>
          </a:p>
          <a:p>
            <a:r>
              <a:rPr lang="de-CH" baseline="0" dirty="0" smtClean="0"/>
              <a:t>What marks the Red philosophy or approach?</a:t>
            </a:r>
            <a:endParaRPr lang="de-CH" dirty="0"/>
          </a:p>
        </p:txBody>
      </p:sp>
      <p:sp>
        <p:nvSpPr>
          <p:cNvPr id="4" name="Slide Number Placeholder 3"/>
          <p:cNvSpPr>
            <a:spLocks noGrp="1"/>
          </p:cNvSpPr>
          <p:nvPr>
            <p:ph type="sldNum" sz="quarter" idx="10"/>
          </p:nvPr>
        </p:nvSpPr>
        <p:spPr/>
        <p:txBody>
          <a:bodyPr/>
          <a:lstStyle/>
          <a:p>
            <a:fld id="{865A057E-02D0-4A20-9E90-F8B3237452DE}" type="slidenum">
              <a:rPr lang="de-CH" smtClean="0"/>
              <a:t>39</a:t>
            </a:fld>
            <a:endParaRPr lang="de-CH"/>
          </a:p>
        </p:txBody>
      </p:sp>
    </p:spTree>
    <p:extLst>
      <p:ext uri="{BB962C8B-B14F-4D97-AF65-F5344CB8AC3E}">
        <p14:creationId xmlns:p14="http://schemas.microsoft.com/office/powerpoint/2010/main" val="31329749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smtClean="0"/>
              <a:t>First, the idea</a:t>
            </a:r>
            <a:r>
              <a:rPr lang="de-CH" baseline="0" dirty="0" smtClean="0"/>
              <a:t> that technology will solve all problems</a:t>
            </a:r>
          </a:p>
          <a:p>
            <a:endParaRPr lang="de-CH" baseline="0" dirty="0" smtClean="0"/>
          </a:p>
          <a:p>
            <a:r>
              <a:rPr lang="de-CH" baseline="0" dirty="0" smtClean="0"/>
              <a:t>Do you believe that?  If you do, you share at least one Red belief.</a:t>
            </a:r>
          </a:p>
          <a:p>
            <a:endParaRPr lang="de-CH" baseline="0" dirty="0" smtClean="0"/>
          </a:p>
          <a:p>
            <a:r>
              <a:rPr lang="de-CH" baseline="0" dirty="0" smtClean="0"/>
              <a:t>With respect, there are no such things as «side effects», there are only «effects» – and the tragedy is that we rush nowadays to commercialise technology before understanding the effects sufficiently.  </a:t>
            </a:r>
          </a:p>
          <a:p>
            <a:endParaRPr lang="de-CH" dirty="0"/>
          </a:p>
          <a:p>
            <a:r>
              <a:rPr lang="de-CH" baseline="0" dirty="0" smtClean="0"/>
              <a:t>We forget that each technological advance itself creates new challenges which are more complex!  </a:t>
            </a:r>
          </a:p>
          <a:p>
            <a:endParaRPr lang="de-CH" dirty="0"/>
          </a:p>
          <a:p>
            <a:r>
              <a:rPr lang="de-CH" baseline="0" dirty="0" smtClean="0"/>
              <a:t>And that every technological advance increases the gap betwen the technological haves and the technological have-nots.</a:t>
            </a:r>
            <a:endParaRPr lang="de-CH" dirty="0"/>
          </a:p>
        </p:txBody>
      </p:sp>
      <p:sp>
        <p:nvSpPr>
          <p:cNvPr id="4" name="Slide Number Placeholder 3"/>
          <p:cNvSpPr>
            <a:spLocks noGrp="1"/>
          </p:cNvSpPr>
          <p:nvPr>
            <p:ph type="sldNum" sz="quarter" idx="10"/>
          </p:nvPr>
        </p:nvSpPr>
        <p:spPr/>
        <p:txBody>
          <a:bodyPr/>
          <a:lstStyle/>
          <a:p>
            <a:fld id="{865A057E-02D0-4A20-9E90-F8B3237452DE}" type="slidenum">
              <a:rPr lang="de-CH" smtClean="0"/>
              <a:t>40</a:t>
            </a:fld>
            <a:endParaRPr lang="de-CH"/>
          </a:p>
        </p:txBody>
      </p:sp>
    </p:spTree>
    <p:extLst>
      <p:ext uri="{BB962C8B-B14F-4D97-AF65-F5344CB8AC3E}">
        <p14:creationId xmlns:p14="http://schemas.microsoft.com/office/powerpoint/2010/main" val="1524149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625AAE7-27CC-4031-B1CA-1C4D0C6B1B30}" type="slidenum">
              <a:rPr lang="de-CH" smtClean="0"/>
              <a:t>3</a:t>
            </a:fld>
            <a:endParaRPr lang="de-CH"/>
          </a:p>
        </p:txBody>
      </p:sp>
    </p:spTree>
    <p:extLst>
      <p:ext uri="{BB962C8B-B14F-4D97-AF65-F5344CB8AC3E}">
        <p14:creationId xmlns:p14="http://schemas.microsoft.com/office/powerpoint/2010/main" val="20815769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smtClean="0"/>
              <a:t>The second</a:t>
            </a:r>
            <a:r>
              <a:rPr lang="de-CH" dirty="0"/>
              <a:t> </a:t>
            </a:r>
            <a:r>
              <a:rPr lang="de-CH" dirty="0" smtClean="0"/>
              <a:t>Red belief is that</a:t>
            </a:r>
            <a:r>
              <a:rPr lang="de-CH" baseline="0" dirty="0" smtClean="0"/>
              <a:t> society will look after itself if markets are left as free as possible.  </a:t>
            </a:r>
          </a:p>
          <a:p>
            <a:endParaRPr lang="de-CH" dirty="0"/>
          </a:p>
          <a:p>
            <a:r>
              <a:rPr lang="de-CH" baseline="0" dirty="0" smtClean="0"/>
              <a:t>Do you believe that?  </a:t>
            </a:r>
          </a:p>
          <a:p>
            <a:endParaRPr lang="de-CH" dirty="0"/>
          </a:p>
          <a:p>
            <a:r>
              <a:rPr lang="de-CH" baseline="0" dirty="0" smtClean="0"/>
              <a:t>If so, again, you share an essential Red belief.  </a:t>
            </a:r>
          </a:p>
          <a:p>
            <a:endParaRPr lang="de-CH" dirty="0"/>
          </a:p>
          <a:p>
            <a:r>
              <a:rPr lang="de-CH" baseline="0" dirty="0" smtClean="0"/>
              <a:t>However, I feel that, for most of us in this room, that view may be discredited</a:t>
            </a:r>
            <a:r>
              <a:rPr lang="de-CH" dirty="0" smtClean="0"/>
              <a:t> - </a:t>
            </a:r>
            <a:r>
              <a:rPr lang="de-CH" baseline="0" dirty="0" smtClean="0"/>
              <a:t>even though as a result of the wide discrediting of this view,</a:t>
            </a:r>
            <a:r>
              <a:rPr lang="de-CH" dirty="0" smtClean="0"/>
              <a:t> </a:t>
            </a:r>
            <a:r>
              <a:rPr lang="de-CH" baseline="0" dirty="0" smtClean="0"/>
              <a:t>we may now get markets that are improperly regulated and may simply be distorted in different ways than earlier.</a:t>
            </a:r>
          </a:p>
          <a:p>
            <a:endParaRPr lang="de-CH" dirty="0"/>
          </a:p>
          <a:p>
            <a:r>
              <a:rPr lang="de-CH" dirty="0" smtClean="0"/>
              <a:t>What we need to </a:t>
            </a:r>
            <a:r>
              <a:rPr lang="de-CH" baseline="0" dirty="0" smtClean="0"/>
              <a:t>have instead is the right sort of framework, which I have elsewhere described as fair, light, effective and humane.</a:t>
            </a:r>
            <a:endParaRPr lang="de-CH" dirty="0"/>
          </a:p>
        </p:txBody>
      </p:sp>
      <p:sp>
        <p:nvSpPr>
          <p:cNvPr id="4" name="Slide Number Placeholder 3"/>
          <p:cNvSpPr>
            <a:spLocks noGrp="1"/>
          </p:cNvSpPr>
          <p:nvPr>
            <p:ph type="sldNum" sz="quarter" idx="10"/>
          </p:nvPr>
        </p:nvSpPr>
        <p:spPr/>
        <p:txBody>
          <a:bodyPr/>
          <a:lstStyle/>
          <a:p>
            <a:fld id="{865A057E-02D0-4A20-9E90-F8B3237452DE}" type="slidenum">
              <a:rPr lang="de-CH" smtClean="0"/>
              <a:t>41</a:t>
            </a:fld>
            <a:endParaRPr lang="de-CH"/>
          </a:p>
        </p:txBody>
      </p:sp>
    </p:spTree>
    <p:extLst>
      <p:ext uri="{BB962C8B-B14F-4D97-AF65-F5344CB8AC3E}">
        <p14:creationId xmlns:p14="http://schemas.microsoft.com/office/powerpoint/2010/main" val="21540065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smtClean="0"/>
              <a:t>We don’t have time to discuss this right now, but you might want to take this up with me later.</a:t>
            </a:r>
            <a:endParaRPr lang="de-CH" dirty="0"/>
          </a:p>
        </p:txBody>
      </p:sp>
      <p:sp>
        <p:nvSpPr>
          <p:cNvPr id="4" name="Slide Number Placeholder 3"/>
          <p:cNvSpPr>
            <a:spLocks noGrp="1"/>
          </p:cNvSpPr>
          <p:nvPr>
            <p:ph type="sldNum" sz="quarter" idx="10"/>
          </p:nvPr>
        </p:nvSpPr>
        <p:spPr/>
        <p:txBody>
          <a:bodyPr/>
          <a:lstStyle/>
          <a:p>
            <a:fld id="{865A057E-02D0-4A20-9E90-F8B3237452DE}" type="slidenum">
              <a:rPr lang="de-CH" smtClean="0"/>
              <a:t>42</a:t>
            </a:fld>
            <a:endParaRPr lang="de-CH"/>
          </a:p>
        </p:txBody>
      </p:sp>
    </p:spTree>
    <p:extLst>
      <p:ext uri="{BB962C8B-B14F-4D97-AF65-F5344CB8AC3E}">
        <p14:creationId xmlns:p14="http://schemas.microsoft.com/office/powerpoint/2010/main" val="16049610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dirty="0" smtClean="0"/>
              <a:t>Finally,</a:t>
            </a:r>
            <a:r>
              <a:rPr lang="de-CH" baseline="0" dirty="0" smtClean="0"/>
              <a:t> the belief that </a:t>
            </a:r>
            <a:r>
              <a:rPr lang="de-CH" u="sng" baseline="0" dirty="0" smtClean="0"/>
              <a:t>m</a:t>
            </a:r>
            <a:r>
              <a:rPr lang="de-CH" u="sng" dirty="0" smtClean="0"/>
              <a:t>orality and law are «necessary inconveniences» around which I should find as efficient a way as possible, while I focus on making as much money as I can, as quickly as I can, without thinking too much about the context or the consequences.</a:t>
            </a:r>
          </a:p>
          <a:p>
            <a:pPr marL="0" marR="0" indent="0" algn="l" defTabSz="914400" rtl="0" eaLnBrk="1" fontAlgn="auto" latinLnBrk="0" hangingPunct="1">
              <a:lnSpc>
                <a:spcPct val="100000"/>
              </a:lnSpc>
              <a:spcBef>
                <a:spcPts val="0"/>
              </a:spcBef>
              <a:spcAft>
                <a:spcPts val="0"/>
              </a:spcAft>
              <a:buClrTx/>
              <a:buSzTx/>
              <a:buFontTx/>
              <a:buNone/>
              <a:tabLst/>
              <a:defRPr/>
            </a:pPr>
            <a:endParaRPr lang="de-CH" baseline="0" dirty="0" smtClean="0"/>
          </a:p>
          <a:p>
            <a:r>
              <a:rPr lang="de-CH" dirty="0" smtClean="0"/>
              <a:t>This is of course what the red worldview</a:t>
            </a:r>
            <a:r>
              <a:rPr lang="de-CH" baseline="0" dirty="0" smtClean="0"/>
              <a:t> </a:t>
            </a:r>
            <a:r>
              <a:rPr lang="de-CH" dirty="0" smtClean="0"/>
              <a:t>is «really» about, driven</a:t>
            </a:r>
            <a:r>
              <a:rPr lang="de-CH" baseline="0" dirty="0" smtClean="0"/>
              <a:t> as it is equally by greed and fear.</a:t>
            </a:r>
          </a:p>
          <a:p>
            <a:endParaRPr lang="de-CH" dirty="0"/>
          </a:p>
          <a:p>
            <a:r>
              <a:rPr lang="de-CH" dirty="0" smtClean="0"/>
              <a:t>P</a:t>
            </a:r>
            <a:r>
              <a:rPr lang="de-CH" baseline="0" dirty="0" smtClean="0"/>
              <a:t>eople who hold this belief preside over our largest institutions and make hypocritical statements about human and environmental responsibility in public conferences and forums and symposiums such as ours.</a:t>
            </a:r>
          </a:p>
          <a:p>
            <a:endParaRPr lang="de-CH" baseline="0" dirty="0" smtClean="0"/>
          </a:p>
          <a:p>
            <a:r>
              <a:rPr lang="de-CH" baseline="0" dirty="0" smtClean="0"/>
              <a:t>If you think I am exaggerating TO THE NOTES ON THE NEXT SLIDE</a:t>
            </a:r>
            <a:endParaRPr lang="de-CH" dirty="0"/>
          </a:p>
        </p:txBody>
      </p:sp>
      <p:sp>
        <p:nvSpPr>
          <p:cNvPr id="4" name="Slide Number Placeholder 3"/>
          <p:cNvSpPr>
            <a:spLocks noGrp="1"/>
          </p:cNvSpPr>
          <p:nvPr>
            <p:ph type="sldNum" sz="quarter" idx="10"/>
          </p:nvPr>
        </p:nvSpPr>
        <p:spPr/>
        <p:txBody>
          <a:bodyPr/>
          <a:lstStyle/>
          <a:p>
            <a:fld id="{865A057E-02D0-4A20-9E90-F8B3237452DE}" type="slidenum">
              <a:rPr lang="de-CH" smtClean="0"/>
              <a:t>43</a:t>
            </a:fld>
            <a:endParaRPr lang="de-CH"/>
          </a:p>
        </p:txBody>
      </p:sp>
    </p:spTree>
    <p:extLst>
      <p:ext uri="{BB962C8B-B14F-4D97-AF65-F5344CB8AC3E}">
        <p14:creationId xmlns:p14="http://schemas.microsoft.com/office/powerpoint/2010/main" val="20528344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Please</a:t>
            </a:r>
            <a:r>
              <a:rPr lang="en-US" sz="1200" kern="1200" baseline="0" dirty="0" smtClean="0">
                <a:solidFill>
                  <a:schemeClr val="tx1"/>
                </a:solidFill>
                <a:effectLst/>
                <a:latin typeface="+mn-lt"/>
                <a:ea typeface="+mn-ea"/>
                <a:cs typeface="+mn-cs"/>
              </a:rPr>
              <a:t> understand that I have nothing against the particular institution that I am about to name but am simply using its name for convenience, and I could name similar things not only from almost any major bank but also from also any other major company in the world: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it is now public knowledge that </a:t>
            </a:r>
            <a:r>
              <a:rPr lang="en-US" sz="1200" kern="1200" dirty="0" smtClean="0">
                <a:solidFill>
                  <a:schemeClr val="tx1"/>
                </a:solidFill>
                <a:effectLst/>
                <a:latin typeface="+mn-lt"/>
                <a:ea typeface="+mn-ea"/>
                <a:cs typeface="+mn-cs"/>
              </a:rPr>
              <a:t>Goldman Sachs acted against its clients’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interests as well as against the Government or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public</a:t>
            </a:r>
            <a:r>
              <a:rPr lang="en-US" sz="1200" kern="1200" baseline="0" dirty="0" smtClean="0">
                <a:solidFill>
                  <a:schemeClr val="tx1"/>
                </a:solidFill>
                <a:effectLst/>
                <a:latin typeface="+mn-lt"/>
                <a:ea typeface="+mn-ea"/>
                <a:cs typeface="+mn-cs"/>
              </a:rPr>
              <a:t> interest -</a:t>
            </a:r>
            <a:r>
              <a:rPr lang="en-US" sz="1200" kern="1200" dirty="0" smtClean="0">
                <a:solidFill>
                  <a:schemeClr val="tx1"/>
                </a:solidFill>
                <a:effectLst/>
                <a:latin typeface="+mn-lt"/>
                <a:ea typeface="+mn-ea"/>
                <a:cs typeface="+mn-cs"/>
              </a:rPr>
              <a:t> and then lied about it (see the US Senate report), showing us clearly that that there is a whole layer of professionals that are</a:t>
            </a:r>
            <a:r>
              <a:rPr lang="en-US" sz="1200" kern="1200" baseline="0" dirty="0" smtClean="0">
                <a:solidFill>
                  <a:schemeClr val="tx1"/>
                </a:solidFill>
                <a:effectLst/>
                <a:latin typeface="+mn-lt"/>
                <a:ea typeface="+mn-ea"/>
                <a:cs typeface="+mn-cs"/>
              </a:rPr>
              <a:t> leading our largest </a:t>
            </a:r>
            <a:r>
              <a:rPr lang="en-US" sz="1200" kern="1200" baseline="0" dirty="0" err="1" smtClean="0">
                <a:solidFill>
                  <a:schemeClr val="tx1"/>
                </a:solidFill>
                <a:effectLst/>
                <a:latin typeface="+mn-lt"/>
                <a:ea typeface="+mn-ea"/>
                <a:cs typeface="+mn-cs"/>
              </a:rPr>
              <a:t>organisations</a:t>
            </a:r>
            <a:r>
              <a:rPr lang="en-US" sz="1200" kern="1200" baseline="0" dirty="0" smtClean="0">
                <a:solidFill>
                  <a:schemeClr val="tx1"/>
                </a:solidFill>
                <a:effectLst/>
                <a:latin typeface="+mn-lt"/>
                <a:ea typeface="+mn-ea"/>
                <a:cs typeface="+mn-cs"/>
              </a:rPr>
              <a:t> and institutions to behave </a:t>
            </a:r>
            <a:r>
              <a:rPr lang="en-US" sz="1200" kern="1200" dirty="0" smtClean="0">
                <a:solidFill>
                  <a:schemeClr val="tx1"/>
                </a:solidFill>
                <a:effectLst/>
                <a:latin typeface="+mn-lt"/>
                <a:ea typeface="+mn-ea"/>
                <a:cs typeface="+mn-cs"/>
              </a:rPr>
              <a:t>like thieves</a:t>
            </a:r>
            <a:r>
              <a:rPr lang="en-US" sz="1200" kern="1200" baseline="0" dirty="0" smtClean="0">
                <a:solidFill>
                  <a:schemeClr val="tx1"/>
                </a:solidFill>
                <a:effectLst/>
                <a:latin typeface="+mn-lt"/>
                <a:ea typeface="+mn-ea"/>
                <a:cs typeface="+mn-cs"/>
              </a:rPr>
              <a:t> and</a:t>
            </a:r>
            <a:r>
              <a:rPr lang="en-US" sz="1200" kern="1200" dirty="0" smtClean="0">
                <a:solidFill>
                  <a:schemeClr val="tx1"/>
                </a:solidFill>
                <a:effectLst/>
                <a:latin typeface="+mn-lt"/>
                <a:ea typeface="+mn-ea"/>
                <a:cs typeface="+mn-cs"/>
              </a:rPr>
              <a:t> pirates all over the world.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a:t>
            </a:r>
            <a:r>
              <a:rPr lang="en-US" sz="1200" kern="1200" baseline="0" dirty="0" smtClean="0">
                <a:solidFill>
                  <a:schemeClr val="tx1"/>
                </a:solidFill>
                <a:effectLst/>
                <a:latin typeface="+mn-lt"/>
                <a:ea typeface="+mn-ea"/>
                <a:cs typeface="+mn-cs"/>
              </a:rPr>
              <a:t> here (above) is my summary of key beliefs that are held by Reds.</a:t>
            </a:r>
            <a:endParaRPr lang="de-CH" sz="1200" kern="1200" dirty="0" smtClean="0">
              <a:solidFill>
                <a:schemeClr val="tx1"/>
              </a:solidFill>
              <a:effectLst/>
              <a:latin typeface="+mn-lt"/>
              <a:ea typeface="+mn-ea"/>
              <a:cs typeface="+mn-cs"/>
            </a:endParaRPr>
          </a:p>
          <a:p>
            <a:endParaRPr lang="de-CH" dirty="0"/>
          </a:p>
        </p:txBody>
      </p:sp>
      <p:sp>
        <p:nvSpPr>
          <p:cNvPr id="4" name="Slide Number Placeholder 3"/>
          <p:cNvSpPr>
            <a:spLocks noGrp="1"/>
          </p:cNvSpPr>
          <p:nvPr>
            <p:ph type="sldNum" sz="quarter" idx="10"/>
          </p:nvPr>
        </p:nvSpPr>
        <p:spPr/>
        <p:txBody>
          <a:bodyPr/>
          <a:lstStyle/>
          <a:p>
            <a:fld id="{865A057E-02D0-4A20-9E90-F8B3237452DE}" type="slidenum">
              <a:rPr lang="de-CH" smtClean="0"/>
              <a:t>44</a:t>
            </a:fld>
            <a:endParaRPr lang="de-CH"/>
          </a:p>
        </p:txBody>
      </p:sp>
    </p:spTree>
    <p:extLst>
      <p:ext uri="{BB962C8B-B14F-4D97-AF65-F5344CB8AC3E}">
        <p14:creationId xmlns:p14="http://schemas.microsoft.com/office/powerpoint/2010/main" val="612507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smtClean="0"/>
              <a:t>What has</a:t>
            </a:r>
            <a:r>
              <a:rPr lang="de-CH" baseline="0" dirty="0" smtClean="0"/>
              <a:t> been the result of the Red worldview?  </a:t>
            </a:r>
            <a:r>
              <a:rPr lang="de-CH" dirty="0" smtClean="0"/>
              <a:t>I</a:t>
            </a:r>
            <a:r>
              <a:rPr lang="de-CH" baseline="0" dirty="0" smtClean="0"/>
              <a:t> have put «progress» in inverted commas because of the way progress is popularly defined nowadays.  </a:t>
            </a:r>
          </a:p>
          <a:p>
            <a:endParaRPr lang="de-CH" dirty="0"/>
          </a:p>
          <a:p>
            <a:r>
              <a:rPr lang="de-CH" baseline="0" dirty="0" smtClean="0"/>
              <a:t>For example, the way we calculate GDP, and our fixation with the rate of economic growth, don’t take into account the value of good relationships or good health or a good education or the feeling of freedom, or safety, or happiness.</a:t>
            </a:r>
          </a:p>
          <a:p>
            <a:endParaRPr lang="de-CH" baseline="0" dirty="0" smtClean="0"/>
          </a:p>
          <a:p>
            <a:r>
              <a:rPr lang="de-CH" baseline="0" dirty="0" smtClean="0"/>
              <a:t>Nor does it take into account that we have today the largest numbe of poor people at any one time in history.</a:t>
            </a:r>
          </a:p>
          <a:p>
            <a:endParaRPr lang="de-CH" baseline="0" dirty="0" smtClean="0"/>
          </a:p>
          <a:p>
            <a:r>
              <a:rPr lang="de-CH" baseline="0" dirty="0" smtClean="0"/>
              <a:t>Further, the Red view has created, through tax loopholes and tax giveaways, the largest gap ever seen in history between the rich and the poor, as well as the greatest environmental impact AND the most unstable and volatile monetary, financial and economic system ever seen in the history of the world.</a:t>
            </a:r>
          </a:p>
          <a:p>
            <a:endParaRPr lang="de-CH" dirty="0"/>
          </a:p>
          <a:p>
            <a:r>
              <a:rPr lang="de-CH" dirty="0"/>
              <a:t>For an alternative, see </a:t>
            </a:r>
            <a:r>
              <a:rPr lang="de-CH" dirty="0">
                <a:hlinkClick r:id="rId3"/>
              </a:rPr>
              <a:t>http://</a:t>
            </a:r>
            <a:r>
              <a:rPr lang="de-CH" dirty="0" smtClean="0">
                <a:hlinkClick r:id="rId3"/>
              </a:rPr>
              <a:t>www.relationalthinking.org</a:t>
            </a:r>
            <a:r>
              <a:rPr lang="de-CH" dirty="0"/>
              <a:t> and </a:t>
            </a:r>
            <a:r>
              <a:rPr lang="de-CH" dirty="0">
                <a:hlinkClick r:id="rId4"/>
              </a:rPr>
              <a:t>http://</a:t>
            </a:r>
            <a:r>
              <a:rPr lang="de-CH" dirty="0" smtClean="0">
                <a:hlinkClick r:id="rId4"/>
              </a:rPr>
              <a:t>www.relationshipsfoundation.org</a:t>
            </a:r>
            <a:endParaRPr lang="de-CH" dirty="0" smtClean="0"/>
          </a:p>
          <a:p>
            <a:endParaRPr lang="de-CH" dirty="0"/>
          </a:p>
        </p:txBody>
      </p:sp>
      <p:sp>
        <p:nvSpPr>
          <p:cNvPr id="4" name="Slide Number Placeholder 3"/>
          <p:cNvSpPr>
            <a:spLocks noGrp="1"/>
          </p:cNvSpPr>
          <p:nvPr>
            <p:ph type="sldNum" sz="quarter" idx="10"/>
          </p:nvPr>
        </p:nvSpPr>
        <p:spPr/>
        <p:txBody>
          <a:bodyPr/>
          <a:lstStyle/>
          <a:p>
            <a:fld id="{865A057E-02D0-4A20-9E90-F8B3237452DE}" type="slidenum">
              <a:rPr lang="de-CH" smtClean="0"/>
              <a:t>46</a:t>
            </a:fld>
            <a:endParaRPr lang="de-CH"/>
          </a:p>
        </p:txBody>
      </p:sp>
    </p:spTree>
    <p:extLst>
      <p:ext uri="{BB962C8B-B14F-4D97-AF65-F5344CB8AC3E}">
        <p14:creationId xmlns:p14="http://schemas.microsoft.com/office/powerpoint/2010/main" val="8604698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a:t>You can </a:t>
            </a:r>
            <a:r>
              <a:rPr lang="de-CH" dirty="0" smtClean="0"/>
              <a:t>get </a:t>
            </a:r>
            <a:r>
              <a:rPr lang="de-CH" dirty="0"/>
              <a:t>much </a:t>
            </a:r>
            <a:r>
              <a:rPr lang="de-CH" dirty="0" smtClean="0"/>
              <a:t>more material on the content of this lecture, if </a:t>
            </a:r>
            <a:r>
              <a:rPr lang="de-CH" dirty="0"/>
              <a:t>you like, by looking for my articles and book chapters on the </a:t>
            </a:r>
            <a:r>
              <a:rPr lang="de-CH" dirty="0" smtClean="0"/>
              <a:t>Internet</a:t>
            </a:r>
            <a:r>
              <a:rPr lang="de-CH" dirty="0"/>
              <a:t>.</a:t>
            </a:r>
          </a:p>
        </p:txBody>
      </p:sp>
      <p:sp>
        <p:nvSpPr>
          <p:cNvPr id="4" name="Slide Number Placeholder 3"/>
          <p:cNvSpPr>
            <a:spLocks noGrp="1"/>
          </p:cNvSpPr>
          <p:nvPr>
            <p:ph type="sldNum" sz="quarter" idx="10"/>
          </p:nvPr>
        </p:nvSpPr>
        <p:spPr/>
        <p:txBody>
          <a:bodyPr/>
          <a:lstStyle/>
          <a:p>
            <a:fld id="{865A057E-02D0-4A20-9E90-F8B3237452DE}" type="slidenum">
              <a:rPr lang="de-CH" smtClean="0"/>
              <a:t>47</a:t>
            </a:fld>
            <a:endParaRPr lang="de-CH"/>
          </a:p>
        </p:txBody>
      </p:sp>
    </p:spTree>
    <p:extLst>
      <p:ext uri="{BB962C8B-B14F-4D97-AF65-F5344CB8AC3E}">
        <p14:creationId xmlns:p14="http://schemas.microsoft.com/office/powerpoint/2010/main" val="34161624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a:t>You can </a:t>
            </a:r>
            <a:r>
              <a:rPr lang="de-CH" dirty="0" smtClean="0"/>
              <a:t>get </a:t>
            </a:r>
            <a:r>
              <a:rPr lang="de-CH" dirty="0"/>
              <a:t>much </a:t>
            </a:r>
            <a:r>
              <a:rPr lang="de-CH" dirty="0" smtClean="0"/>
              <a:t>more material on the content of this lecture, if </a:t>
            </a:r>
            <a:r>
              <a:rPr lang="de-CH" dirty="0"/>
              <a:t>you like, by looking for my articles and book chapters on the </a:t>
            </a:r>
            <a:r>
              <a:rPr lang="de-CH" dirty="0" smtClean="0"/>
              <a:t>Internet</a:t>
            </a:r>
            <a:r>
              <a:rPr lang="de-CH" dirty="0"/>
              <a:t>.</a:t>
            </a:r>
          </a:p>
        </p:txBody>
      </p:sp>
      <p:sp>
        <p:nvSpPr>
          <p:cNvPr id="4" name="Slide Number Placeholder 3"/>
          <p:cNvSpPr>
            <a:spLocks noGrp="1"/>
          </p:cNvSpPr>
          <p:nvPr>
            <p:ph type="sldNum" sz="quarter" idx="10"/>
          </p:nvPr>
        </p:nvSpPr>
        <p:spPr/>
        <p:txBody>
          <a:bodyPr/>
          <a:lstStyle/>
          <a:p>
            <a:fld id="{865A057E-02D0-4A20-9E90-F8B3237452DE}" type="slidenum">
              <a:rPr lang="de-CH" smtClean="0"/>
              <a:t>50</a:t>
            </a:fld>
            <a:endParaRPr lang="de-CH"/>
          </a:p>
        </p:txBody>
      </p:sp>
    </p:spTree>
    <p:extLst>
      <p:ext uri="{BB962C8B-B14F-4D97-AF65-F5344CB8AC3E}">
        <p14:creationId xmlns:p14="http://schemas.microsoft.com/office/powerpoint/2010/main" val="2362419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625AAE7-27CC-4031-B1CA-1C4D0C6B1B30}" type="slidenum">
              <a:rPr lang="de-CH" smtClean="0"/>
              <a:t>4</a:t>
            </a:fld>
            <a:endParaRPr lang="de-CH"/>
          </a:p>
        </p:txBody>
      </p:sp>
    </p:spTree>
    <p:extLst>
      <p:ext uri="{BB962C8B-B14F-4D97-AF65-F5344CB8AC3E}">
        <p14:creationId xmlns:p14="http://schemas.microsoft.com/office/powerpoint/2010/main" val="1921687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a:t>You can </a:t>
            </a:r>
            <a:r>
              <a:rPr lang="de-CH" dirty="0" smtClean="0"/>
              <a:t>get </a:t>
            </a:r>
            <a:r>
              <a:rPr lang="de-CH" dirty="0"/>
              <a:t>much </a:t>
            </a:r>
            <a:r>
              <a:rPr lang="de-CH" dirty="0" smtClean="0"/>
              <a:t>more material on the content of this lecture, if </a:t>
            </a:r>
            <a:r>
              <a:rPr lang="de-CH" dirty="0"/>
              <a:t>you like, by looking for my articles and book chapters on the </a:t>
            </a:r>
            <a:r>
              <a:rPr lang="de-CH" dirty="0" smtClean="0"/>
              <a:t>Internet</a:t>
            </a:r>
            <a:r>
              <a:rPr lang="de-CH" dirty="0"/>
              <a:t>.</a:t>
            </a:r>
          </a:p>
        </p:txBody>
      </p:sp>
      <p:sp>
        <p:nvSpPr>
          <p:cNvPr id="4" name="Slide Number Placeholder 3"/>
          <p:cNvSpPr>
            <a:spLocks noGrp="1"/>
          </p:cNvSpPr>
          <p:nvPr>
            <p:ph type="sldNum" sz="quarter" idx="10"/>
          </p:nvPr>
        </p:nvSpPr>
        <p:spPr/>
        <p:txBody>
          <a:bodyPr/>
          <a:lstStyle/>
          <a:p>
            <a:fld id="{865A057E-02D0-4A20-9E90-F8B3237452DE}" type="slidenum">
              <a:rPr lang="de-CH" smtClean="0"/>
              <a:t>5</a:t>
            </a:fld>
            <a:endParaRPr lang="de-CH"/>
          </a:p>
        </p:txBody>
      </p:sp>
    </p:spTree>
    <p:extLst>
      <p:ext uri="{BB962C8B-B14F-4D97-AF65-F5344CB8AC3E}">
        <p14:creationId xmlns:p14="http://schemas.microsoft.com/office/powerpoint/2010/main" val="1727106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a:t>You can </a:t>
            </a:r>
            <a:r>
              <a:rPr lang="de-CH" dirty="0" smtClean="0"/>
              <a:t>get </a:t>
            </a:r>
            <a:r>
              <a:rPr lang="de-CH" dirty="0"/>
              <a:t>much </a:t>
            </a:r>
            <a:r>
              <a:rPr lang="de-CH" dirty="0" smtClean="0"/>
              <a:t>more material on the content of this lecture, if </a:t>
            </a:r>
            <a:r>
              <a:rPr lang="de-CH" dirty="0"/>
              <a:t>you like, by looking for my articles and book chapters on the </a:t>
            </a:r>
            <a:r>
              <a:rPr lang="de-CH" dirty="0" smtClean="0"/>
              <a:t>Internet</a:t>
            </a:r>
            <a:r>
              <a:rPr lang="de-CH" dirty="0"/>
              <a:t>.</a:t>
            </a:r>
          </a:p>
        </p:txBody>
      </p:sp>
      <p:sp>
        <p:nvSpPr>
          <p:cNvPr id="4" name="Slide Number Placeholder 3"/>
          <p:cNvSpPr>
            <a:spLocks noGrp="1"/>
          </p:cNvSpPr>
          <p:nvPr>
            <p:ph type="sldNum" sz="quarter" idx="10"/>
          </p:nvPr>
        </p:nvSpPr>
        <p:spPr/>
        <p:txBody>
          <a:bodyPr/>
          <a:lstStyle/>
          <a:p>
            <a:fld id="{865A057E-02D0-4A20-9E90-F8B3237452DE}" type="slidenum">
              <a:rPr lang="de-CH" smtClean="0"/>
              <a:t>13</a:t>
            </a:fld>
            <a:endParaRPr lang="de-CH"/>
          </a:p>
        </p:txBody>
      </p:sp>
    </p:spTree>
    <p:extLst>
      <p:ext uri="{BB962C8B-B14F-4D97-AF65-F5344CB8AC3E}">
        <p14:creationId xmlns:p14="http://schemas.microsoft.com/office/powerpoint/2010/main" val="275826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a:t>You can </a:t>
            </a:r>
            <a:r>
              <a:rPr lang="de-CH" dirty="0" smtClean="0"/>
              <a:t>get </a:t>
            </a:r>
            <a:r>
              <a:rPr lang="de-CH" dirty="0"/>
              <a:t>much </a:t>
            </a:r>
            <a:r>
              <a:rPr lang="de-CH" dirty="0" smtClean="0"/>
              <a:t>more material on the content of this lecture, if </a:t>
            </a:r>
            <a:r>
              <a:rPr lang="de-CH" dirty="0"/>
              <a:t>you like, by looking for my articles and book chapters on the </a:t>
            </a:r>
            <a:r>
              <a:rPr lang="de-CH" dirty="0" smtClean="0"/>
              <a:t>Internet</a:t>
            </a:r>
            <a:r>
              <a:rPr lang="de-CH" dirty="0"/>
              <a:t>.</a:t>
            </a:r>
          </a:p>
        </p:txBody>
      </p:sp>
      <p:sp>
        <p:nvSpPr>
          <p:cNvPr id="4" name="Slide Number Placeholder 3"/>
          <p:cNvSpPr>
            <a:spLocks noGrp="1"/>
          </p:cNvSpPr>
          <p:nvPr>
            <p:ph type="sldNum" sz="quarter" idx="10"/>
          </p:nvPr>
        </p:nvSpPr>
        <p:spPr/>
        <p:txBody>
          <a:bodyPr/>
          <a:lstStyle/>
          <a:p>
            <a:fld id="{865A057E-02D0-4A20-9E90-F8B3237452DE}" type="slidenum">
              <a:rPr lang="de-CH" smtClean="0"/>
              <a:t>17</a:t>
            </a:fld>
            <a:endParaRPr lang="de-CH"/>
          </a:p>
        </p:txBody>
      </p:sp>
    </p:spTree>
    <p:extLst>
      <p:ext uri="{BB962C8B-B14F-4D97-AF65-F5344CB8AC3E}">
        <p14:creationId xmlns:p14="http://schemas.microsoft.com/office/powerpoint/2010/main" val="3552302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a:t>You can </a:t>
            </a:r>
            <a:r>
              <a:rPr lang="de-CH" dirty="0" smtClean="0"/>
              <a:t>get </a:t>
            </a:r>
            <a:r>
              <a:rPr lang="de-CH" dirty="0"/>
              <a:t>much </a:t>
            </a:r>
            <a:r>
              <a:rPr lang="de-CH" dirty="0" smtClean="0"/>
              <a:t>more material on the content of this lecture, if </a:t>
            </a:r>
            <a:r>
              <a:rPr lang="de-CH" dirty="0"/>
              <a:t>you like, by looking for my articles and book chapters on the </a:t>
            </a:r>
            <a:r>
              <a:rPr lang="de-CH" dirty="0" smtClean="0"/>
              <a:t>Internet</a:t>
            </a:r>
            <a:r>
              <a:rPr lang="de-CH" dirty="0"/>
              <a:t>.</a:t>
            </a:r>
          </a:p>
        </p:txBody>
      </p:sp>
      <p:sp>
        <p:nvSpPr>
          <p:cNvPr id="4" name="Slide Number Placeholder 3"/>
          <p:cNvSpPr>
            <a:spLocks noGrp="1"/>
          </p:cNvSpPr>
          <p:nvPr>
            <p:ph type="sldNum" sz="quarter" idx="10"/>
          </p:nvPr>
        </p:nvSpPr>
        <p:spPr/>
        <p:txBody>
          <a:bodyPr/>
          <a:lstStyle/>
          <a:p>
            <a:fld id="{865A057E-02D0-4A20-9E90-F8B3237452DE}" type="slidenum">
              <a:rPr lang="de-CH" smtClean="0"/>
              <a:t>19</a:t>
            </a:fld>
            <a:endParaRPr lang="de-CH"/>
          </a:p>
        </p:txBody>
      </p:sp>
    </p:spTree>
    <p:extLst>
      <p:ext uri="{BB962C8B-B14F-4D97-AF65-F5344CB8AC3E}">
        <p14:creationId xmlns:p14="http://schemas.microsoft.com/office/powerpoint/2010/main" val="875593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6672" y="4342606"/>
            <a:ext cx="5486400" cy="4114800"/>
          </a:xfrm>
        </p:spPr>
        <p:txBody>
          <a:bodyPr/>
          <a:lstStyle/>
          <a:p>
            <a:endParaRPr lang="de-CH" dirty="0"/>
          </a:p>
        </p:txBody>
      </p:sp>
      <p:sp>
        <p:nvSpPr>
          <p:cNvPr id="4" name="Slide Number Placeholder 3"/>
          <p:cNvSpPr>
            <a:spLocks noGrp="1"/>
          </p:cNvSpPr>
          <p:nvPr>
            <p:ph type="sldNum" sz="quarter" idx="10"/>
          </p:nvPr>
        </p:nvSpPr>
        <p:spPr/>
        <p:txBody>
          <a:bodyPr/>
          <a:lstStyle/>
          <a:p>
            <a:fld id="{865A057E-02D0-4A20-9E90-F8B3237452DE}" type="slidenum">
              <a:rPr lang="de-CH" smtClean="0"/>
              <a:t>20</a:t>
            </a:fld>
            <a:endParaRPr lang="de-CH"/>
          </a:p>
        </p:txBody>
      </p:sp>
    </p:spTree>
    <p:extLst>
      <p:ext uri="{BB962C8B-B14F-4D97-AF65-F5344CB8AC3E}">
        <p14:creationId xmlns:p14="http://schemas.microsoft.com/office/powerpoint/2010/main" val="717768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B38193F-C147-45DE-A1BF-B35E7C07D4EB}" type="datetimeFigureOut">
              <a:rPr lang="en-GB" smtClean="0"/>
              <a:t>15/09/2014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44EB1D-3181-4F08-9390-39008B4F93C0}" type="slidenum">
              <a:rPr lang="en-GB" smtClean="0"/>
              <a:t>‹#›</a:t>
            </a:fld>
            <a:endParaRPr lang="en-GB"/>
          </a:p>
        </p:txBody>
      </p:sp>
    </p:spTree>
    <p:extLst>
      <p:ext uri="{BB962C8B-B14F-4D97-AF65-F5344CB8AC3E}">
        <p14:creationId xmlns:p14="http://schemas.microsoft.com/office/powerpoint/2010/main" val="815566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B38193F-C147-45DE-A1BF-B35E7C07D4EB}" type="datetimeFigureOut">
              <a:rPr lang="en-GB" smtClean="0"/>
              <a:t>15/09/2014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44EB1D-3181-4F08-9390-39008B4F93C0}" type="slidenum">
              <a:rPr lang="en-GB" smtClean="0"/>
              <a:t>‹#›</a:t>
            </a:fld>
            <a:endParaRPr lang="en-GB"/>
          </a:p>
        </p:txBody>
      </p:sp>
    </p:spTree>
    <p:extLst>
      <p:ext uri="{BB962C8B-B14F-4D97-AF65-F5344CB8AC3E}">
        <p14:creationId xmlns:p14="http://schemas.microsoft.com/office/powerpoint/2010/main" val="2226007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B38193F-C147-45DE-A1BF-B35E7C07D4EB}" type="datetimeFigureOut">
              <a:rPr lang="en-GB" smtClean="0"/>
              <a:t>15/09/2014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44EB1D-3181-4F08-9390-39008B4F93C0}" type="slidenum">
              <a:rPr lang="en-GB" smtClean="0"/>
              <a:t>‹#›</a:t>
            </a:fld>
            <a:endParaRPr lang="en-GB"/>
          </a:p>
        </p:txBody>
      </p:sp>
    </p:spTree>
    <p:extLst>
      <p:ext uri="{BB962C8B-B14F-4D97-AF65-F5344CB8AC3E}">
        <p14:creationId xmlns:p14="http://schemas.microsoft.com/office/powerpoint/2010/main" val="4030848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B38193F-C147-45DE-A1BF-B35E7C07D4EB}" type="datetimeFigureOut">
              <a:rPr lang="en-GB" smtClean="0"/>
              <a:t>15/09/2014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44EB1D-3181-4F08-9390-39008B4F93C0}" type="slidenum">
              <a:rPr lang="en-GB" smtClean="0"/>
              <a:t>‹#›</a:t>
            </a:fld>
            <a:endParaRPr lang="en-GB"/>
          </a:p>
        </p:txBody>
      </p:sp>
    </p:spTree>
    <p:extLst>
      <p:ext uri="{BB962C8B-B14F-4D97-AF65-F5344CB8AC3E}">
        <p14:creationId xmlns:p14="http://schemas.microsoft.com/office/powerpoint/2010/main" val="3818558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38193F-C147-45DE-A1BF-B35E7C07D4EB}" type="datetimeFigureOut">
              <a:rPr lang="en-GB" smtClean="0"/>
              <a:t>15/09/2014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44EB1D-3181-4F08-9390-39008B4F93C0}" type="slidenum">
              <a:rPr lang="en-GB" smtClean="0"/>
              <a:t>‹#›</a:t>
            </a:fld>
            <a:endParaRPr lang="en-GB"/>
          </a:p>
        </p:txBody>
      </p:sp>
    </p:spTree>
    <p:extLst>
      <p:ext uri="{BB962C8B-B14F-4D97-AF65-F5344CB8AC3E}">
        <p14:creationId xmlns:p14="http://schemas.microsoft.com/office/powerpoint/2010/main" val="2460654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B38193F-C147-45DE-A1BF-B35E7C07D4EB}" type="datetimeFigureOut">
              <a:rPr lang="en-GB" smtClean="0"/>
              <a:t>15/09/2014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44EB1D-3181-4F08-9390-39008B4F93C0}" type="slidenum">
              <a:rPr lang="en-GB" smtClean="0"/>
              <a:t>‹#›</a:t>
            </a:fld>
            <a:endParaRPr lang="en-GB"/>
          </a:p>
        </p:txBody>
      </p:sp>
    </p:spTree>
    <p:extLst>
      <p:ext uri="{BB962C8B-B14F-4D97-AF65-F5344CB8AC3E}">
        <p14:creationId xmlns:p14="http://schemas.microsoft.com/office/powerpoint/2010/main" val="746485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B38193F-C147-45DE-A1BF-B35E7C07D4EB}" type="datetimeFigureOut">
              <a:rPr lang="en-GB" smtClean="0"/>
              <a:t>15/09/2014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944EB1D-3181-4F08-9390-39008B4F93C0}" type="slidenum">
              <a:rPr lang="en-GB" smtClean="0"/>
              <a:t>‹#›</a:t>
            </a:fld>
            <a:endParaRPr lang="en-GB"/>
          </a:p>
        </p:txBody>
      </p:sp>
    </p:spTree>
    <p:extLst>
      <p:ext uri="{BB962C8B-B14F-4D97-AF65-F5344CB8AC3E}">
        <p14:creationId xmlns:p14="http://schemas.microsoft.com/office/powerpoint/2010/main" val="184013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B38193F-C147-45DE-A1BF-B35E7C07D4EB}" type="datetimeFigureOut">
              <a:rPr lang="en-GB" smtClean="0"/>
              <a:t>15/09/2014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944EB1D-3181-4F08-9390-39008B4F93C0}" type="slidenum">
              <a:rPr lang="en-GB" smtClean="0"/>
              <a:t>‹#›</a:t>
            </a:fld>
            <a:endParaRPr lang="en-GB"/>
          </a:p>
        </p:txBody>
      </p:sp>
    </p:spTree>
    <p:extLst>
      <p:ext uri="{BB962C8B-B14F-4D97-AF65-F5344CB8AC3E}">
        <p14:creationId xmlns:p14="http://schemas.microsoft.com/office/powerpoint/2010/main" val="1908940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38193F-C147-45DE-A1BF-B35E7C07D4EB}" type="datetimeFigureOut">
              <a:rPr lang="en-GB" smtClean="0"/>
              <a:t>15/09/2014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944EB1D-3181-4F08-9390-39008B4F93C0}" type="slidenum">
              <a:rPr lang="en-GB" smtClean="0"/>
              <a:t>‹#›</a:t>
            </a:fld>
            <a:endParaRPr lang="en-GB"/>
          </a:p>
        </p:txBody>
      </p:sp>
    </p:spTree>
    <p:extLst>
      <p:ext uri="{BB962C8B-B14F-4D97-AF65-F5344CB8AC3E}">
        <p14:creationId xmlns:p14="http://schemas.microsoft.com/office/powerpoint/2010/main" val="2133285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38193F-C147-45DE-A1BF-B35E7C07D4EB}" type="datetimeFigureOut">
              <a:rPr lang="en-GB" smtClean="0"/>
              <a:t>15/09/2014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44EB1D-3181-4F08-9390-39008B4F93C0}" type="slidenum">
              <a:rPr lang="en-GB" smtClean="0"/>
              <a:t>‹#›</a:t>
            </a:fld>
            <a:endParaRPr lang="en-GB"/>
          </a:p>
        </p:txBody>
      </p:sp>
    </p:spTree>
    <p:extLst>
      <p:ext uri="{BB962C8B-B14F-4D97-AF65-F5344CB8AC3E}">
        <p14:creationId xmlns:p14="http://schemas.microsoft.com/office/powerpoint/2010/main" val="575970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38193F-C147-45DE-A1BF-B35E7C07D4EB}" type="datetimeFigureOut">
              <a:rPr lang="en-GB" smtClean="0"/>
              <a:t>15/09/2014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44EB1D-3181-4F08-9390-39008B4F93C0}" type="slidenum">
              <a:rPr lang="en-GB" smtClean="0"/>
              <a:t>‹#›</a:t>
            </a:fld>
            <a:endParaRPr lang="en-GB"/>
          </a:p>
        </p:txBody>
      </p:sp>
    </p:spTree>
    <p:extLst>
      <p:ext uri="{BB962C8B-B14F-4D97-AF65-F5344CB8AC3E}">
        <p14:creationId xmlns:p14="http://schemas.microsoft.com/office/powerpoint/2010/main" val="3267238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38193F-C147-45DE-A1BF-B35E7C07D4EB}" type="datetimeFigureOut">
              <a:rPr lang="en-GB" smtClean="0"/>
              <a:t>15/09/2014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44EB1D-3181-4F08-9390-39008B4F93C0}" type="slidenum">
              <a:rPr lang="en-GB" smtClean="0"/>
              <a:t>‹#›</a:t>
            </a:fld>
            <a:endParaRPr lang="en-GB"/>
          </a:p>
        </p:txBody>
      </p:sp>
    </p:spTree>
    <p:extLst>
      <p:ext uri="{BB962C8B-B14F-4D97-AF65-F5344CB8AC3E}">
        <p14:creationId xmlns:p14="http://schemas.microsoft.com/office/powerpoint/2010/main" val="2738747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28.png"/><Relationship Id="rId2" Type="http://schemas.openxmlformats.org/officeDocument/2006/relationships/image" Target="../media/image23.jpg"/><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jpg"/><Relationship Id="rId18" Type="http://schemas.openxmlformats.org/officeDocument/2006/relationships/image" Target="../media/image46.jpg"/><Relationship Id="rId3" Type="http://schemas.openxmlformats.org/officeDocument/2006/relationships/image" Target="../media/image31.png"/><Relationship Id="rId7" Type="http://schemas.openxmlformats.org/officeDocument/2006/relationships/image" Target="../media/image35.gif"/><Relationship Id="rId12" Type="http://schemas.openxmlformats.org/officeDocument/2006/relationships/image" Target="../media/image40.jpg"/><Relationship Id="rId17" Type="http://schemas.openxmlformats.org/officeDocument/2006/relationships/image" Target="../media/image45.jpg"/><Relationship Id="rId2" Type="http://schemas.openxmlformats.org/officeDocument/2006/relationships/image" Target="../media/image30.jpg"/><Relationship Id="rId16"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34.gif"/><Relationship Id="rId11" Type="http://schemas.openxmlformats.org/officeDocument/2006/relationships/image" Target="../media/image39.jpg"/><Relationship Id="rId5" Type="http://schemas.openxmlformats.org/officeDocument/2006/relationships/image" Target="../media/image33.jpg"/><Relationship Id="rId15" Type="http://schemas.openxmlformats.org/officeDocument/2006/relationships/image" Target="../media/image43.jpg"/><Relationship Id="rId10" Type="http://schemas.openxmlformats.org/officeDocument/2006/relationships/image" Target="../media/image38.jpg"/><Relationship Id="rId4" Type="http://schemas.openxmlformats.org/officeDocument/2006/relationships/image" Target="../media/image32.gif"/><Relationship Id="rId9" Type="http://schemas.openxmlformats.org/officeDocument/2006/relationships/image" Target="../media/image37.gif"/><Relationship Id="rId14" Type="http://schemas.openxmlformats.org/officeDocument/2006/relationships/image" Target="../media/image4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52.jpg"/><Relationship Id="rId3" Type="http://schemas.openxmlformats.org/officeDocument/2006/relationships/image" Target="../media/image47.jpg"/><Relationship Id="rId7" Type="http://schemas.openxmlformats.org/officeDocument/2006/relationships/image" Target="../media/image51.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 Id="rId9" Type="http://schemas.openxmlformats.org/officeDocument/2006/relationships/image" Target="../media/image53.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59.jpg"/><Relationship Id="rId3" Type="http://schemas.openxmlformats.org/officeDocument/2006/relationships/image" Target="../media/image54.jpg"/><Relationship Id="rId7" Type="http://schemas.openxmlformats.org/officeDocument/2006/relationships/image" Target="../media/image58.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 Id="rId9" Type="http://schemas.openxmlformats.org/officeDocument/2006/relationships/image" Target="../media/image60.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image" Target="../media/image62.jpg"/><Relationship Id="rId7" Type="http://schemas.openxmlformats.org/officeDocument/2006/relationships/image" Target="../media/image66.jp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65.jpg"/><Relationship Id="rId5" Type="http://schemas.openxmlformats.org/officeDocument/2006/relationships/image" Target="../media/image64.jpg"/><Relationship Id="rId10" Type="http://schemas.openxmlformats.org/officeDocument/2006/relationships/image" Target="../media/image68.jpg"/><Relationship Id="rId4" Type="http://schemas.openxmlformats.org/officeDocument/2006/relationships/image" Target="../media/image63.jpg"/><Relationship Id="rId9" Type="http://schemas.openxmlformats.org/officeDocument/2006/relationships/image" Target="../media/image67.jpg"/></Relationships>
</file>

<file path=ppt/slides/_rels/slide41.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70.jpg"/></Relationships>
</file>

<file path=ppt/slides/_rels/slide42.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72.jp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78.jpeg"/><Relationship Id="rId3" Type="http://schemas.openxmlformats.org/officeDocument/2006/relationships/image" Target="../media/image73.jpg"/><Relationship Id="rId7" Type="http://schemas.openxmlformats.org/officeDocument/2006/relationships/image" Target="../media/image77.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76.jpeg"/><Relationship Id="rId5" Type="http://schemas.openxmlformats.org/officeDocument/2006/relationships/image" Target="../media/image75.jpg"/><Relationship Id="rId4" Type="http://schemas.openxmlformats.org/officeDocument/2006/relationships/image" Target="../media/image74.jp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eg"/><Relationship Id="rId7" Type="http://schemas.openxmlformats.org/officeDocument/2006/relationships/image" Target="../media/image16.jp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40052"/>
            <a:ext cx="9144000" cy="2387600"/>
          </a:xfrm>
        </p:spPr>
        <p:txBody>
          <a:bodyPr>
            <a:normAutofit fontScale="90000"/>
          </a:bodyPr>
          <a:lstStyle/>
          <a:p>
            <a:r>
              <a:rPr lang="en-GB" u="sng" dirty="0">
                <a:solidFill>
                  <a:srgbClr val="FFFF00"/>
                </a:solidFill>
              </a:rPr>
              <a:t>ADDRESSING </a:t>
            </a:r>
            <a:r>
              <a:rPr lang="en-GB" u="sng" dirty="0" smtClean="0">
                <a:solidFill>
                  <a:srgbClr val="FFFF00"/>
                </a:solidFill>
              </a:rPr>
              <a:t/>
            </a:r>
            <a:br>
              <a:rPr lang="en-GB" u="sng" dirty="0" smtClean="0">
                <a:solidFill>
                  <a:srgbClr val="FFFF00"/>
                </a:solidFill>
              </a:rPr>
            </a:br>
            <a:r>
              <a:rPr lang="en-GB" u="sng" dirty="0" smtClean="0">
                <a:solidFill>
                  <a:srgbClr val="FFFF00"/>
                </a:solidFill>
              </a:rPr>
              <a:t>GLOBAL </a:t>
            </a:r>
            <a:r>
              <a:rPr lang="en-GB" u="sng" dirty="0">
                <a:solidFill>
                  <a:srgbClr val="FFFF00"/>
                </a:solidFill>
              </a:rPr>
              <a:t>ECONOMIC PROBLEMS: Tinkering with the Margins vs Changing the System</a:t>
            </a:r>
            <a:r>
              <a:rPr lang="en-GB" dirty="0"/>
              <a:t/>
            </a:r>
            <a:br>
              <a:rPr lang="en-GB" dirty="0"/>
            </a:br>
            <a:endParaRPr lang="en-GB" dirty="0"/>
          </a:p>
        </p:txBody>
      </p:sp>
      <p:sp>
        <p:nvSpPr>
          <p:cNvPr id="3" name="Subtitle 2"/>
          <p:cNvSpPr>
            <a:spLocks noGrp="1"/>
          </p:cNvSpPr>
          <p:nvPr>
            <p:ph type="subTitle" idx="1"/>
          </p:nvPr>
        </p:nvSpPr>
        <p:spPr>
          <a:xfrm>
            <a:off x="1524000" y="4155194"/>
            <a:ext cx="9144000" cy="1655762"/>
          </a:xfrm>
        </p:spPr>
        <p:txBody>
          <a:bodyPr/>
          <a:lstStyle/>
          <a:p>
            <a:r>
              <a:rPr lang="en-GB" dirty="0" smtClean="0">
                <a:solidFill>
                  <a:srgbClr val="FFC000"/>
                </a:solidFill>
              </a:rPr>
              <a:t>Prabhu Guptara</a:t>
            </a:r>
          </a:p>
          <a:p>
            <a:r>
              <a:rPr lang="en-GB" dirty="0" smtClean="0">
                <a:solidFill>
                  <a:srgbClr val="FFC000"/>
                </a:solidFill>
              </a:rPr>
              <a:t>prabhusguptara@gmail.com</a:t>
            </a:r>
            <a:endParaRPr lang="en-GB" dirty="0">
              <a:solidFill>
                <a:srgbClr val="FFC000"/>
              </a:solidFill>
            </a:endParaRPr>
          </a:p>
        </p:txBody>
      </p:sp>
      <p:sp>
        <p:nvSpPr>
          <p:cNvPr id="4" name="Slide Number Placeholder 3"/>
          <p:cNvSpPr>
            <a:spLocks noGrp="1"/>
          </p:cNvSpPr>
          <p:nvPr>
            <p:ph type="sldNum" sz="quarter" idx="12"/>
          </p:nvPr>
        </p:nvSpPr>
        <p:spPr/>
        <p:txBody>
          <a:bodyPr/>
          <a:lstStyle/>
          <a:p>
            <a:fld id="{4944EB1D-3181-4F08-9390-39008B4F93C0}" type="slidenum">
              <a:rPr lang="en-GB" smtClean="0"/>
              <a:t>1</a:t>
            </a:fld>
            <a:endParaRPr lang="en-GB"/>
          </a:p>
        </p:txBody>
      </p:sp>
    </p:spTree>
    <p:extLst>
      <p:ext uri="{BB962C8B-B14F-4D97-AF65-F5344CB8AC3E}">
        <p14:creationId xmlns:p14="http://schemas.microsoft.com/office/powerpoint/2010/main" val="7416675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429125" cy="442912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4349" y="0"/>
            <a:ext cx="4457700" cy="4429125"/>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82048" y="0"/>
            <a:ext cx="3617875" cy="4429125"/>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429125"/>
            <a:ext cx="3233583" cy="2614613"/>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82047" y="4429125"/>
            <a:ext cx="3409953" cy="2428875"/>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33583" y="4429124"/>
            <a:ext cx="5548464" cy="2428875"/>
          </a:xfrm>
          <a:prstGeom prst="rect">
            <a:avLst/>
          </a:prstGeom>
        </p:spPr>
      </p:pic>
    </p:spTree>
    <p:extLst>
      <p:ext uri="{BB962C8B-B14F-4D97-AF65-F5344CB8AC3E}">
        <p14:creationId xmlns:p14="http://schemas.microsoft.com/office/powerpoint/2010/main" val="7998359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6074" y="0"/>
            <a:ext cx="4474951" cy="6851032"/>
          </a:xfrm>
          <a:prstGeom prst="rect">
            <a:avLst/>
          </a:prstGeom>
        </p:spPr>
      </p:pic>
    </p:spTree>
    <p:extLst>
      <p:ext uri="{BB962C8B-B14F-4D97-AF65-F5344CB8AC3E}">
        <p14:creationId xmlns:p14="http://schemas.microsoft.com/office/powerpoint/2010/main" val="36933532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5847" y="1437441"/>
            <a:ext cx="2902044" cy="365537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223" y="5092814"/>
            <a:ext cx="2568180" cy="370188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7183" y="0"/>
            <a:ext cx="2779101" cy="130781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3831" y="-58337"/>
            <a:ext cx="7034213" cy="1366149"/>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51102" y="0"/>
            <a:ext cx="1453124" cy="1307812"/>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37891" y="5614987"/>
            <a:ext cx="5739434" cy="125358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25382" y="-264649"/>
            <a:ext cx="4751943" cy="1572462"/>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82821" y="6857999"/>
            <a:ext cx="2268224" cy="1904079"/>
          </a:xfrm>
          <a:prstGeom prst="rect">
            <a:avLst/>
          </a:prstGeom>
        </p:spPr>
      </p:pic>
      <p:pic>
        <p:nvPicPr>
          <p:cNvPr id="12" name="Picture 11"/>
          <p:cNvPicPr>
            <a:picLocks/>
          </p:cNvPicPr>
          <p:nvPr/>
        </p:nvPicPr>
        <p:blipFill>
          <a:blip r:embed="rId10">
            <a:extLst>
              <a:ext uri="{28A0092B-C50C-407E-A947-70E740481C1C}">
                <a14:useLocalDpi xmlns:a14="http://schemas.microsoft.com/office/drawing/2010/main" val="0"/>
              </a:ext>
            </a:extLst>
          </a:blip>
          <a:stretch>
            <a:fillRect/>
          </a:stretch>
        </p:blipFill>
        <p:spPr>
          <a:xfrm>
            <a:off x="8701190" y="1437442"/>
            <a:ext cx="3490810" cy="2023958"/>
          </a:xfrm>
          <a:prstGeom prst="rect">
            <a:avLst/>
          </a:prstGeom>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701190" y="6914409"/>
            <a:ext cx="2063299" cy="2903226"/>
          </a:xfrm>
          <a:prstGeom prst="rect">
            <a:avLst/>
          </a:prstGeom>
        </p:spPr>
      </p:pic>
      <p:pic>
        <p:nvPicPr>
          <p:cNvPr id="14" name="Picture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547313" y="6858000"/>
            <a:ext cx="2267712" cy="3204972"/>
          </a:xfrm>
          <a:prstGeom prst="rect">
            <a:avLst/>
          </a:prstGeom>
        </p:spPr>
      </p:pic>
      <p:pic>
        <p:nvPicPr>
          <p:cNvPr id="15" name="Picture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72667" y="1157443"/>
            <a:ext cx="6629400" cy="847725"/>
          </a:xfrm>
          <a:prstGeom prst="rect">
            <a:avLst/>
          </a:prstGeom>
        </p:spPr>
      </p:pic>
      <p:pic>
        <p:nvPicPr>
          <p:cNvPr id="16" name="Picture 1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99597" y="2005168"/>
            <a:ext cx="3436250" cy="3087645"/>
          </a:xfrm>
          <a:prstGeom prst="rect">
            <a:avLst/>
          </a:prstGeom>
        </p:spPr>
      </p:pic>
      <p:pic>
        <p:nvPicPr>
          <p:cNvPr id="17" name="Picture 1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882346" y="3478202"/>
            <a:ext cx="3309654" cy="2308236"/>
          </a:xfrm>
          <a:prstGeom prst="rect">
            <a:avLst/>
          </a:prstGeom>
        </p:spPr>
      </p:pic>
      <p:pic>
        <p:nvPicPr>
          <p:cNvPr id="18" name="Picture 1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288463" y="5092813"/>
            <a:ext cx="2413803" cy="3701882"/>
          </a:xfrm>
          <a:prstGeom prst="rect">
            <a:avLst/>
          </a:prstGeom>
        </p:spPr>
      </p:pic>
      <p:pic>
        <p:nvPicPr>
          <p:cNvPr id="19" name="Picture 1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547313" y="1437440"/>
            <a:ext cx="2319040" cy="4131705"/>
          </a:xfrm>
          <a:prstGeom prst="rect">
            <a:avLst/>
          </a:prstGeom>
        </p:spPr>
      </p:pic>
      <p:pic>
        <p:nvPicPr>
          <p:cNvPr id="20" name="Picture 19"/>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666758" y="5092812"/>
            <a:ext cx="1824128" cy="3701883"/>
          </a:xfrm>
          <a:prstGeom prst="rect">
            <a:avLst/>
          </a:prstGeom>
        </p:spPr>
      </p:pic>
    </p:spTree>
    <p:extLst>
      <p:ext uri="{BB962C8B-B14F-4D97-AF65-F5344CB8AC3E}">
        <p14:creationId xmlns:p14="http://schemas.microsoft.com/office/powerpoint/2010/main" val="22455263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06090"/>
          </a:xfrm>
        </p:spPr>
        <p:txBody>
          <a:bodyPr>
            <a:normAutofit/>
          </a:bodyPr>
          <a:lstStyle/>
          <a:p>
            <a:r>
              <a:rPr lang="de-CH" u="sng" dirty="0" smtClean="0">
                <a:solidFill>
                  <a:srgbClr val="FFC000"/>
                </a:solidFill>
              </a:rPr>
              <a:t>Structure of my presentation</a:t>
            </a:r>
            <a:endParaRPr lang="de-CH" u="sng" dirty="0">
              <a:solidFill>
                <a:srgbClr val="FFC000"/>
              </a:solidFill>
            </a:endParaRPr>
          </a:p>
        </p:txBody>
      </p:sp>
      <p:sp>
        <p:nvSpPr>
          <p:cNvPr id="3" name="Content Placeholder 2"/>
          <p:cNvSpPr>
            <a:spLocks noGrp="1"/>
          </p:cNvSpPr>
          <p:nvPr>
            <p:ph idx="1"/>
          </p:nvPr>
        </p:nvSpPr>
        <p:spPr>
          <a:xfrm>
            <a:off x="228600" y="1340769"/>
            <a:ext cx="11715750" cy="4525963"/>
          </a:xfrm>
        </p:spPr>
        <p:txBody>
          <a:bodyPr/>
          <a:lstStyle/>
          <a:p>
            <a:pPr marL="0" indent="0">
              <a:buNone/>
            </a:pPr>
            <a:r>
              <a:rPr lang="de-CH" dirty="0" smtClean="0">
                <a:solidFill>
                  <a:srgbClr val="FFFF00"/>
                </a:solidFill>
              </a:rPr>
              <a:t>A. </a:t>
            </a:r>
            <a:r>
              <a:rPr lang="de-CH" u="sng" dirty="0" smtClean="0">
                <a:solidFill>
                  <a:srgbClr val="FFFF00"/>
                </a:solidFill>
              </a:rPr>
              <a:t>Some preliminary comments						</a:t>
            </a:r>
            <a:r>
              <a:rPr lang="en-US" altLang="en-US" u="sng" dirty="0">
                <a:solidFill>
                  <a:srgbClr val="FFFF66"/>
                </a:solidFill>
              </a:rPr>
              <a:t> </a:t>
            </a:r>
            <a:r>
              <a:rPr lang="en-US" altLang="en-US" sz="4000" u="sng" dirty="0">
                <a:solidFill>
                  <a:srgbClr val="FFFF66"/>
                </a:solidFill>
              </a:rPr>
              <a:t>√</a:t>
            </a:r>
            <a:endParaRPr lang="de-CH" sz="4000" u="sng" dirty="0" smtClean="0">
              <a:solidFill>
                <a:srgbClr val="FFFF00"/>
              </a:solidFill>
            </a:endParaRPr>
          </a:p>
          <a:p>
            <a:pPr marL="0" indent="0">
              <a:buNone/>
            </a:pPr>
            <a:r>
              <a:rPr lang="de-CH" dirty="0" smtClean="0">
                <a:solidFill>
                  <a:srgbClr val="FFFF00"/>
                </a:solidFill>
              </a:rPr>
              <a:t>B. Reflections on our current global crisis</a:t>
            </a:r>
          </a:p>
          <a:p>
            <a:pPr marL="0" indent="0">
              <a:buNone/>
            </a:pPr>
            <a:r>
              <a:rPr lang="de-CH" dirty="0" smtClean="0">
                <a:solidFill>
                  <a:srgbClr val="FFFF00"/>
                </a:solidFill>
              </a:rPr>
              <a:t>C. What are </a:t>
            </a:r>
            <a:r>
              <a:rPr lang="de-CH" dirty="0" smtClean="0">
                <a:solidFill>
                  <a:srgbClr val="FFFF00"/>
                </a:solidFill>
              </a:rPr>
              <a:t>some key features </a:t>
            </a:r>
            <a:r>
              <a:rPr lang="de-CH" dirty="0" smtClean="0">
                <a:solidFill>
                  <a:srgbClr val="FFFF00"/>
                </a:solidFill>
              </a:rPr>
              <a:t>of our </a:t>
            </a:r>
            <a:r>
              <a:rPr lang="en-GB" dirty="0" smtClean="0">
                <a:solidFill>
                  <a:srgbClr val="FFFF00"/>
                </a:solidFill>
              </a:rPr>
              <a:t>“Global System”?</a:t>
            </a:r>
          </a:p>
          <a:p>
            <a:pPr marL="0" indent="0">
              <a:buNone/>
            </a:pPr>
            <a:r>
              <a:rPr lang="en-GB" dirty="0" smtClean="0">
                <a:solidFill>
                  <a:srgbClr val="FFFF00"/>
                </a:solidFill>
              </a:rPr>
              <a:t>D. </a:t>
            </a:r>
            <a:r>
              <a:rPr lang="en-GB" dirty="0">
                <a:solidFill>
                  <a:srgbClr val="FFFF00"/>
                </a:solidFill>
              </a:rPr>
              <a:t>The 5 </a:t>
            </a:r>
            <a:r>
              <a:rPr lang="en-GB" dirty="0" smtClean="0">
                <a:solidFill>
                  <a:srgbClr val="FFFF00"/>
                </a:solidFill>
              </a:rPr>
              <a:t>Paradigms </a:t>
            </a:r>
            <a:r>
              <a:rPr lang="en-GB" dirty="0">
                <a:solidFill>
                  <a:srgbClr val="FFFF00"/>
                </a:solidFill>
              </a:rPr>
              <a:t>for Understanding Systems &amp; System-Change</a:t>
            </a:r>
          </a:p>
          <a:p>
            <a:pPr marL="0" indent="0">
              <a:buNone/>
            </a:pPr>
            <a:r>
              <a:rPr lang="en-GB" dirty="0" smtClean="0">
                <a:solidFill>
                  <a:srgbClr val="FFFF00"/>
                </a:solidFill>
              </a:rPr>
              <a:t>E</a:t>
            </a:r>
            <a:r>
              <a:rPr lang="en-GB" dirty="0" smtClean="0">
                <a:solidFill>
                  <a:srgbClr val="FFFF00"/>
                </a:solidFill>
              </a:rPr>
              <a:t>. </a:t>
            </a:r>
            <a:r>
              <a:rPr lang="de-CH" dirty="0">
                <a:solidFill>
                  <a:srgbClr val="FFFF00"/>
                </a:solidFill>
              </a:rPr>
              <a:t>Some System-Change Initiatives</a:t>
            </a:r>
            <a:endParaRPr lang="en-GB" dirty="0" smtClean="0">
              <a:solidFill>
                <a:srgbClr val="FFFF00"/>
              </a:solidFill>
            </a:endParaRPr>
          </a:p>
          <a:p>
            <a:pPr marL="514350" indent="-514350">
              <a:buAutoNum type="alphaUcPeriod" startAt="3"/>
            </a:pPr>
            <a:endParaRPr lang="de-CH" dirty="0" smtClean="0">
              <a:solidFill>
                <a:srgbClr val="FFFF00"/>
              </a:solidFill>
            </a:endParaRPr>
          </a:p>
          <a:p>
            <a:pPr marL="514350" indent="-514350">
              <a:buAutoNum type="alphaUcPeriod" startAt="3"/>
            </a:pPr>
            <a:endParaRPr lang="de-CH" dirty="0">
              <a:solidFill>
                <a:srgbClr val="FFFF00"/>
              </a:solidFill>
            </a:endParaRPr>
          </a:p>
        </p:txBody>
      </p:sp>
      <p:sp>
        <p:nvSpPr>
          <p:cNvPr id="4" name="Date Placeholder 3"/>
          <p:cNvSpPr>
            <a:spLocks noGrp="1"/>
          </p:cNvSpPr>
          <p:nvPr>
            <p:ph type="dt" sz="half" idx="10"/>
          </p:nvPr>
        </p:nvSpPr>
        <p:spPr/>
        <p:txBody>
          <a:bodyPr/>
          <a:lstStyle/>
          <a:p>
            <a:endParaRPr lang="de-CH" dirty="0"/>
          </a:p>
        </p:txBody>
      </p:sp>
      <p:sp>
        <p:nvSpPr>
          <p:cNvPr id="5" name="Footer Placeholder 4"/>
          <p:cNvSpPr>
            <a:spLocks noGrp="1"/>
          </p:cNvSpPr>
          <p:nvPr>
            <p:ph type="ftr" sz="quarter" idx="11"/>
          </p:nvPr>
        </p:nvSpPr>
        <p:spPr/>
        <p:txBody>
          <a:bodyPr/>
          <a:lstStyle/>
          <a:p>
            <a:endParaRPr lang="de-CH" dirty="0"/>
          </a:p>
        </p:txBody>
      </p:sp>
      <p:sp>
        <p:nvSpPr>
          <p:cNvPr id="6" name="Slide Number Placeholder 5"/>
          <p:cNvSpPr>
            <a:spLocks noGrp="1"/>
          </p:cNvSpPr>
          <p:nvPr>
            <p:ph type="sldNum" sz="quarter" idx="12"/>
          </p:nvPr>
        </p:nvSpPr>
        <p:spPr/>
        <p:txBody>
          <a:bodyPr/>
          <a:lstStyle/>
          <a:p>
            <a:fld id="{8635B803-9204-4B1E-BE4E-94E51D6F9411}" type="slidenum">
              <a:rPr lang="de-CH" smtClean="0"/>
              <a:t>13</a:t>
            </a:fld>
            <a:endParaRPr lang="de-CH"/>
          </a:p>
        </p:txBody>
      </p:sp>
    </p:spTree>
    <p:extLst>
      <p:ext uri="{BB962C8B-B14F-4D97-AF65-F5344CB8AC3E}">
        <p14:creationId xmlns:p14="http://schemas.microsoft.com/office/powerpoint/2010/main" val="9257949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42889"/>
            <a:ext cx="10515600" cy="1000124"/>
          </a:xfrm>
        </p:spPr>
        <p:txBody>
          <a:bodyPr/>
          <a:lstStyle/>
          <a:p>
            <a:r>
              <a:rPr lang="en-GB" b="1" u="sng" dirty="0" smtClean="0">
                <a:solidFill>
                  <a:schemeClr val="accent4"/>
                </a:solidFill>
              </a:rPr>
              <a:t>Our current global economic crisis is due to:</a:t>
            </a:r>
            <a:endParaRPr lang="en-GB" dirty="0"/>
          </a:p>
        </p:txBody>
      </p:sp>
      <p:sp>
        <p:nvSpPr>
          <p:cNvPr id="3" name="Content Placeholder 2"/>
          <p:cNvSpPr>
            <a:spLocks noGrp="1"/>
          </p:cNvSpPr>
          <p:nvPr>
            <p:ph idx="1"/>
          </p:nvPr>
        </p:nvSpPr>
        <p:spPr>
          <a:xfrm>
            <a:off x="838200" y="1385887"/>
            <a:ext cx="10515600" cy="4791075"/>
          </a:xfrm>
        </p:spPr>
        <p:txBody>
          <a:bodyPr>
            <a:normAutofit/>
          </a:bodyPr>
          <a:lstStyle/>
          <a:p>
            <a:pPr lvl="0"/>
            <a:r>
              <a:rPr lang="en-GB" sz="3600" dirty="0" smtClean="0">
                <a:solidFill>
                  <a:srgbClr val="FFFF00"/>
                </a:solidFill>
              </a:rPr>
              <a:t>Excessive liquidity </a:t>
            </a:r>
          </a:p>
          <a:p>
            <a:pPr lvl="0"/>
            <a:r>
              <a:rPr lang="en-GB" sz="3600" dirty="0" smtClean="0">
                <a:solidFill>
                  <a:srgbClr val="FFFF00"/>
                </a:solidFill>
              </a:rPr>
              <a:t>Excessive credit</a:t>
            </a:r>
          </a:p>
          <a:p>
            <a:pPr lvl="0"/>
            <a:r>
              <a:rPr lang="en-GB" sz="3600" dirty="0" smtClean="0">
                <a:solidFill>
                  <a:srgbClr val="FFFF00"/>
                </a:solidFill>
              </a:rPr>
              <a:t>Excessive leverage</a:t>
            </a:r>
          </a:p>
          <a:p>
            <a:pPr lvl="0"/>
            <a:r>
              <a:rPr lang="en-GB" sz="3600" dirty="0" smtClean="0">
                <a:solidFill>
                  <a:srgbClr val="FFFF00"/>
                </a:solidFill>
              </a:rPr>
              <a:t>Excessive short-termism</a:t>
            </a:r>
          </a:p>
          <a:p>
            <a:pPr lvl="0"/>
            <a:r>
              <a:rPr lang="en-GB" sz="3600" dirty="0" smtClean="0">
                <a:solidFill>
                  <a:srgbClr val="FFFF00"/>
                </a:solidFill>
              </a:rPr>
              <a:t>Excessive speed of movement in the world’s money</a:t>
            </a:r>
          </a:p>
          <a:p>
            <a:r>
              <a:rPr lang="en-GB" sz="3600" dirty="0" smtClean="0">
                <a:solidFill>
                  <a:srgbClr val="FFFF00"/>
                </a:solidFill>
              </a:rPr>
              <a:t>Excessive selfishness</a:t>
            </a:r>
          </a:p>
          <a:p>
            <a:pPr lvl="0"/>
            <a:r>
              <a:rPr lang="en-GB" sz="3600" dirty="0" smtClean="0">
                <a:solidFill>
                  <a:srgbClr val="FFFF00"/>
                </a:solidFill>
              </a:rPr>
              <a:t>Excessive avoidance of law</a:t>
            </a:r>
            <a:endParaRPr lang="en-GB" sz="3600" dirty="0"/>
          </a:p>
        </p:txBody>
      </p:sp>
    </p:spTree>
    <p:extLst>
      <p:ext uri="{BB962C8B-B14F-4D97-AF65-F5344CB8AC3E}">
        <p14:creationId xmlns:p14="http://schemas.microsoft.com/office/powerpoint/2010/main" val="3324445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42876"/>
            <a:ext cx="10515600" cy="1028700"/>
          </a:xfrm>
        </p:spPr>
        <p:txBody>
          <a:bodyPr/>
          <a:lstStyle/>
          <a:p>
            <a:r>
              <a:rPr lang="en-GB" b="1" u="sng" dirty="0">
                <a:solidFill>
                  <a:srgbClr val="FFC000"/>
                </a:solidFill>
              </a:rPr>
              <a:t>The dimensions of our current economic crisis</a:t>
            </a:r>
            <a:endParaRPr lang="en-GB" dirty="0"/>
          </a:p>
        </p:txBody>
      </p:sp>
      <p:sp>
        <p:nvSpPr>
          <p:cNvPr id="3" name="Content Placeholder 2"/>
          <p:cNvSpPr>
            <a:spLocks noGrp="1"/>
          </p:cNvSpPr>
          <p:nvPr>
            <p:ph idx="1"/>
          </p:nvPr>
        </p:nvSpPr>
        <p:spPr>
          <a:xfrm>
            <a:off x="242887" y="1171576"/>
            <a:ext cx="11801475" cy="5005387"/>
          </a:xfrm>
        </p:spPr>
        <p:txBody>
          <a:bodyPr>
            <a:normAutofit fontScale="92500"/>
          </a:bodyPr>
          <a:lstStyle/>
          <a:p>
            <a:pPr lvl="0"/>
            <a:r>
              <a:rPr lang="en-GB" dirty="0">
                <a:solidFill>
                  <a:srgbClr val="FFFF00"/>
                </a:solidFill>
              </a:rPr>
              <a:t>Volatility</a:t>
            </a:r>
          </a:p>
          <a:p>
            <a:pPr lvl="0"/>
            <a:r>
              <a:rPr lang="en-GB" dirty="0">
                <a:solidFill>
                  <a:srgbClr val="FFFF00"/>
                </a:solidFill>
              </a:rPr>
              <a:t>Vulnerability</a:t>
            </a:r>
          </a:p>
          <a:p>
            <a:pPr lvl="0"/>
            <a:r>
              <a:rPr lang="en-GB" dirty="0">
                <a:solidFill>
                  <a:srgbClr val="FFFF00"/>
                </a:solidFill>
              </a:rPr>
              <a:t>Negative or marginal real interest rates</a:t>
            </a:r>
          </a:p>
          <a:p>
            <a:pPr lvl="0"/>
            <a:r>
              <a:rPr lang="en-GB" dirty="0">
                <a:solidFill>
                  <a:srgbClr val="FFFF00"/>
                </a:solidFill>
              </a:rPr>
              <a:t>Continuing growth of the financial economy </a:t>
            </a:r>
            <a:r>
              <a:rPr lang="en-GB" dirty="0" smtClean="0">
                <a:solidFill>
                  <a:srgbClr val="FFFF00"/>
                </a:solidFill>
              </a:rPr>
              <a:t>though the </a:t>
            </a:r>
            <a:r>
              <a:rPr lang="en-GB" dirty="0">
                <a:solidFill>
                  <a:srgbClr val="FFFF00"/>
                </a:solidFill>
              </a:rPr>
              <a:t>real economy languishes</a:t>
            </a:r>
          </a:p>
          <a:p>
            <a:pPr lvl="0"/>
            <a:r>
              <a:rPr lang="en-GB" dirty="0">
                <a:solidFill>
                  <a:srgbClr val="FFFF00"/>
                </a:solidFill>
              </a:rPr>
              <a:t>Reduction of real wages of workers in the West </a:t>
            </a:r>
            <a:r>
              <a:rPr lang="en-GB" dirty="0" smtClean="0">
                <a:solidFill>
                  <a:srgbClr val="FFFF00"/>
                </a:solidFill>
              </a:rPr>
              <a:t>(&amp;, </a:t>
            </a:r>
            <a:r>
              <a:rPr lang="en-GB" dirty="0">
                <a:solidFill>
                  <a:srgbClr val="FFFF00"/>
                </a:solidFill>
              </a:rPr>
              <a:t>now, also in the rest of the world)</a:t>
            </a:r>
          </a:p>
          <a:p>
            <a:pPr lvl="0"/>
            <a:r>
              <a:rPr lang="en-GB" dirty="0">
                <a:solidFill>
                  <a:srgbClr val="FFFF00"/>
                </a:solidFill>
              </a:rPr>
              <a:t>Massive increase in the gap between the poor and the rich</a:t>
            </a:r>
          </a:p>
          <a:p>
            <a:pPr lvl="0"/>
            <a:r>
              <a:rPr lang="en-GB" dirty="0">
                <a:solidFill>
                  <a:srgbClr val="FFFF00"/>
                </a:solidFill>
              </a:rPr>
              <a:t>Massive stress upon the poor and unemployed</a:t>
            </a:r>
          </a:p>
          <a:p>
            <a:pPr lvl="0"/>
            <a:r>
              <a:rPr lang="en-GB" dirty="0">
                <a:solidFill>
                  <a:srgbClr val="FFFF00"/>
                </a:solidFill>
              </a:rPr>
              <a:t>Massive reduction of government finances (taxes), making it </a:t>
            </a:r>
            <a:r>
              <a:rPr lang="en-GB" dirty="0" smtClean="0">
                <a:solidFill>
                  <a:srgbClr val="FFFF00"/>
                </a:solidFill>
              </a:rPr>
              <a:t>politically difficult </a:t>
            </a:r>
            <a:r>
              <a:rPr lang="en-GB" dirty="0">
                <a:solidFill>
                  <a:srgbClr val="FFFF00"/>
                </a:solidFill>
              </a:rPr>
              <a:t>to provide hard </a:t>
            </a:r>
            <a:r>
              <a:rPr lang="en-GB" dirty="0" smtClean="0">
                <a:solidFill>
                  <a:srgbClr val="FFFF00"/>
                </a:solidFill>
              </a:rPr>
              <a:t>as </a:t>
            </a:r>
            <a:r>
              <a:rPr lang="en-GB" dirty="0">
                <a:solidFill>
                  <a:srgbClr val="FFFF00"/>
                </a:solidFill>
              </a:rPr>
              <a:t>well as soft infrastructure – except in China </a:t>
            </a:r>
            <a:r>
              <a:rPr lang="en-GB" dirty="0" smtClean="0">
                <a:solidFill>
                  <a:srgbClr val="FFFF00"/>
                </a:solidFill>
              </a:rPr>
              <a:t>&amp; a </a:t>
            </a:r>
            <a:r>
              <a:rPr lang="en-GB" dirty="0">
                <a:solidFill>
                  <a:srgbClr val="FFFF00"/>
                </a:solidFill>
              </a:rPr>
              <a:t>few other countries</a:t>
            </a:r>
          </a:p>
          <a:p>
            <a:pPr lvl="0"/>
            <a:r>
              <a:rPr lang="en-GB" dirty="0">
                <a:solidFill>
                  <a:srgbClr val="FFFF00"/>
                </a:solidFill>
              </a:rPr>
              <a:t>Pressure on philanthropy </a:t>
            </a:r>
            <a:r>
              <a:rPr lang="en-GB" dirty="0" smtClean="0">
                <a:solidFill>
                  <a:srgbClr val="FFFF00"/>
                </a:solidFill>
              </a:rPr>
              <a:t>&amp; civil </a:t>
            </a:r>
            <a:r>
              <a:rPr lang="en-GB" dirty="0">
                <a:solidFill>
                  <a:srgbClr val="FFFF00"/>
                </a:solidFill>
              </a:rPr>
              <a:t>society (reduced supply, hugely increased demand).</a:t>
            </a:r>
          </a:p>
          <a:p>
            <a:endParaRPr lang="en-GB" dirty="0"/>
          </a:p>
          <a:p>
            <a:endParaRPr lang="en-GB" dirty="0"/>
          </a:p>
        </p:txBody>
      </p:sp>
    </p:spTree>
    <p:extLst>
      <p:ext uri="{BB962C8B-B14F-4D97-AF65-F5344CB8AC3E}">
        <p14:creationId xmlns:p14="http://schemas.microsoft.com/office/powerpoint/2010/main" val="38617371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14313"/>
            <a:ext cx="10515600" cy="1042987"/>
          </a:xfrm>
        </p:spPr>
        <p:txBody>
          <a:bodyPr>
            <a:normAutofit/>
          </a:bodyPr>
          <a:lstStyle/>
          <a:p>
            <a:pPr algn="ctr"/>
            <a:r>
              <a:rPr lang="en-GB" b="1" u="sng" dirty="0" smtClean="0">
                <a:solidFill>
                  <a:srgbClr val="FFC000"/>
                </a:solidFill>
              </a:rPr>
              <a:t>The challenges ahead</a:t>
            </a:r>
            <a:endParaRPr lang="en-GB" dirty="0"/>
          </a:p>
        </p:txBody>
      </p:sp>
      <p:sp>
        <p:nvSpPr>
          <p:cNvPr id="3" name="Content Placeholder 2"/>
          <p:cNvSpPr>
            <a:spLocks noGrp="1"/>
          </p:cNvSpPr>
          <p:nvPr>
            <p:ph idx="1"/>
          </p:nvPr>
        </p:nvSpPr>
        <p:spPr>
          <a:xfrm>
            <a:off x="838200" y="1357313"/>
            <a:ext cx="10515600" cy="4819650"/>
          </a:xfrm>
        </p:spPr>
        <p:txBody>
          <a:bodyPr>
            <a:normAutofit/>
          </a:bodyPr>
          <a:lstStyle/>
          <a:p>
            <a:pPr lvl="0"/>
            <a:r>
              <a:rPr lang="en-GB" dirty="0" smtClean="0">
                <a:solidFill>
                  <a:srgbClr val="FFFF00"/>
                </a:solidFill>
              </a:rPr>
              <a:t>Global </a:t>
            </a:r>
            <a:r>
              <a:rPr lang="en-GB" dirty="0">
                <a:solidFill>
                  <a:srgbClr val="FFFF00"/>
                </a:solidFill>
              </a:rPr>
              <a:t>financial stability</a:t>
            </a:r>
          </a:p>
          <a:p>
            <a:pPr lvl="0"/>
            <a:r>
              <a:rPr lang="en-GB" dirty="0">
                <a:solidFill>
                  <a:srgbClr val="FFFF00"/>
                </a:solidFill>
              </a:rPr>
              <a:t>The environmental crisis</a:t>
            </a:r>
          </a:p>
          <a:p>
            <a:pPr lvl="0"/>
            <a:r>
              <a:rPr lang="en-GB" dirty="0">
                <a:solidFill>
                  <a:srgbClr val="FFFF00"/>
                </a:solidFill>
              </a:rPr>
              <a:t>China</a:t>
            </a:r>
          </a:p>
          <a:p>
            <a:pPr lvl="0"/>
            <a:r>
              <a:rPr lang="en-GB" dirty="0">
                <a:solidFill>
                  <a:srgbClr val="FFFF00"/>
                </a:solidFill>
              </a:rPr>
              <a:t>India</a:t>
            </a:r>
          </a:p>
          <a:p>
            <a:pPr lvl="0"/>
            <a:r>
              <a:rPr lang="en-GB" dirty="0">
                <a:solidFill>
                  <a:srgbClr val="FFFF00"/>
                </a:solidFill>
              </a:rPr>
              <a:t>Russia and the Middle East</a:t>
            </a:r>
          </a:p>
          <a:p>
            <a:pPr lvl="0"/>
            <a:r>
              <a:rPr lang="en-GB" dirty="0">
                <a:solidFill>
                  <a:srgbClr val="FFFF00"/>
                </a:solidFill>
              </a:rPr>
              <a:t>Other “emerging markets</a:t>
            </a:r>
            <a:r>
              <a:rPr lang="en-GB" dirty="0" smtClean="0">
                <a:solidFill>
                  <a:srgbClr val="FFFF00"/>
                </a:solidFill>
              </a:rPr>
              <a:t>”</a:t>
            </a:r>
            <a:endParaRPr lang="en-GB" dirty="0">
              <a:solidFill>
                <a:srgbClr val="FFFF00"/>
              </a:solidFill>
            </a:endParaRPr>
          </a:p>
          <a:p>
            <a:pPr lvl="0"/>
            <a:r>
              <a:rPr lang="en-GB" dirty="0">
                <a:solidFill>
                  <a:srgbClr val="FFFF00"/>
                </a:solidFill>
              </a:rPr>
              <a:t>The USA’s continuing spiritual and moral decline with consequent social, political and economic decline </a:t>
            </a:r>
          </a:p>
          <a:p>
            <a:pPr lvl="0"/>
            <a:r>
              <a:rPr lang="en-GB" dirty="0" smtClean="0">
                <a:solidFill>
                  <a:srgbClr val="FFFF00"/>
                </a:solidFill>
              </a:rPr>
              <a:t>The </a:t>
            </a:r>
            <a:r>
              <a:rPr lang="en-GB" dirty="0">
                <a:solidFill>
                  <a:srgbClr val="FFFF00"/>
                </a:solidFill>
              </a:rPr>
              <a:t>limits of Europeanisation.</a:t>
            </a:r>
          </a:p>
          <a:p>
            <a:endParaRPr lang="en-GB" dirty="0"/>
          </a:p>
        </p:txBody>
      </p:sp>
    </p:spTree>
    <p:extLst>
      <p:ext uri="{BB962C8B-B14F-4D97-AF65-F5344CB8AC3E}">
        <p14:creationId xmlns:p14="http://schemas.microsoft.com/office/powerpoint/2010/main" val="23512235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06090"/>
          </a:xfrm>
        </p:spPr>
        <p:txBody>
          <a:bodyPr>
            <a:normAutofit/>
          </a:bodyPr>
          <a:lstStyle/>
          <a:p>
            <a:r>
              <a:rPr lang="de-CH" u="sng" dirty="0" smtClean="0">
                <a:solidFill>
                  <a:srgbClr val="FFC000"/>
                </a:solidFill>
              </a:rPr>
              <a:t>Structure of my presentation</a:t>
            </a:r>
            <a:endParaRPr lang="de-CH" u="sng" dirty="0">
              <a:solidFill>
                <a:srgbClr val="FFC000"/>
              </a:solidFill>
            </a:endParaRPr>
          </a:p>
        </p:txBody>
      </p:sp>
      <p:sp>
        <p:nvSpPr>
          <p:cNvPr id="3" name="Content Placeholder 2"/>
          <p:cNvSpPr>
            <a:spLocks noGrp="1"/>
          </p:cNvSpPr>
          <p:nvPr>
            <p:ph idx="1"/>
          </p:nvPr>
        </p:nvSpPr>
        <p:spPr>
          <a:xfrm>
            <a:off x="228600" y="1340769"/>
            <a:ext cx="11715750" cy="4525963"/>
          </a:xfrm>
        </p:spPr>
        <p:txBody>
          <a:bodyPr/>
          <a:lstStyle/>
          <a:p>
            <a:pPr marL="0" indent="0">
              <a:buNone/>
            </a:pPr>
            <a:r>
              <a:rPr lang="de-CH" u="sng" dirty="0" smtClean="0">
                <a:solidFill>
                  <a:srgbClr val="FFFF00"/>
                </a:solidFill>
              </a:rPr>
              <a:t>A.  Some preliminary comments						</a:t>
            </a:r>
            <a:r>
              <a:rPr lang="en-US" altLang="en-US" u="sng" dirty="0" smtClean="0">
                <a:solidFill>
                  <a:srgbClr val="FFFF66"/>
                </a:solidFill>
              </a:rPr>
              <a:t> </a:t>
            </a:r>
            <a:r>
              <a:rPr lang="en-US" altLang="en-US" sz="4000" u="sng" dirty="0" smtClean="0">
                <a:solidFill>
                  <a:srgbClr val="FFFF66"/>
                </a:solidFill>
              </a:rPr>
              <a:t>√</a:t>
            </a:r>
            <a:endParaRPr lang="de-CH" sz="4000" u="sng" dirty="0" smtClean="0">
              <a:solidFill>
                <a:srgbClr val="FFFF00"/>
              </a:solidFill>
            </a:endParaRPr>
          </a:p>
          <a:p>
            <a:pPr marL="0" indent="0">
              <a:buNone/>
            </a:pPr>
            <a:r>
              <a:rPr lang="de-CH" u="sng" dirty="0" smtClean="0">
                <a:solidFill>
                  <a:srgbClr val="FFFF00"/>
                </a:solidFill>
              </a:rPr>
              <a:t>B. Reflections on our current global crisis					</a:t>
            </a:r>
            <a:r>
              <a:rPr lang="en-US" altLang="en-US" u="sng" dirty="0" smtClean="0">
                <a:solidFill>
                  <a:srgbClr val="FFFF66"/>
                </a:solidFill>
              </a:rPr>
              <a:t> </a:t>
            </a:r>
            <a:r>
              <a:rPr lang="en-US" altLang="en-US" sz="4000" u="sng" dirty="0" smtClean="0">
                <a:solidFill>
                  <a:srgbClr val="FFFF66"/>
                </a:solidFill>
              </a:rPr>
              <a:t>√ </a:t>
            </a:r>
            <a:r>
              <a:rPr lang="de-CH" dirty="0" smtClean="0">
                <a:solidFill>
                  <a:srgbClr val="FFFF00"/>
                </a:solidFill>
              </a:rPr>
              <a:t>	</a:t>
            </a:r>
          </a:p>
          <a:p>
            <a:pPr marL="0" indent="0">
              <a:buNone/>
            </a:pPr>
            <a:r>
              <a:rPr lang="de-CH" dirty="0" smtClean="0">
                <a:solidFill>
                  <a:srgbClr val="FFFF00"/>
                </a:solidFill>
              </a:rPr>
              <a:t>C. What are </a:t>
            </a:r>
            <a:r>
              <a:rPr lang="de-CH" dirty="0" smtClean="0">
                <a:solidFill>
                  <a:srgbClr val="FFFF00"/>
                </a:solidFill>
              </a:rPr>
              <a:t>some key features </a:t>
            </a:r>
            <a:r>
              <a:rPr lang="de-CH" dirty="0" smtClean="0">
                <a:solidFill>
                  <a:srgbClr val="FFFF00"/>
                </a:solidFill>
              </a:rPr>
              <a:t>of our </a:t>
            </a:r>
            <a:r>
              <a:rPr lang="en-GB" dirty="0" smtClean="0">
                <a:solidFill>
                  <a:srgbClr val="FFFF00"/>
                </a:solidFill>
              </a:rPr>
              <a:t>“Global System”?</a:t>
            </a:r>
          </a:p>
          <a:p>
            <a:pPr marL="0" indent="0">
              <a:buNone/>
            </a:pPr>
            <a:r>
              <a:rPr lang="en-GB" dirty="0" smtClean="0">
                <a:solidFill>
                  <a:srgbClr val="FFFF00"/>
                </a:solidFill>
              </a:rPr>
              <a:t>D. The 5 </a:t>
            </a:r>
            <a:r>
              <a:rPr lang="en-GB" dirty="0" smtClean="0">
                <a:solidFill>
                  <a:srgbClr val="FFFF00"/>
                </a:solidFill>
              </a:rPr>
              <a:t>Paradigms </a:t>
            </a:r>
            <a:r>
              <a:rPr lang="en-GB" dirty="0" smtClean="0">
                <a:solidFill>
                  <a:srgbClr val="FFFF00"/>
                </a:solidFill>
              </a:rPr>
              <a:t>for Viewing Systems &amp; System-Change</a:t>
            </a:r>
          </a:p>
          <a:p>
            <a:pPr marL="0" indent="0">
              <a:buNone/>
            </a:pPr>
            <a:r>
              <a:rPr lang="en-GB" dirty="0" smtClean="0">
                <a:solidFill>
                  <a:srgbClr val="FFFF00"/>
                </a:solidFill>
              </a:rPr>
              <a:t>E. </a:t>
            </a:r>
            <a:r>
              <a:rPr lang="de-CH" dirty="0">
                <a:solidFill>
                  <a:srgbClr val="FFFF00"/>
                </a:solidFill>
              </a:rPr>
              <a:t>Some System-Change Initiatives</a:t>
            </a:r>
            <a:endParaRPr lang="en-GB" dirty="0" smtClean="0">
              <a:solidFill>
                <a:srgbClr val="FFFF00"/>
              </a:solidFill>
            </a:endParaRPr>
          </a:p>
          <a:p>
            <a:pPr marL="514350" indent="-514350">
              <a:buAutoNum type="alphaUcPeriod" startAt="3"/>
            </a:pPr>
            <a:endParaRPr lang="de-CH" dirty="0" smtClean="0">
              <a:solidFill>
                <a:srgbClr val="FFFF00"/>
              </a:solidFill>
            </a:endParaRPr>
          </a:p>
          <a:p>
            <a:pPr marL="514350" indent="-514350">
              <a:buAutoNum type="alphaUcPeriod" startAt="3"/>
            </a:pPr>
            <a:endParaRPr lang="de-CH" dirty="0">
              <a:solidFill>
                <a:srgbClr val="FFFF00"/>
              </a:solidFill>
            </a:endParaRPr>
          </a:p>
        </p:txBody>
      </p:sp>
      <p:sp>
        <p:nvSpPr>
          <p:cNvPr id="4" name="Date Placeholder 3"/>
          <p:cNvSpPr>
            <a:spLocks noGrp="1"/>
          </p:cNvSpPr>
          <p:nvPr>
            <p:ph type="dt" sz="half" idx="10"/>
          </p:nvPr>
        </p:nvSpPr>
        <p:spPr/>
        <p:txBody>
          <a:bodyPr/>
          <a:lstStyle/>
          <a:p>
            <a:endParaRPr lang="de-CH" dirty="0"/>
          </a:p>
        </p:txBody>
      </p:sp>
      <p:sp>
        <p:nvSpPr>
          <p:cNvPr id="5" name="Footer Placeholder 4"/>
          <p:cNvSpPr>
            <a:spLocks noGrp="1"/>
          </p:cNvSpPr>
          <p:nvPr>
            <p:ph type="ftr" sz="quarter" idx="11"/>
          </p:nvPr>
        </p:nvSpPr>
        <p:spPr/>
        <p:txBody>
          <a:bodyPr/>
          <a:lstStyle/>
          <a:p>
            <a:endParaRPr lang="de-CH" dirty="0"/>
          </a:p>
        </p:txBody>
      </p:sp>
      <p:sp>
        <p:nvSpPr>
          <p:cNvPr id="6" name="Slide Number Placeholder 5"/>
          <p:cNvSpPr>
            <a:spLocks noGrp="1"/>
          </p:cNvSpPr>
          <p:nvPr>
            <p:ph type="sldNum" sz="quarter" idx="12"/>
          </p:nvPr>
        </p:nvSpPr>
        <p:spPr/>
        <p:txBody>
          <a:bodyPr/>
          <a:lstStyle/>
          <a:p>
            <a:fld id="{8635B803-9204-4B1E-BE4E-94E51D6F9411}" type="slidenum">
              <a:rPr lang="de-CH" smtClean="0"/>
              <a:t>17</a:t>
            </a:fld>
            <a:endParaRPr lang="de-CH"/>
          </a:p>
        </p:txBody>
      </p:sp>
    </p:spTree>
    <p:extLst>
      <p:ext uri="{BB962C8B-B14F-4D97-AF65-F5344CB8AC3E}">
        <p14:creationId xmlns:p14="http://schemas.microsoft.com/office/powerpoint/2010/main" val="19267756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69333"/>
            <a:ext cx="10515600" cy="824089"/>
          </a:xfrm>
        </p:spPr>
        <p:txBody>
          <a:bodyPr/>
          <a:lstStyle/>
          <a:p>
            <a:r>
              <a:rPr lang="en-GB" u="sng" dirty="0" smtClean="0">
                <a:solidFill>
                  <a:srgbClr val="FFFF00"/>
                </a:solidFill>
              </a:rPr>
              <a:t>Some features of our global financial system</a:t>
            </a:r>
            <a:endParaRPr lang="en-GB" u="sng" dirty="0">
              <a:solidFill>
                <a:srgbClr val="FFFF00"/>
              </a:solidFill>
            </a:endParaRPr>
          </a:p>
        </p:txBody>
      </p:sp>
      <p:sp>
        <p:nvSpPr>
          <p:cNvPr id="3" name="Content Placeholder 2"/>
          <p:cNvSpPr>
            <a:spLocks noGrp="1"/>
          </p:cNvSpPr>
          <p:nvPr>
            <p:ph idx="1"/>
          </p:nvPr>
        </p:nvSpPr>
        <p:spPr>
          <a:xfrm>
            <a:off x="838200" y="1300163"/>
            <a:ext cx="10515600" cy="4876800"/>
          </a:xfrm>
        </p:spPr>
        <p:txBody>
          <a:bodyPr>
            <a:normAutofit/>
          </a:bodyPr>
          <a:lstStyle/>
          <a:p>
            <a:r>
              <a:rPr lang="en-GB" dirty="0" smtClean="0">
                <a:solidFill>
                  <a:srgbClr val="FFC000"/>
                </a:solidFill>
              </a:rPr>
              <a:t>Worldwide </a:t>
            </a:r>
            <a:r>
              <a:rPr lang="en-GB" dirty="0">
                <a:solidFill>
                  <a:srgbClr val="FFC000"/>
                </a:solidFill>
              </a:rPr>
              <a:t>framework of </a:t>
            </a:r>
            <a:r>
              <a:rPr lang="en-GB" dirty="0" smtClean="0">
                <a:solidFill>
                  <a:srgbClr val="FFC000"/>
                </a:solidFill>
              </a:rPr>
              <a:t>bilateral and multilateral agreements</a:t>
            </a:r>
            <a:r>
              <a:rPr lang="en-GB" dirty="0">
                <a:solidFill>
                  <a:srgbClr val="FFC000"/>
                </a:solidFill>
              </a:rPr>
              <a:t>, </a:t>
            </a:r>
            <a:r>
              <a:rPr lang="en-GB" dirty="0" smtClean="0">
                <a:solidFill>
                  <a:srgbClr val="FFC000"/>
                </a:solidFill>
              </a:rPr>
              <a:t>intergovernmental organisations, etc., without which international investment and trade would be difficult as financial </a:t>
            </a:r>
            <a:r>
              <a:rPr lang="en-GB" dirty="0">
                <a:solidFill>
                  <a:srgbClr val="FFC000"/>
                </a:solidFill>
              </a:rPr>
              <a:t>capital </a:t>
            </a:r>
            <a:r>
              <a:rPr lang="en-GB" dirty="0" smtClean="0">
                <a:solidFill>
                  <a:srgbClr val="FFC000"/>
                </a:solidFill>
              </a:rPr>
              <a:t>would not flow so easily across countries</a:t>
            </a:r>
          </a:p>
          <a:p>
            <a:r>
              <a:rPr lang="en-GB" dirty="0" smtClean="0">
                <a:solidFill>
                  <a:srgbClr val="FFC000"/>
                </a:solidFill>
              </a:rPr>
              <a:t> Even WITHIN countries, central banks and government largely influence: money supply and interest rates, as well as transparency and regulation (which influence trust in potential business partners)</a:t>
            </a:r>
          </a:p>
          <a:p>
            <a:r>
              <a:rPr lang="en-GB" u="sng" dirty="0" smtClean="0">
                <a:solidFill>
                  <a:srgbClr val="FFC000"/>
                </a:solidFill>
              </a:rPr>
              <a:t>Fiat money</a:t>
            </a:r>
            <a:r>
              <a:rPr lang="en-GB" dirty="0" smtClean="0">
                <a:solidFill>
                  <a:srgbClr val="FFC000"/>
                </a:solidFill>
              </a:rPr>
              <a:t>, presence of </a:t>
            </a:r>
            <a:r>
              <a:rPr lang="en-GB" u="sng" dirty="0" smtClean="0">
                <a:solidFill>
                  <a:srgbClr val="FFC000"/>
                </a:solidFill>
              </a:rPr>
              <a:t>usury</a:t>
            </a:r>
            <a:r>
              <a:rPr lang="en-GB" dirty="0" smtClean="0">
                <a:solidFill>
                  <a:srgbClr val="FFC000"/>
                </a:solidFill>
              </a:rPr>
              <a:t> and therefore of </a:t>
            </a:r>
            <a:r>
              <a:rPr lang="en-GB" u="sng" dirty="0" smtClean="0">
                <a:solidFill>
                  <a:srgbClr val="FFC000"/>
                </a:solidFill>
              </a:rPr>
              <a:t>interest rates</a:t>
            </a:r>
            <a:r>
              <a:rPr lang="en-GB" dirty="0" smtClean="0">
                <a:solidFill>
                  <a:srgbClr val="FFC000"/>
                </a:solidFill>
              </a:rPr>
              <a:t>, </a:t>
            </a:r>
            <a:r>
              <a:rPr lang="en-GB" u="sng" dirty="0" smtClean="0">
                <a:solidFill>
                  <a:srgbClr val="FFC000"/>
                </a:solidFill>
              </a:rPr>
              <a:t>accounting systems </a:t>
            </a:r>
            <a:r>
              <a:rPr lang="en-GB" dirty="0" smtClean="0">
                <a:solidFill>
                  <a:srgbClr val="FFC000"/>
                </a:solidFill>
              </a:rPr>
              <a:t>that exclude “externalities”, </a:t>
            </a:r>
            <a:r>
              <a:rPr lang="en-GB" u="sng" dirty="0" smtClean="0">
                <a:solidFill>
                  <a:srgbClr val="FFC000"/>
                </a:solidFill>
              </a:rPr>
              <a:t>GDP</a:t>
            </a:r>
            <a:r>
              <a:rPr lang="en-GB" dirty="0" smtClean="0">
                <a:solidFill>
                  <a:srgbClr val="FFC000"/>
                </a:solidFill>
              </a:rPr>
              <a:t> calculations that exclude othe</a:t>
            </a:r>
            <a:r>
              <a:rPr lang="en-GB" dirty="0" smtClean="0">
                <a:solidFill>
                  <a:srgbClr val="FFC000"/>
                </a:solidFill>
              </a:rPr>
              <a:t>r key realities of human life and essentials for human flourishing, obsession with </a:t>
            </a:r>
            <a:r>
              <a:rPr lang="en-GB" u="sng" dirty="0" smtClean="0">
                <a:solidFill>
                  <a:srgbClr val="FFC000"/>
                </a:solidFill>
              </a:rPr>
              <a:t>growth</a:t>
            </a:r>
            <a:r>
              <a:rPr lang="en-GB" dirty="0" smtClean="0">
                <a:solidFill>
                  <a:srgbClr val="FFC000"/>
                </a:solidFill>
              </a:rPr>
              <a:t>.</a:t>
            </a:r>
            <a:endParaRPr lang="en-GB" dirty="0">
              <a:solidFill>
                <a:srgbClr val="FFC000"/>
              </a:solidFill>
            </a:endParaRPr>
          </a:p>
        </p:txBody>
      </p:sp>
    </p:spTree>
    <p:extLst>
      <p:ext uri="{BB962C8B-B14F-4D97-AF65-F5344CB8AC3E}">
        <p14:creationId xmlns:p14="http://schemas.microsoft.com/office/powerpoint/2010/main" val="5308110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06090"/>
          </a:xfrm>
        </p:spPr>
        <p:txBody>
          <a:bodyPr>
            <a:normAutofit/>
          </a:bodyPr>
          <a:lstStyle/>
          <a:p>
            <a:r>
              <a:rPr lang="de-CH" u="sng" dirty="0" smtClean="0">
                <a:solidFill>
                  <a:srgbClr val="FFC000"/>
                </a:solidFill>
              </a:rPr>
              <a:t>Structure of my presentation</a:t>
            </a:r>
            <a:endParaRPr lang="de-CH" u="sng" dirty="0">
              <a:solidFill>
                <a:srgbClr val="FFC000"/>
              </a:solidFill>
            </a:endParaRPr>
          </a:p>
        </p:txBody>
      </p:sp>
      <p:sp>
        <p:nvSpPr>
          <p:cNvPr id="3" name="Content Placeholder 2"/>
          <p:cNvSpPr>
            <a:spLocks noGrp="1"/>
          </p:cNvSpPr>
          <p:nvPr>
            <p:ph idx="1"/>
          </p:nvPr>
        </p:nvSpPr>
        <p:spPr>
          <a:xfrm>
            <a:off x="228600" y="1340769"/>
            <a:ext cx="11715750" cy="4525963"/>
          </a:xfrm>
        </p:spPr>
        <p:txBody>
          <a:bodyPr/>
          <a:lstStyle/>
          <a:p>
            <a:pPr marL="0" indent="0">
              <a:buNone/>
            </a:pPr>
            <a:r>
              <a:rPr lang="de-CH" u="sng" dirty="0" smtClean="0">
                <a:solidFill>
                  <a:srgbClr val="FFFF00"/>
                </a:solidFill>
              </a:rPr>
              <a:t>A.  Some preliminary comments						</a:t>
            </a:r>
            <a:r>
              <a:rPr lang="en-US" altLang="en-US" u="sng" dirty="0" smtClean="0">
                <a:solidFill>
                  <a:srgbClr val="FFFF66"/>
                </a:solidFill>
              </a:rPr>
              <a:t> </a:t>
            </a:r>
            <a:r>
              <a:rPr lang="en-US" altLang="en-US" sz="4000" u="sng" dirty="0" smtClean="0">
                <a:solidFill>
                  <a:srgbClr val="FFFF66"/>
                </a:solidFill>
              </a:rPr>
              <a:t>√</a:t>
            </a:r>
            <a:endParaRPr lang="de-CH" sz="4000" u="sng" dirty="0" smtClean="0">
              <a:solidFill>
                <a:srgbClr val="FFFF00"/>
              </a:solidFill>
            </a:endParaRPr>
          </a:p>
          <a:p>
            <a:pPr marL="0" indent="0">
              <a:buNone/>
            </a:pPr>
            <a:r>
              <a:rPr lang="de-CH" u="sng" dirty="0" smtClean="0">
                <a:solidFill>
                  <a:srgbClr val="FFFF00"/>
                </a:solidFill>
              </a:rPr>
              <a:t>B. Reflections on our current global crisis					</a:t>
            </a:r>
            <a:r>
              <a:rPr lang="en-US" altLang="en-US" u="sng" dirty="0" smtClean="0">
                <a:solidFill>
                  <a:srgbClr val="FFFF66"/>
                </a:solidFill>
              </a:rPr>
              <a:t> </a:t>
            </a:r>
            <a:r>
              <a:rPr lang="en-US" altLang="en-US" sz="4000" u="sng" dirty="0" smtClean="0">
                <a:solidFill>
                  <a:srgbClr val="FFFF66"/>
                </a:solidFill>
              </a:rPr>
              <a:t>√ </a:t>
            </a:r>
            <a:r>
              <a:rPr lang="de-CH" dirty="0" smtClean="0">
                <a:solidFill>
                  <a:srgbClr val="FFFF00"/>
                </a:solidFill>
              </a:rPr>
              <a:t>	</a:t>
            </a:r>
          </a:p>
          <a:p>
            <a:pPr marL="0" indent="0">
              <a:buNone/>
            </a:pPr>
            <a:r>
              <a:rPr lang="de-CH" u="sng" dirty="0" smtClean="0">
                <a:solidFill>
                  <a:srgbClr val="FFFF00"/>
                </a:solidFill>
              </a:rPr>
              <a:t>C. What are </a:t>
            </a:r>
            <a:r>
              <a:rPr lang="de-CH" u="sng" dirty="0" smtClean="0">
                <a:solidFill>
                  <a:srgbClr val="FFFF00"/>
                </a:solidFill>
              </a:rPr>
              <a:t>some key features </a:t>
            </a:r>
            <a:r>
              <a:rPr lang="de-CH" u="sng" dirty="0" smtClean="0">
                <a:solidFill>
                  <a:srgbClr val="FFFF00"/>
                </a:solidFill>
              </a:rPr>
              <a:t>of our </a:t>
            </a:r>
            <a:r>
              <a:rPr lang="en-GB" u="sng" dirty="0" smtClean="0">
                <a:solidFill>
                  <a:srgbClr val="FFFF00"/>
                </a:solidFill>
              </a:rPr>
              <a:t>“Global System</a:t>
            </a:r>
            <a:r>
              <a:rPr lang="en-GB" u="sng" dirty="0" smtClean="0">
                <a:solidFill>
                  <a:srgbClr val="FFFF00"/>
                </a:solidFill>
              </a:rPr>
              <a:t>”?     		</a:t>
            </a:r>
            <a:r>
              <a:rPr lang="en-US" altLang="en-US" u="sng" dirty="0">
                <a:solidFill>
                  <a:srgbClr val="FFFF66"/>
                </a:solidFill>
              </a:rPr>
              <a:t> </a:t>
            </a:r>
            <a:r>
              <a:rPr lang="en-US" altLang="en-US" sz="4000" u="sng" dirty="0">
                <a:solidFill>
                  <a:srgbClr val="FFFF66"/>
                </a:solidFill>
              </a:rPr>
              <a:t>√</a:t>
            </a:r>
            <a:endParaRPr lang="en-GB" sz="4000" dirty="0" smtClean="0">
              <a:solidFill>
                <a:srgbClr val="FFFF00"/>
              </a:solidFill>
            </a:endParaRPr>
          </a:p>
          <a:p>
            <a:pPr marL="0" indent="0">
              <a:buNone/>
            </a:pPr>
            <a:r>
              <a:rPr lang="en-GB" dirty="0" smtClean="0">
                <a:solidFill>
                  <a:srgbClr val="FFFF00"/>
                </a:solidFill>
              </a:rPr>
              <a:t>D. </a:t>
            </a:r>
            <a:r>
              <a:rPr lang="en-GB" dirty="0">
                <a:solidFill>
                  <a:srgbClr val="FFFF00"/>
                </a:solidFill>
              </a:rPr>
              <a:t>The 5 Paradigms for Viewing Systems &amp; System-Change</a:t>
            </a:r>
          </a:p>
          <a:p>
            <a:pPr marL="0" indent="0">
              <a:buNone/>
            </a:pPr>
            <a:r>
              <a:rPr lang="en-GB" dirty="0" smtClean="0">
                <a:solidFill>
                  <a:srgbClr val="FFFF00"/>
                </a:solidFill>
              </a:rPr>
              <a:t>E</a:t>
            </a:r>
            <a:r>
              <a:rPr lang="en-GB" dirty="0" smtClean="0">
                <a:solidFill>
                  <a:srgbClr val="FFFF00"/>
                </a:solidFill>
              </a:rPr>
              <a:t>. </a:t>
            </a:r>
            <a:r>
              <a:rPr lang="de-CH" dirty="0">
                <a:solidFill>
                  <a:srgbClr val="FFFF00"/>
                </a:solidFill>
              </a:rPr>
              <a:t>Some System-Change Initiatives</a:t>
            </a:r>
            <a:endParaRPr lang="en-GB" dirty="0" smtClean="0">
              <a:solidFill>
                <a:srgbClr val="FFFF00"/>
              </a:solidFill>
            </a:endParaRPr>
          </a:p>
          <a:p>
            <a:pPr marL="514350" indent="-514350">
              <a:buAutoNum type="alphaUcPeriod" startAt="3"/>
            </a:pPr>
            <a:endParaRPr lang="de-CH" dirty="0" smtClean="0">
              <a:solidFill>
                <a:srgbClr val="FFFF00"/>
              </a:solidFill>
            </a:endParaRPr>
          </a:p>
          <a:p>
            <a:pPr marL="514350" indent="-514350">
              <a:buAutoNum type="alphaUcPeriod" startAt="3"/>
            </a:pPr>
            <a:endParaRPr lang="de-CH" dirty="0">
              <a:solidFill>
                <a:srgbClr val="FFFF00"/>
              </a:solidFill>
            </a:endParaRPr>
          </a:p>
        </p:txBody>
      </p:sp>
      <p:sp>
        <p:nvSpPr>
          <p:cNvPr id="4" name="Date Placeholder 3"/>
          <p:cNvSpPr>
            <a:spLocks noGrp="1"/>
          </p:cNvSpPr>
          <p:nvPr>
            <p:ph type="dt" sz="half" idx="10"/>
          </p:nvPr>
        </p:nvSpPr>
        <p:spPr/>
        <p:txBody>
          <a:bodyPr/>
          <a:lstStyle/>
          <a:p>
            <a:endParaRPr lang="de-CH" dirty="0"/>
          </a:p>
        </p:txBody>
      </p:sp>
      <p:sp>
        <p:nvSpPr>
          <p:cNvPr id="5" name="Footer Placeholder 4"/>
          <p:cNvSpPr>
            <a:spLocks noGrp="1"/>
          </p:cNvSpPr>
          <p:nvPr>
            <p:ph type="ftr" sz="quarter" idx="11"/>
          </p:nvPr>
        </p:nvSpPr>
        <p:spPr/>
        <p:txBody>
          <a:bodyPr/>
          <a:lstStyle/>
          <a:p>
            <a:endParaRPr lang="de-CH" dirty="0"/>
          </a:p>
        </p:txBody>
      </p:sp>
      <p:sp>
        <p:nvSpPr>
          <p:cNvPr id="6" name="Slide Number Placeholder 5"/>
          <p:cNvSpPr>
            <a:spLocks noGrp="1"/>
          </p:cNvSpPr>
          <p:nvPr>
            <p:ph type="sldNum" sz="quarter" idx="12"/>
          </p:nvPr>
        </p:nvSpPr>
        <p:spPr/>
        <p:txBody>
          <a:bodyPr/>
          <a:lstStyle/>
          <a:p>
            <a:fld id="{8635B803-9204-4B1E-BE4E-94E51D6F9411}" type="slidenum">
              <a:rPr lang="de-CH" smtClean="0"/>
              <a:t>19</a:t>
            </a:fld>
            <a:endParaRPr lang="de-CH"/>
          </a:p>
        </p:txBody>
      </p:sp>
    </p:spTree>
    <p:extLst>
      <p:ext uri="{BB962C8B-B14F-4D97-AF65-F5344CB8AC3E}">
        <p14:creationId xmlns:p14="http://schemas.microsoft.com/office/powerpoint/2010/main" val="17972016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78098"/>
          </a:xfrm>
        </p:spPr>
        <p:txBody>
          <a:bodyPr/>
          <a:lstStyle/>
          <a:p>
            <a:r>
              <a:rPr lang="de-CH" dirty="0" smtClean="0">
                <a:solidFill>
                  <a:srgbClr val="FFFF00"/>
                </a:solidFill>
              </a:rPr>
              <a:t>PLEASE NOTE</a:t>
            </a:r>
            <a:endParaRPr lang="de-CH" dirty="0">
              <a:solidFill>
                <a:srgbClr val="FFFF00"/>
              </a:solidFill>
            </a:endParaRPr>
          </a:p>
        </p:txBody>
      </p:sp>
      <p:sp>
        <p:nvSpPr>
          <p:cNvPr id="3" name="Content Placeholder 2"/>
          <p:cNvSpPr>
            <a:spLocks noGrp="1"/>
          </p:cNvSpPr>
          <p:nvPr>
            <p:ph idx="1"/>
          </p:nvPr>
        </p:nvSpPr>
        <p:spPr>
          <a:xfrm>
            <a:off x="1981200" y="1268761"/>
            <a:ext cx="8229600" cy="4857403"/>
          </a:xfrm>
        </p:spPr>
        <p:txBody>
          <a:bodyPr/>
          <a:lstStyle/>
          <a:p>
            <a:r>
              <a:rPr lang="de-CH" dirty="0">
                <a:solidFill>
                  <a:srgbClr val="FFC000"/>
                </a:solidFill>
              </a:rPr>
              <a:t>L</a:t>
            </a:r>
            <a:r>
              <a:rPr lang="de-CH" dirty="0" smtClean="0">
                <a:solidFill>
                  <a:srgbClr val="FFC000"/>
                </a:solidFill>
              </a:rPr>
              <a:t>imitations of time inevitably mean exaggerations and distortions!</a:t>
            </a:r>
          </a:p>
          <a:p>
            <a:endParaRPr lang="de-CH" dirty="0">
              <a:solidFill>
                <a:srgbClr val="FFC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3753" y="2564904"/>
            <a:ext cx="4218229" cy="3543312"/>
          </a:xfrm>
          <a:prstGeom prst="rect">
            <a:avLst/>
          </a:prstGeom>
        </p:spPr>
      </p:pic>
      <p:sp>
        <p:nvSpPr>
          <p:cNvPr id="5" name="Date Placeholder 4"/>
          <p:cNvSpPr>
            <a:spLocks noGrp="1"/>
          </p:cNvSpPr>
          <p:nvPr>
            <p:ph type="dt" sz="half" idx="10"/>
          </p:nvPr>
        </p:nvSpPr>
        <p:spPr/>
        <p:txBody>
          <a:bodyPr/>
          <a:lstStyle/>
          <a:p>
            <a:endParaRPr lang="de-CH" dirty="0"/>
          </a:p>
        </p:txBody>
      </p:sp>
      <p:sp>
        <p:nvSpPr>
          <p:cNvPr id="6" name="Footer Placeholder 5"/>
          <p:cNvSpPr>
            <a:spLocks noGrp="1"/>
          </p:cNvSpPr>
          <p:nvPr>
            <p:ph type="ftr" sz="quarter" idx="11"/>
          </p:nvPr>
        </p:nvSpPr>
        <p:spPr/>
        <p:txBody>
          <a:bodyPr/>
          <a:lstStyle/>
          <a:p>
            <a:endParaRPr lang="de-CH" dirty="0"/>
          </a:p>
        </p:txBody>
      </p:sp>
      <p:sp>
        <p:nvSpPr>
          <p:cNvPr id="7" name="Slide Number Placeholder 6"/>
          <p:cNvSpPr>
            <a:spLocks noGrp="1"/>
          </p:cNvSpPr>
          <p:nvPr>
            <p:ph type="sldNum" sz="quarter" idx="12"/>
          </p:nvPr>
        </p:nvSpPr>
        <p:spPr/>
        <p:txBody>
          <a:bodyPr/>
          <a:lstStyle/>
          <a:p>
            <a:fld id="{8635B803-9204-4B1E-BE4E-94E51D6F9411}" type="slidenum">
              <a:rPr lang="de-CH" smtClean="0"/>
              <a:t>2</a:t>
            </a:fld>
            <a:endParaRPr lang="de-CH"/>
          </a:p>
        </p:txBody>
      </p:sp>
    </p:spTree>
    <p:extLst>
      <p:ext uri="{BB962C8B-B14F-4D97-AF65-F5344CB8AC3E}">
        <p14:creationId xmlns:p14="http://schemas.microsoft.com/office/powerpoint/2010/main" val="12372494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7164" y="128589"/>
            <a:ext cx="11915774" cy="1114424"/>
          </a:xfrm>
        </p:spPr>
        <p:txBody>
          <a:bodyPr>
            <a:noAutofit/>
          </a:bodyPr>
          <a:lstStyle/>
          <a:p>
            <a:pPr algn="ctr"/>
            <a:r>
              <a:rPr lang="de-CH" b="1" u="sng" dirty="0">
                <a:solidFill>
                  <a:srgbClr val="FFC000"/>
                </a:solidFill>
              </a:rPr>
              <a:t>At the most basic </a:t>
            </a:r>
            <a:r>
              <a:rPr lang="de-CH" b="1" u="sng" dirty="0" smtClean="0">
                <a:solidFill>
                  <a:srgbClr val="FFC000"/>
                </a:solidFill>
              </a:rPr>
              <a:t>level, </a:t>
            </a:r>
            <a:r>
              <a:rPr lang="de-CH" b="1" u="sng" dirty="0">
                <a:solidFill>
                  <a:srgbClr val="FFC000"/>
                </a:solidFill>
              </a:rPr>
              <a:t>there are only </a:t>
            </a:r>
            <a:r>
              <a:rPr lang="de-CH" b="1" u="sng" dirty="0" smtClean="0">
                <a:solidFill>
                  <a:srgbClr val="FFC000"/>
                </a:solidFill>
              </a:rPr>
              <a:t/>
            </a:r>
            <a:br>
              <a:rPr lang="de-CH" b="1" u="sng" dirty="0" smtClean="0">
                <a:solidFill>
                  <a:srgbClr val="FFC000"/>
                </a:solidFill>
              </a:rPr>
            </a:br>
            <a:r>
              <a:rPr lang="de-CH" b="1" u="sng" dirty="0" smtClean="0">
                <a:solidFill>
                  <a:srgbClr val="FFC000"/>
                </a:solidFill>
              </a:rPr>
              <a:t>five worldviews:</a:t>
            </a:r>
            <a:endParaRPr lang="de-CH" b="1" dirty="0"/>
          </a:p>
        </p:txBody>
      </p:sp>
      <p:sp>
        <p:nvSpPr>
          <p:cNvPr id="3" name="Content Placeholder 2"/>
          <p:cNvSpPr>
            <a:spLocks noGrp="1"/>
          </p:cNvSpPr>
          <p:nvPr>
            <p:ph idx="1"/>
          </p:nvPr>
        </p:nvSpPr>
        <p:spPr>
          <a:xfrm>
            <a:off x="285750" y="1400175"/>
            <a:ext cx="11601450" cy="4776788"/>
          </a:xfrm>
        </p:spPr>
        <p:txBody>
          <a:bodyPr>
            <a:normAutofit/>
          </a:bodyPr>
          <a:lstStyle/>
          <a:p>
            <a:pPr lvl="1"/>
            <a:r>
              <a:rPr lang="de-CH" sz="4400" dirty="0" smtClean="0">
                <a:solidFill>
                  <a:srgbClr val="FFFF00"/>
                </a:solidFill>
              </a:rPr>
              <a:t>Black</a:t>
            </a:r>
          </a:p>
          <a:p>
            <a:pPr lvl="1"/>
            <a:r>
              <a:rPr lang="de-CH" sz="4400" dirty="0" smtClean="0">
                <a:solidFill>
                  <a:srgbClr val="FFFF00"/>
                </a:solidFill>
              </a:rPr>
              <a:t>White</a:t>
            </a:r>
          </a:p>
          <a:p>
            <a:pPr lvl="1"/>
            <a:r>
              <a:rPr lang="de-CH" sz="4400" dirty="0" smtClean="0">
                <a:solidFill>
                  <a:srgbClr val="FFFF00"/>
                </a:solidFill>
              </a:rPr>
              <a:t>Yellow</a:t>
            </a:r>
          </a:p>
          <a:p>
            <a:pPr lvl="1"/>
            <a:r>
              <a:rPr lang="de-CH" sz="4400" dirty="0" smtClean="0">
                <a:solidFill>
                  <a:srgbClr val="FFFF00"/>
                </a:solidFill>
              </a:rPr>
              <a:t>Green  and</a:t>
            </a:r>
          </a:p>
          <a:p>
            <a:pPr lvl="1"/>
            <a:r>
              <a:rPr lang="de-CH" sz="4400" dirty="0" smtClean="0">
                <a:solidFill>
                  <a:srgbClr val="FFFF00"/>
                </a:solidFill>
              </a:rPr>
              <a:t>Red</a:t>
            </a:r>
          </a:p>
          <a:p>
            <a:pPr marL="457200" lvl="1" indent="0">
              <a:buNone/>
            </a:pPr>
            <a:r>
              <a:rPr lang="de-CH" sz="4400" i="1" u="sng" dirty="0" smtClean="0">
                <a:solidFill>
                  <a:srgbClr val="FFFF00"/>
                </a:solidFill>
              </a:rPr>
              <a:t>(The colours used are simply colours and do not signify anything beyond a help to memory)</a:t>
            </a:r>
            <a:endParaRPr lang="de-CH" sz="4400" i="1" u="sng" dirty="0">
              <a:solidFill>
                <a:srgbClr val="FFFF00"/>
              </a:solidFill>
            </a:endParaRPr>
          </a:p>
        </p:txBody>
      </p:sp>
      <p:sp>
        <p:nvSpPr>
          <p:cNvPr id="4" name="Date Placeholder 3"/>
          <p:cNvSpPr>
            <a:spLocks noGrp="1"/>
          </p:cNvSpPr>
          <p:nvPr>
            <p:ph type="dt" sz="half" idx="10"/>
          </p:nvPr>
        </p:nvSpPr>
        <p:spPr/>
        <p:txBody>
          <a:bodyPr/>
          <a:lstStyle/>
          <a:p>
            <a:endParaRPr lang="de-CH" dirty="0"/>
          </a:p>
        </p:txBody>
      </p:sp>
      <p:sp>
        <p:nvSpPr>
          <p:cNvPr id="5" name="Footer Placeholder 4"/>
          <p:cNvSpPr>
            <a:spLocks noGrp="1"/>
          </p:cNvSpPr>
          <p:nvPr>
            <p:ph type="ftr" sz="quarter" idx="11"/>
          </p:nvPr>
        </p:nvSpPr>
        <p:spPr/>
        <p:txBody>
          <a:bodyPr/>
          <a:lstStyle/>
          <a:p>
            <a:endParaRPr lang="de-CH" dirty="0"/>
          </a:p>
        </p:txBody>
      </p:sp>
      <p:sp>
        <p:nvSpPr>
          <p:cNvPr id="6" name="Slide Number Placeholder 5"/>
          <p:cNvSpPr>
            <a:spLocks noGrp="1"/>
          </p:cNvSpPr>
          <p:nvPr>
            <p:ph type="sldNum" sz="quarter" idx="12"/>
          </p:nvPr>
        </p:nvSpPr>
        <p:spPr/>
        <p:txBody>
          <a:bodyPr/>
          <a:lstStyle/>
          <a:p>
            <a:fld id="{8635B803-9204-4B1E-BE4E-94E51D6F9411}" type="slidenum">
              <a:rPr lang="de-CH" smtClean="0"/>
              <a:t>20</a:t>
            </a:fld>
            <a:endParaRPr lang="de-CH"/>
          </a:p>
        </p:txBody>
      </p:sp>
    </p:spTree>
    <p:extLst>
      <p:ext uri="{BB962C8B-B14F-4D97-AF65-F5344CB8AC3E}">
        <p14:creationId xmlns:p14="http://schemas.microsoft.com/office/powerpoint/2010/main" val="15817304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Autofit/>
          </a:bodyPr>
          <a:lstStyle/>
          <a:p>
            <a:r>
              <a:rPr lang="de-CH" sz="9600" dirty="0">
                <a:solidFill>
                  <a:schemeClr val="bg1"/>
                </a:solidFill>
              </a:rPr>
              <a:t>BLACK</a:t>
            </a:r>
          </a:p>
        </p:txBody>
      </p:sp>
      <p:sp>
        <p:nvSpPr>
          <p:cNvPr id="3" name="Content Placeholder 2"/>
          <p:cNvSpPr>
            <a:spLocks noGrp="1"/>
          </p:cNvSpPr>
          <p:nvPr>
            <p:ph idx="1"/>
          </p:nvPr>
        </p:nvSpPr>
        <p:spPr/>
        <p:txBody>
          <a:bodyPr/>
          <a:lstStyle/>
          <a:p>
            <a:r>
              <a:rPr lang="de-CH" sz="4400" dirty="0" smtClean="0">
                <a:solidFill>
                  <a:srgbClr val="FFC000"/>
                </a:solidFill>
              </a:rPr>
              <a:t>Dominant in all tribal societies</a:t>
            </a:r>
          </a:p>
          <a:p>
            <a:r>
              <a:rPr lang="de-CH" sz="4400" dirty="0" smtClean="0">
                <a:solidFill>
                  <a:srgbClr val="FFC000"/>
                </a:solidFill>
              </a:rPr>
              <a:t>But also influences many «modern» societies even today – e.g.:</a:t>
            </a:r>
          </a:p>
          <a:p>
            <a:pPr lvl="1"/>
            <a:r>
              <a:rPr lang="de-CH" sz="4400" dirty="0" smtClean="0">
                <a:solidFill>
                  <a:srgbClr val="FFC000"/>
                </a:solidFill>
              </a:rPr>
              <a:t> Arab culture</a:t>
            </a:r>
            <a:endParaRPr lang="de-CH" sz="4400" dirty="0">
              <a:solidFill>
                <a:srgbClr val="FFC000"/>
              </a:solidFill>
            </a:endParaRPr>
          </a:p>
          <a:p>
            <a:pPr lvl="1"/>
            <a:r>
              <a:rPr lang="de-CH" sz="4400" dirty="0" smtClean="0">
                <a:solidFill>
                  <a:srgbClr val="FFC000"/>
                </a:solidFill>
              </a:rPr>
              <a:t>«green» movements ...</a:t>
            </a:r>
          </a:p>
          <a:p>
            <a:endParaRPr lang="de-CH" dirty="0"/>
          </a:p>
        </p:txBody>
      </p:sp>
      <p:sp>
        <p:nvSpPr>
          <p:cNvPr id="4" name="Date Placeholder 3"/>
          <p:cNvSpPr>
            <a:spLocks noGrp="1"/>
          </p:cNvSpPr>
          <p:nvPr>
            <p:ph type="dt" sz="half" idx="10"/>
          </p:nvPr>
        </p:nvSpPr>
        <p:spPr/>
        <p:txBody>
          <a:bodyPr/>
          <a:lstStyle/>
          <a:p>
            <a:endParaRPr lang="de-CH" dirty="0"/>
          </a:p>
        </p:txBody>
      </p:sp>
      <p:sp>
        <p:nvSpPr>
          <p:cNvPr id="5" name="Footer Placeholder 4"/>
          <p:cNvSpPr>
            <a:spLocks noGrp="1"/>
          </p:cNvSpPr>
          <p:nvPr>
            <p:ph type="ftr" sz="quarter" idx="11"/>
          </p:nvPr>
        </p:nvSpPr>
        <p:spPr/>
        <p:txBody>
          <a:bodyPr/>
          <a:lstStyle/>
          <a:p>
            <a:endParaRPr lang="de-CH" dirty="0"/>
          </a:p>
        </p:txBody>
      </p:sp>
      <p:sp>
        <p:nvSpPr>
          <p:cNvPr id="6" name="Slide Number Placeholder 5"/>
          <p:cNvSpPr>
            <a:spLocks noGrp="1"/>
          </p:cNvSpPr>
          <p:nvPr>
            <p:ph type="sldNum" sz="quarter" idx="12"/>
          </p:nvPr>
        </p:nvSpPr>
        <p:spPr/>
        <p:txBody>
          <a:bodyPr/>
          <a:lstStyle/>
          <a:p>
            <a:fld id="{8635B803-9204-4B1E-BE4E-94E51D6F9411}" type="slidenum">
              <a:rPr lang="de-CH" smtClean="0"/>
              <a:t>21</a:t>
            </a:fld>
            <a:endParaRPr lang="de-CH"/>
          </a:p>
        </p:txBody>
      </p:sp>
    </p:spTree>
    <p:extLst>
      <p:ext uri="{BB962C8B-B14F-4D97-AF65-F5344CB8AC3E}">
        <p14:creationId xmlns:p14="http://schemas.microsoft.com/office/powerpoint/2010/main" val="9672213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rmAutofit/>
          </a:bodyPr>
          <a:lstStyle/>
          <a:p>
            <a:r>
              <a:rPr lang="de-CH" sz="6000" b="1" dirty="0">
                <a:solidFill>
                  <a:schemeClr val="bg1"/>
                </a:solidFill>
              </a:rPr>
              <a:t>BLACK</a:t>
            </a:r>
          </a:p>
        </p:txBody>
      </p:sp>
      <p:sp>
        <p:nvSpPr>
          <p:cNvPr id="3" name="Content Placeholder 2"/>
          <p:cNvSpPr>
            <a:spLocks noGrp="1"/>
          </p:cNvSpPr>
          <p:nvPr>
            <p:ph idx="1"/>
          </p:nvPr>
        </p:nvSpPr>
        <p:spPr/>
        <p:txBody>
          <a:bodyPr>
            <a:normAutofit fontScale="92500"/>
          </a:bodyPr>
          <a:lstStyle/>
          <a:p>
            <a:r>
              <a:rPr lang="de-CH" dirty="0" smtClean="0">
                <a:solidFill>
                  <a:srgbClr val="FFC000"/>
                </a:solidFill>
              </a:rPr>
              <a:t>Dominant in all tribal societies</a:t>
            </a:r>
          </a:p>
          <a:p>
            <a:r>
              <a:rPr lang="de-CH" dirty="0" smtClean="0">
                <a:solidFill>
                  <a:srgbClr val="FFC000"/>
                </a:solidFill>
              </a:rPr>
              <a:t>But also influences many others even today – e.g. Arab culture, «environmental» movements</a:t>
            </a:r>
          </a:p>
          <a:p>
            <a:r>
              <a:rPr lang="de-CH" sz="9600" dirty="0">
                <a:solidFill>
                  <a:srgbClr val="FFFF00"/>
                </a:solidFill>
              </a:rPr>
              <a:t>Fear of nature/ God/ the gods/ «fate»</a:t>
            </a:r>
          </a:p>
          <a:p>
            <a:endParaRPr lang="de-CH" dirty="0"/>
          </a:p>
        </p:txBody>
      </p:sp>
      <p:sp>
        <p:nvSpPr>
          <p:cNvPr id="4" name="Date Placeholder 3"/>
          <p:cNvSpPr>
            <a:spLocks noGrp="1"/>
          </p:cNvSpPr>
          <p:nvPr>
            <p:ph type="dt" sz="half" idx="10"/>
          </p:nvPr>
        </p:nvSpPr>
        <p:spPr/>
        <p:txBody>
          <a:bodyPr/>
          <a:lstStyle/>
          <a:p>
            <a:endParaRPr lang="de-CH" dirty="0"/>
          </a:p>
        </p:txBody>
      </p:sp>
      <p:sp>
        <p:nvSpPr>
          <p:cNvPr id="5" name="Footer Placeholder 4"/>
          <p:cNvSpPr>
            <a:spLocks noGrp="1"/>
          </p:cNvSpPr>
          <p:nvPr>
            <p:ph type="ftr" sz="quarter" idx="11"/>
          </p:nvPr>
        </p:nvSpPr>
        <p:spPr/>
        <p:txBody>
          <a:bodyPr/>
          <a:lstStyle/>
          <a:p>
            <a:endParaRPr lang="de-CH" dirty="0"/>
          </a:p>
        </p:txBody>
      </p:sp>
      <p:sp>
        <p:nvSpPr>
          <p:cNvPr id="6" name="Slide Number Placeholder 5"/>
          <p:cNvSpPr>
            <a:spLocks noGrp="1"/>
          </p:cNvSpPr>
          <p:nvPr>
            <p:ph type="sldNum" sz="quarter" idx="12"/>
          </p:nvPr>
        </p:nvSpPr>
        <p:spPr/>
        <p:txBody>
          <a:bodyPr/>
          <a:lstStyle/>
          <a:p>
            <a:fld id="{8635B803-9204-4B1E-BE4E-94E51D6F9411}" type="slidenum">
              <a:rPr lang="de-CH" smtClean="0"/>
              <a:t>22</a:t>
            </a:fld>
            <a:endParaRPr lang="de-CH"/>
          </a:p>
        </p:txBody>
      </p:sp>
    </p:spTree>
    <p:extLst>
      <p:ext uri="{BB962C8B-B14F-4D97-AF65-F5344CB8AC3E}">
        <p14:creationId xmlns:p14="http://schemas.microsoft.com/office/powerpoint/2010/main" val="38292379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rmAutofit/>
          </a:bodyPr>
          <a:lstStyle/>
          <a:p>
            <a:r>
              <a:rPr lang="de-CH" sz="6000" b="1" dirty="0">
                <a:solidFill>
                  <a:schemeClr val="bg1"/>
                </a:solidFill>
              </a:rPr>
              <a:t>BLACK</a:t>
            </a:r>
          </a:p>
        </p:txBody>
      </p:sp>
      <p:sp>
        <p:nvSpPr>
          <p:cNvPr id="3" name="Content Placeholder 2"/>
          <p:cNvSpPr>
            <a:spLocks noGrp="1"/>
          </p:cNvSpPr>
          <p:nvPr>
            <p:ph idx="1"/>
          </p:nvPr>
        </p:nvSpPr>
        <p:spPr/>
        <p:txBody>
          <a:bodyPr>
            <a:normAutofit fontScale="85000" lnSpcReduction="10000"/>
          </a:bodyPr>
          <a:lstStyle/>
          <a:p>
            <a:r>
              <a:rPr lang="de-CH" dirty="0" smtClean="0">
                <a:solidFill>
                  <a:srgbClr val="FFFF00"/>
                </a:solidFill>
              </a:rPr>
              <a:t>Dominant in all tribal societies</a:t>
            </a:r>
          </a:p>
          <a:p>
            <a:r>
              <a:rPr lang="de-CH" dirty="0" smtClean="0">
                <a:solidFill>
                  <a:srgbClr val="FFFF00"/>
                </a:solidFill>
              </a:rPr>
              <a:t>(But also influences many others even today – e.g. Arab culture)</a:t>
            </a:r>
          </a:p>
          <a:p>
            <a:r>
              <a:rPr lang="de-CH" dirty="0" smtClean="0">
                <a:solidFill>
                  <a:srgbClr val="FFFF00"/>
                </a:solidFill>
              </a:rPr>
              <a:t>Fear of </a:t>
            </a:r>
            <a:r>
              <a:rPr lang="de-CH" dirty="0">
                <a:solidFill>
                  <a:srgbClr val="FFFF00"/>
                </a:solidFill>
              </a:rPr>
              <a:t>or </a:t>
            </a:r>
            <a:r>
              <a:rPr lang="de-CH" dirty="0" smtClean="0">
                <a:solidFill>
                  <a:srgbClr val="FFFF00"/>
                </a:solidFill>
              </a:rPr>
              <a:t>harmony with nature/ God/ the gods/ «fate»</a:t>
            </a:r>
          </a:p>
          <a:p>
            <a:r>
              <a:rPr lang="de-CH" sz="6600" dirty="0" smtClean="0">
                <a:solidFill>
                  <a:srgbClr val="FFFF00"/>
                </a:solidFill>
              </a:rPr>
              <a:t>May like </a:t>
            </a:r>
            <a:r>
              <a:rPr lang="de-CH" sz="6600" dirty="0" smtClean="0">
                <a:solidFill>
                  <a:srgbClr val="FFFF00"/>
                </a:solidFill>
              </a:rPr>
              <a:t>to create system change!</a:t>
            </a:r>
          </a:p>
          <a:p>
            <a:r>
              <a:rPr lang="de-CH" sz="6600" dirty="0" smtClean="0">
                <a:solidFill>
                  <a:srgbClr val="FFFF00"/>
                </a:solidFill>
              </a:rPr>
              <a:t>But, given the world view, what chance of achieving system-change?</a:t>
            </a:r>
            <a:endParaRPr lang="de-CH" sz="6600" dirty="0">
              <a:solidFill>
                <a:srgbClr val="FFFF00"/>
              </a:solidFill>
            </a:endParaRPr>
          </a:p>
        </p:txBody>
      </p:sp>
      <p:sp>
        <p:nvSpPr>
          <p:cNvPr id="4" name="Date Placeholder 3"/>
          <p:cNvSpPr>
            <a:spLocks noGrp="1"/>
          </p:cNvSpPr>
          <p:nvPr>
            <p:ph type="dt" sz="half" idx="10"/>
          </p:nvPr>
        </p:nvSpPr>
        <p:spPr/>
        <p:txBody>
          <a:bodyPr/>
          <a:lstStyle/>
          <a:p>
            <a:endParaRPr lang="de-CH" dirty="0"/>
          </a:p>
        </p:txBody>
      </p:sp>
      <p:sp>
        <p:nvSpPr>
          <p:cNvPr id="5" name="Footer Placeholder 4"/>
          <p:cNvSpPr>
            <a:spLocks noGrp="1"/>
          </p:cNvSpPr>
          <p:nvPr>
            <p:ph type="ftr" sz="quarter" idx="11"/>
          </p:nvPr>
        </p:nvSpPr>
        <p:spPr/>
        <p:txBody>
          <a:bodyPr/>
          <a:lstStyle/>
          <a:p>
            <a:endParaRPr lang="de-CH" dirty="0"/>
          </a:p>
        </p:txBody>
      </p:sp>
      <p:sp>
        <p:nvSpPr>
          <p:cNvPr id="6" name="Slide Number Placeholder 5"/>
          <p:cNvSpPr>
            <a:spLocks noGrp="1"/>
          </p:cNvSpPr>
          <p:nvPr>
            <p:ph type="sldNum" sz="quarter" idx="12"/>
          </p:nvPr>
        </p:nvSpPr>
        <p:spPr/>
        <p:txBody>
          <a:bodyPr/>
          <a:lstStyle/>
          <a:p>
            <a:fld id="{8635B803-9204-4B1E-BE4E-94E51D6F9411}" type="slidenum">
              <a:rPr lang="de-CH" smtClean="0"/>
              <a:t>23</a:t>
            </a:fld>
            <a:endParaRPr lang="de-CH"/>
          </a:p>
        </p:txBody>
      </p:sp>
    </p:spTree>
    <p:extLst>
      <p:ext uri="{BB962C8B-B14F-4D97-AF65-F5344CB8AC3E}">
        <p14:creationId xmlns:p14="http://schemas.microsoft.com/office/powerpoint/2010/main" val="26360639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188640"/>
            <a:ext cx="8229600" cy="648072"/>
          </a:xfrm>
          <a:solidFill>
            <a:schemeClr val="tx1"/>
          </a:solidFill>
        </p:spPr>
        <p:txBody>
          <a:bodyPr>
            <a:noAutofit/>
          </a:bodyPr>
          <a:lstStyle/>
          <a:p>
            <a:r>
              <a:rPr lang="de-CH" sz="6000" b="1" dirty="0">
                <a:solidFill>
                  <a:schemeClr val="bg1"/>
                </a:solidFill>
              </a:rPr>
              <a:t>BLACK</a:t>
            </a:r>
          </a:p>
        </p:txBody>
      </p:sp>
      <p:sp>
        <p:nvSpPr>
          <p:cNvPr id="3" name="Content Placeholder 2"/>
          <p:cNvSpPr>
            <a:spLocks noGrp="1"/>
          </p:cNvSpPr>
          <p:nvPr>
            <p:ph idx="1"/>
          </p:nvPr>
        </p:nvSpPr>
        <p:spPr>
          <a:xfrm>
            <a:off x="4223793" y="764705"/>
            <a:ext cx="3460139" cy="4536504"/>
          </a:xfrm>
        </p:spPr>
        <p:txBody>
          <a:bodyPr>
            <a:normAutofit/>
          </a:bodyPr>
          <a:lstStyle/>
          <a:p>
            <a:r>
              <a:rPr lang="de-CH" dirty="0" smtClean="0">
                <a:solidFill>
                  <a:srgbClr val="FFC000"/>
                </a:solidFill>
              </a:rPr>
              <a:t>Dominant in all tribal societies</a:t>
            </a:r>
          </a:p>
          <a:p>
            <a:r>
              <a:rPr lang="de-CH" dirty="0" smtClean="0">
                <a:solidFill>
                  <a:srgbClr val="FFC000"/>
                </a:solidFill>
              </a:rPr>
              <a:t>(But also influences many others even today – e.g. Arab culture)</a:t>
            </a:r>
          </a:p>
          <a:p>
            <a:r>
              <a:rPr lang="de-CH" dirty="0" smtClean="0">
                <a:solidFill>
                  <a:srgbClr val="FFC000"/>
                </a:solidFill>
              </a:rPr>
              <a:t>Fear of nature/ the gods/ «fate»</a:t>
            </a:r>
          </a:p>
          <a:p>
            <a:r>
              <a:rPr lang="de-CH" dirty="0" smtClean="0">
                <a:solidFill>
                  <a:srgbClr val="FFFF00"/>
                </a:solidFill>
              </a:rPr>
              <a:t>No progress! </a:t>
            </a:r>
            <a:endParaRPr lang="de-CH" dirty="0">
              <a:solidFill>
                <a:srgbClr val="FFFF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3932" y="-25372"/>
            <a:ext cx="2984069" cy="223517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6121" y="4461962"/>
            <a:ext cx="3491003" cy="239603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2" y="4461960"/>
            <a:ext cx="2818390" cy="2396041"/>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64152" y="2209800"/>
            <a:ext cx="3202971" cy="2252161"/>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43473" y="2209800"/>
            <a:ext cx="2998918" cy="2252160"/>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08854" y="4714875"/>
            <a:ext cx="2035219" cy="2143125"/>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24001" y="1"/>
            <a:ext cx="2661383" cy="2209799"/>
          </a:xfrm>
          <a:prstGeom prst="rect">
            <a:avLst/>
          </a:prstGeom>
        </p:spPr>
      </p:pic>
      <p:sp>
        <p:nvSpPr>
          <p:cNvPr id="4" name="Date Placeholder 3"/>
          <p:cNvSpPr>
            <a:spLocks noGrp="1"/>
          </p:cNvSpPr>
          <p:nvPr>
            <p:ph type="dt" sz="half" idx="10"/>
          </p:nvPr>
        </p:nvSpPr>
        <p:spPr/>
        <p:txBody>
          <a:bodyPr/>
          <a:lstStyle/>
          <a:p>
            <a:endParaRPr lang="de-CH" dirty="0"/>
          </a:p>
        </p:txBody>
      </p:sp>
      <p:sp>
        <p:nvSpPr>
          <p:cNvPr id="9" name="Footer Placeholder 8"/>
          <p:cNvSpPr>
            <a:spLocks noGrp="1"/>
          </p:cNvSpPr>
          <p:nvPr>
            <p:ph type="ftr" sz="quarter" idx="11"/>
          </p:nvPr>
        </p:nvSpPr>
        <p:spPr/>
        <p:txBody>
          <a:bodyPr/>
          <a:lstStyle/>
          <a:p>
            <a:endParaRPr lang="de-CH" dirty="0"/>
          </a:p>
        </p:txBody>
      </p:sp>
      <p:sp>
        <p:nvSpPr>
          <p:cNvPr id="13" name="Slide Number Placeholder 12"/>
          <p:cNvSpPr>
            <a:spLocks noGrp="1"/>
          </p:cNvSpPr>
          <p:nvPr>
            <p:ph type="sldNum" sz="quarter" idx="12"/>
          </p:nvPr>
        </p:nvSpPr>
        <p:spPr/>
        <p:txBody>
          <a:bodyPr/>
          <a:lstStyle/>
          <a:p>
            <a:fld id="{8635B803-9204-4B1E-BE4E-94E51D6F9411}" type="slidenum">
              <a:rPr lang="de-CH" smtClean="0"/>
              <a:t>24</a:t>
            </a:fld>
            <a:endParaRPr lang="de-CH"/>
          </a:p>
        </p:txBody>
      </p:sp>
    </p:spTree>
    <p:extLst>
      <p:ext uri="{BB962C8B-B14F-4D97-AF65-F5344CB8AC3E}">
        <p14:creationId xmlns:p14="http://schemas.microsoft.com/office/powerpoint/2010/main" val="2882534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7164" y="128589"/>
            <a:ext cx="11915774" cy="1114424"/>
          </a:xfrm>
        </p:spPr>
        <p:txBody>
          <a:bodyPr>
            <a:noAutofit/>
          </a:bodyPr>
          <a:lstStyle/>
          <a:p>
            <a:pPr algn="ctr"/>
            <a:r>
              <a:rPr lang="de-CH" b="1" u="sng" dirty="0">
                <a:solidFill>
                  <a:srgbClr val="FFC000"/>
                </a:solidFill>
              </a:rPr>
              <a:t>At the most basic </a:t>
            </a:r>
            <a:r>
              <a:rPr lang="de-CH" b="1" u="sng" dirty="0" smtClean="0">
                <a:solidFill>
                  <a:srgbClr val="FFC000"/>
                </a:solidFill>
              </a:rPr>
              <a:t>level, </a:t>
            </a:r>
            <a:r>
              <a:rPr lang="de-CH" b="1" u="sng" dirty="0">
                <a:solidFill>
                  <a:srgbClr val="FFC000"/>
                </a:solidFill>
              </a:rPr>
              <a:t>there are only </a:t>
            </a:r>
            <a:r>
              <a:rPr lang="de-CH" b="1" u="sng" dirty="0" smtClean="0">
                <a:solidFill>
                  <a:srgbClr val="FFC000"/>
                </a:solidFill>
              </a:rPr>
              <a:t/>
            </a:r>
            <a:br>
              <a:rPr lang="de-CH" b="1" u="sng" dirty="0" smtClean="0">
                <a:solidFill>
                  <a:srgbClr val="FFC000"/>
                </a:solidFill>
              </a:rPr>
            </a:br>
            <a:r>
              <a:rPr lang="de-CH" b="1" u="sng" dirty="0" smtClean="0">
                <a:solidFill>
                  <a:srgbClr val="FFC000"/>
                </a:solidFill>
              </a:rPr>
              <a:t>five worldviews:</a:t>
            </a:r>
            <a:endParaRPr lang="de-CH" b="1" dirty="0"/>
          </a:p>
        </p:txBody>
      </p:sp>
      <p:sp>
        <p:nvSpPr>
          <p:cNvPr id="3" name="Content Placeholder 2"/>
          <p:cNvSpPr>
            <a:spLocks noGrp="1"/>
          </p:cNvSpPr>
          <p:nvPr>
            <p:ph idx="1"/>
          </p:nvPr>
        </p:nvSpPr>
        <p:spPr>
          <a:xfrm>
            <a:off x="285750" y="1400175"/>
            <a:ext cx="11601450" cy="4776788"/>
          </a:xfrm>
        </p:spPr>
        <p:txBody>
          <a:bodyPr>
            <a:normAutofit/>
          </a:bodyPr>
          <a:lstStyle/>
          <a:p>
            <a:pPr lvl="1"/>
            <a:r>
              <a:rPr lang="de-CH" sz="4400" u="sng" dirty="0" smtClean="0">
                <a:solidFill>
                  <a:srgbClr val="FFFF00"/>
                </a:solidFill>
              </a:rPr>
              <a:t>Black			</a:t>
            </a:r>
            <a:r>
              <a:rPr lang="en-US" altLang="en-US" sz="4400" u="sng" dirty="0">
                <a:solidFill>
                  <a:srgbClr val="FFFF66"/>
                </a:solidFill>
              </a:rPr>
              <a:t> √ </a:t>
            </a:r>
            <a:r>
              <a:rPr lang="de-CH" sz="4400" dirty="0" smtClean="0">
                <a:solidFill>
                  <a:srgbClr val="FFFF00"/>
                </a:solidFill>
              </a:rPr>
              <a:t>		</a:t>
            </a:r>
          </a:p>
          <a:p>
            <a:pPr lvl="1"/>
            <a:r>
              <a:rPr lang="de-CH" sz="4400" dirty="0" smtClean="0">
                <a:solidFill>
                  <a:srgbClr val="FFFF00"/>
                </a:solidFill>
              </a:rPr>
              <a:t>White</a:t>
            </a:r>
          </a:p>
          <a:p>
            <a:pPr lvl="1"/>
            <a:r>
              <a:rPr lang="de-CH" sz="4400" dirty="0" smtClean="0">
                <a:solidFill>
                  <a:srgbClr val="FFFF00"/>
                </a:solidFill>
              </a:rPr>
              <a:t>Yellow</a:t>
            </a:r>
          </a:p>
          <a:p>
            <a:pPr lvl="1"/>
            <a:r>
              <a:rPr lang="de-CH" sz="4400" dirty="0" smtClean="0">
                <a:solidFill>
                  <a:srgbClr val="FFFF00"/>
                </a:solidFill>
              </a:rPr>
              <a:t>Green</a:t>
            </a:r>
          </a:p>
          <a:p>
            <a:pPr lvl="1"/>
            <a:r>
              <a:rPr lang="de-CH" sz="4400" dirty="0" smtClean="0">
                <a:solidFill>
                  <a:srgbClr val="FFFF00"/>
                </a:solidFill>
              </a:rPr>
              <a:t>Red</a:t>
            </a:r>
          </a:p>
          <a:p>
            <a:pPr marL="457200" lvl="1" indent="0">
              <a:buNone/>
            </a:pPr>
            <a:r>
              <a:rPr lang="de-CH" sz="4400" i="1" u="sng" dirty="0" smtClean="0">
                <a:solidFill>
                  <a:srgbClr val="FFFF00"/>
                </a:solidFill>
              </a:rPr>
              <a:t>(The colours used are simply colours and do not signify anything beyond a help to memory)</a:t>
            </a:r>
            <a:endParaRPr lang="de-CH" sz="4400" i="1" u="sng" dirty="0">
              <a:solidFill>
                <a:srgbClr val="FFFF00"/>
              </a:solidFill>
            </a:endParaRPr>
          </a:p>
        </p:txBody>
      </p:sp>
      <p:sp>
        <p:nvSpPr>
          <p:cNvPr id="4" name="Date Placeholder 3"/>
          <p:cNvSpPr>
            <a:spLocks noGrp="1"/>
          </p:cNvSpPr>
          <p:nvPr>
            <p:ph type="dt" sz="half" idx="10"/>
          </p:nvPr>
        </p:nvSpPr>
        <p:spPr/>
        <p:txBody>
          <a:bodyPr/>
          <a:lstStyle/>
          <a:p>
            <a:endParaRPr lang="de-CH" dirty="0"/>
          </a:p>
        </p:txBody>
      </p:sp>
      <p:sp>
        <p:nvSpPr>
          <p:cNvPr id="5" name="Footer Placeholder 4"/>
          <p:cNvSpPr>
            <a:spLocks noGrp="1"/>
          </p:cNvSpPr>
          <p:nvPr>
            <p:ph type="ftr" sz="quarter" idx="11"/>
          </p:nvPr>
        </p:nvSpPr>
        <p:spPr/>
        <p:txBody>
          <a:bodyPr/>
          <a:lstStyle/>
          <a:p>
            <a:endParaRPr lang="de-CH" dirty="0"/>
          </a:p>
        </p:txBody>
      </p:sp>
      <p:sp>
        <p:nvSpPr>
          <p:cNvPr id="6" name="Slide Number Placeholder 5"/>
          <p:cNvSpPr>
            <a:spLocks noGrp="1"/>
          </p:cNvSpPr>
          <p:nvPr>
            <p:ph type="sldNum" sz="quarter" idx="12"/>
          </p:nvPr>
        </p:nvSpPr>
        <p:spPr/>
        <p:txBody>
          <a:bodyPr/>
          <a:lstStyle/>
          <a:p>
            <a:fld id="{8635B803-9204-4B1E-BE4E-94E51D6F9411}" type="slidenum">
              <a:rPr lang="de-CH" smtClean="0"/>
              <a:t>25</a:t>
            </a:fld>
            <a:endParaRPr lang="de-CH"/>
          </a:p>
        </p:txBody>
      </p:sp>
    </p:spTree>
    <p:extLst>
      <p:ext uri="{BB962C8B-B14F-4D97-AF65-F5344CB8AC3E}">
        <p14:creationId xmlns:p14="http://schemas.microsoft.com/office/powerpoint/2010/main" val="40397894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de-CH" sz="9600" b="1" dirty="0" smtClean="0"/>
              <a:t>             </a:t>
            </a:r>
            <a:r>
              <a:rPr lang="de-CH" sz="9600" b="1" dirty="0" smtClean="0">
                <a:solidFill>
                  <a:schemeClr val="bg1"/>
                </a:solidFill>
              </a:rPr>
              <a:t>WHITE</a:t>
            </a:r>
            <a:endParaRPr lang="de-CH" sz="9600" b="1" dirty="0">
              <a:solidFill>
                <a:schemeClr val="bg1"/>
              </a:solidFill>
            </a:endParaRPr>
          </a:p>
        </p:txBody>
      </p:sp>
      <p:sp>
        <p:nvSpPr>
          <p:cNvPr id="3" name="Content Placeholder 2"/>
          <p:cNvSpPr>
            <a:spLocks noGrp="1"/>
          </p:cNvSpPr>
          <p:nvPr>
            <p:ph idx="1"/>
          </p:nvPr>
        </p:nvSpPr>
        <p:spPr>
          <a:xfrm>
            <a:off x="1524002" y="2214563"/>
            <a:ext cx="6228183" cy="3636145"/>
          </a:xfrm>
        </p:spPr>
        <p:txBody>
          <a:bodyPr/>
          <a:lstStyle/>
          <a:p>
            <a:pPr marL="0" indent="0">
              <a:buNone/>
            </a:pPr>
            <a:r>
              <a:rPr lang="de-CH" dirty="0">
                <a:solidFill>
                  <a:srgbClr val="FFC000"/>
                </a:solidFill>
              </a:rPr>
              <a:t>H</a:t>
            </a:r>
            <a:r>
              <a:rPr lang="de-CH" dirty="0" smtClean="0">
                <a:solidFill>
                  <a:srgbClr val="FFC000"/>
                </a:solidFill>
              </a:rPr>
              <a:t>istorically dominant in most </a:t>
            </a:r>
            <a:r>
              <a:rPr lang="de-CH" dirty="0" smtClean="0">
                <a:solidFill>
                  <a:srgbClr val="FFC000"/>
                </a:solidFill>
              </a:rPr>
              <a:t>non-tribal </a:t>
            </a:r>
            <a:r>
              <a:rPr lang="de-CH" dirty="0" smtClean="0">
                <a:solidFill>
                  <a:srgbClr val="FFC000"/>
                </a:solidFill>
              </a:rPr>
              <a:t>parts of the world; and influences many others today – e.g. Roman Catholic, Buddhist , Hindu...)</a:t>
            </a:r>
          </a:p>
          <a:p>
            <a:endParaRPr lang="de-CH" dirty="0" smtClean="0">
              <a:solidFill>
                <a:srgbClr val="FFC000"/>
              </a:solidFill>
            </a:endParaRPr>
          </a:p>
          <a:p>
            <a:endParaRPr lang="de-CH"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7509" y="4043363"/>
            <a:ext cx="3106748" cy="287700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043363"/>
            <a:ext cx="2757864" cy="281463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58388" y="4416951"/>
            <a:ext cx="2233612" cy="2372883"/>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1057"/>
            <a:ext cx="2894531" cy="2067188"/>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42857" y="4398406"/>
            <a:ext cx="3275857" cy="2409972"/>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16333" y="-10319"/>
            <a:ext cx="2775667" cy="2076450"/>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069146" y="2066131"/>
            <a:ext cx="3122854" cy="2350820"/>
          </a:xfrm>
          <a:prstGeom prst="rect">
            <a:avLst/>
          </a:prstGeom>
        </p:spPr>
      </p:pic>
      <p:sp>
        <p:nvSpPr>
          <p:cNvPr id="11" name="Date Placeholder 10"/>
          <p:cNvSpPr>
            <a:spLocks noGrp="1"/>
          </p:cNvSpPr>
          <p:nvPr>
            <p:ph type="dt" sz="half" idx="10"/>
          </p:nvPr>
        </p:nvSpPr>
        <p:spPr/>
        <p:txBody>
          <a:bodyPr/>
          <a:lstStyle/>
          <a:p>
            <a:endParaRPr lang="de-CH" dirty="0"/>
          </a:p>
        </p:txBody>
      </p:sp>
      <p:sp>
        <p:nvSpPr>
          <p:cNvPr id="12" name="Footer Placeholder 11"/>
          <p:cNvSpPr>
            <a:spLocks noGrp="1"/>
          </p:cNvSpPr>
          <p:nvPr>
            <p:ph type="ftr" sz="quarter" idx="11"/>
          </p:nvPr>
        </p:nvSpPr>
        <p:spPr/>
        <p:txBody>
          <a:bodyPr/>
          <a:lstStyle/>
          <a:p>
            <a:endParaRPr lang="de-CH" dirty="0"/>
          </a:p>
        </p:txBody>
      </p:sp>
      <p:sp>
        <p:nvSpPr>
          <p:cNvPr id="13" name="Slide Number Placeholder 12"/>
          <p:cNvSpPr>
            <a:spLocks noGrp="1"/>
          </p:cNvSpPr>
          <p:nvPr>
            <p:ph type="sldNum" sz="quarter" idx="12"/>
          </p:nvPr>
        </p:nvSpPr>
        <p:spPr/>
        <p:txBody>
          <a:bodyPr/>
          <a:lstStyle/>
          <a:p>
            <a:fld id="{8635B803-9204-4B1E-BE4E-94E51D6F9411}" type="slidenum">
              <a:rPr lang="de-CH" smtClean="0"/>
              <a:t>26</a:t>
            </a:fld>
            <a:endParaRPr lang="de-CH"/>
          </a:p>
        </p:txBody>
      </p:sp>
    </p:spTree>
    <p:extLst>
      <p:ext uri="{BB962C8B-B14F-4D97-AF65-F5344CB8AC3E}">
        <p14:creationId xmlns:p14="http://schemas.microsoft.com/office/powerpoint/2010/main" val="1840848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de-CH" sz="9600" b="1" dirty="0">
                <a:solidFill>
                  <a:schemeClr val="bg1"/>
                </a:solidFill>
              </a:rPr>
              <a:t>WHITE</a:t>
            </a:r>
          </a:p>
        </p:txBody>
      </p:sp>
      <p:sp>
        <p:nvSpPr>
          <p:cNvPr id="3" name="Content Placeholder 2"/>
          <p:cNvSpPr>
            <a:spLocks noGrp="1"/>
          </p:cNvSpPr>
          <p:nvPr>
            <p:ph idx="1"/>
          </p:nvPr>
        </p:nvSpPr>
        <p:spPr>
          <a:xfrm>
            <a:off x="1775520" y="1600201"/>
            <a:ext cx="8435280" cy="4525963"/>
          </a:xfrm>
        </p:spPr>
        <p:txBody>
          <a:bodyPr>
            <a:normAutofit lnSpcReduction="10000"/>
          </a:bodyPr>
          <a:lstStyle/>
          <a:p>
            <a:pPr marL="0" indent="0">
              <a:buNone/>
            </a:pPr>
            <a:r>
              <a:rPr lang="de-CH" dirty="0">
                <a:solidFill>
                  <a:srgbClr val="FFC000"/>
                </a:solidFill>
              </a:rPr>
              <a:t>H</a:t>
            </a:r>
            <a:r>
              <a:rPr lang="de-CH" dirty="0" smtClean="0">
                <a:solidFill>
                  <a:srgbClr val="FFC000"/>
                </a:solidFill>
              </a:rPr>
              <a:t>istorically  dominant in many parts of the world and influences many others even today – e.g. Buddhist and Hindu cultures</a:t>
            </a:r>
          </a:p>
          <a:p>
            <a:pPr marL="0" indent="0" algn="ctr">
              <a:buNone/>
            </a:pPr>
            <a:r>
              <a:rPr lang="de-CH" sz="6000" dirty="0">
                <a:solidFill>
                  <a:srgbClr val="FFFF00"/>
                </a:solidFill>
              </a:rPr>
              <a:t>«</a:t>
            </a:r>
            <a:r>
              <a:rPr lang="de-CH" sz="6000" u="sng" dirty="0">
                <a:solidFill>
                  <a:srgbClr val="FFFF00"/>
                </a:solidFill>
              </a:rPr>
              <a:t>the next world </a:t>
            </a:r>
          </a:p>
          <a:p>
            <a:pPr marL="0" indent="0" algn="ctr">
              <a:buNone/>
            </a:pPr>
            <a:r>
              <a:rPr lang="de-CH" sz="6000" u="sng" dirty="0">
                <a:solidFill>
                  <a:srgbClr val="FFFF00"/>
                </a:solidFill>
              </a:rPr>
              <a:t>is what matters; </a:t>
            </a:r>
          </a:p>
          <a:p>
            <a:pPr marL="0" indent="0" algn="ctr">
              <a:buNone/>
            </a:pPr>
            <a:r>
              <a:rPr lang="de-CH" sz="6000" u="sng" dirty="0">
                <a:solidFill>
                  <a:srgbClr val="FFFF00"/>
                </a:solidFill>
              </a:rPr>
              <a:t>this world is not important</a:t>
            </a:r>
            <a:r>
              <a:rPr lang="de-CH" sz="6000" dirty="0">
                <a:solidFill>
                  <a:srgbClr val="FFFF00"/>
                </a:solidFill>
              </a:rPr>
              <a:t>»</a:t>
            </a:r>
          </a:p>
          <a:p>
            <a:endParaRPr lang="de-CH" b="1" dirty="0"/>
          </a:p>
        </p:txBody>
      </p:sp>
      <p:sp>
        <p:nvSpPr>
          <p:cNvPr id="4" name="Date Placeholder 3"/>
          <p:cNvSpPr>
            <a:spLocks noGrp="1"/>
          </p:cNvSpPr>
          <p:nvPr>
            <p:ph type="dt" sz="half" idx="10"/>
          </p:nvPr>
        </p:nvSpPr>
        <p:spPr/>
        <p:txBody>
          <a:bodyPr/>
          <a:lstStyle/>
          <a:p>
            <a:endParaRPr lang="de-CH" dirty="0"/>
          </a:p>
        </p:txBody>
      </p:sp>
      <p:sp>
        <p:nvSpPr>
          <p:cNvPr id="5" name="Footer Placeholder 4"/>
          <p:cNvSpPr>
            <a:spLocks noGrp="1"/>
          </p:cNvSpPr>
          <p:nvPr>
            <p:ph type="ftr" sz="quarter" idx="11"/>
          </p:nvPr>
        </p:nvSpPr>
        <p:spPr/>
        <p:txBody>
          <a:bodyPr/>
          <a:lstStyle/>
          <a:p>
            <a:endParaRPr lang="de-CH" dirty="0"/>
          </a:p>
        </p:txBody>
      </p:sp>
      <p:sp>
        <p:nvSpPr>
          <p:cNvPr id="6" name="Slide Number Placeholder 5"/>
          <p:cNvSpPr>
            <a:spLocks noGrp="1"/>
          </p:cNvSpPr>
          <p:nvPr>
            <p:ph type="sldNum" sz="quarter" idx="12"/>
          </p:nvPr>
        </p:nvSpPr>
        <p:spPr/>
        <p:txBody>
          <a:bodyPr/>
          <a:lstStyle/>
          <a:p>
            <a:fld id="{8635B803-9204-4B1E-BE4E-94E51D6F9411}" type="slidenum">
              <a:rPr lang="de-CH" smtClean="0"/>
              <a:t>27</a:t>
            </a:fld>
            <a:endParaRPr lang="de-CH"/>
          </a:p>
        </p:txBody>
      </p:sp>
    </p:spTree>
    <p:extLst>
      <p:ext uri="{BB962C8B-B14F-4D97-AF65-F5344CB8AC3E}">
        <p14:creationId xmlns:p14="http://schemas.microsoft.com/office/powerpoint/2010/main" val="29810244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de-CH" sz="9600" b="1" dirty="0">
                <a:solidFill>
                  <a:schemeClr val="bg1"/>
                </a:solidFill>
              </a:rPr>
              <a:t>WHITE</a:t>
            </a:r>
          </a:p>
        </p:txBody>
      </p:sp>
      <p:sp>
        <p:nvSpPr>
          <p:cNvPr id="3" name="Content Placeholder 2"/>
          <p:cNvSpPr>
            <a:spLocks noGrp="1"/>
          </p:cNvSpPr>
          <p:nvPr>
            <p:ph idx="1"/>
          </p:nvPr>
        </p:nvSpPr>
        <p:spPr/>
        <p:txBody>
          <a:bodyPr>
            <a:normAutofit/>
          </a:bodyPr>
          <a:lstStyle/>
          <a:p>
            <a:r>
              <a:rPr lang="de-CH" dirty="0" smtClean="0">
                <a:solidFill>
                  <a:srgbClr val="FFC000"/>
                </a:solidFill>
              </a:rPr>
              <a:t>Dominant in many parts of the world historically</a:t>
            </a:r>
          </a:p>
          <a:p>
            <a:r>
              <a:rPr lang="de-CH" dirty="0" smtClean="0">
                <a:solidFill>
                  <a:srgbClr val="FFC000"/>
                </a:solidFill>
              </a:rPr>
              <a:t>(But also influences many others even today – e.g. Buddhist and Hindu cultures)</a:t>
            </a:r>
          </a:p>
          <a:p>
            <a:r>
              <a:rPr lang="de-CH" dirty="0" smtClean="0">
                <a:solidFill>
                  <a:srgbClr val="FFFF00"/>
                </a:solidFill>
              </a:rPr>
              <a:t>«</a:t>
            </a:r>
            <a:r>
              <a:rPr lang="de-CH" u="sng" dirty="0" smtClean="0">
                <a:solidFill>
                  <a:srgbClr val="FFFF00"/>
                </a:solidFill>
              </a:rPr>
              <a:t>the next world is what matters; this world is not important»</a:t>
            </a:r>
            <a:endParaRPr lang="de-CH" dirty="0" smtClean="0">
              <a:solidFill>
                <a:srgbClr val="FFFF00"/>
              </a:solidFill>
            </a:endParaRPr>
          </a:p>
          <a:p>
            <a:r>
              <a:rPr lang="de-CH" sz="9600" dirty="0">
                <a:solidFill>
                  <a:srgbClr val="FFFF00"/>
                </a:solidFill>
              </a:rPr>
              <a:t>No </a:t>
            </a:r>
            <a:r>
              <a:rPr lang="de-CH" sz="9600" dirty="0" smtClean="0">
                <a:solidFill>
                  <a:srgbClr val="FFFF00"/>
                </a:solidFill>
              </a:rPr>
              <a:t>system-change! </a:t>
            </a:r>
            <a:endParaRPr lang="de-CH" sz="9600" dirty="0">
              <a:solidFill>
                <a:srgbClr val="FFFF00"/>
              </a:solidFill>
            </a:endParaRPr>
          </a:p>
          <a:p>
            <a:endParaRPr lang="de-CH" b="1" dirty="0"/>
          </a:p>
        </p:txBody>
      </p:sp>
      <p:sp>
        <p:nvSpPr>
          <p:cNvPr id="4" name="Date Placeholder 3"/>
          <p:cNvSpPr>
            <a:spLocks noGrp="1"/>
          </p:cNvSpPr>
          <p:nvPr>
            <p:ph type="dt" sz="half" idx="10"/>
          </p:nvPr>
        </p:nvSpPr>
        <p:spPr/>
        <p:txBody>
          <a:bodyPr/>
          <a:lstStyle/>
          <a:p>
            <a:endParaRPr lang="de-CH" dirty="0"/>
          </a:p>
        </p:txBody>
      </p:sp>
      <p:sp>
        <p:nvSpPr>
          <p:cNvPr id="5" name="Footer Placeholder 4"/>
          <p:cNvSpPr>
            <a:spLocks noGrp="1"/>
          </p:cNvSpPr>
          <p:nvPr>
            <p:ph type="ftr" sz="quarter" idx="11"/>
          </p:nvPr>
        </p:nvSpPr>
        <p:spPr/>
        <p:txBody>
          <a:bodyPr/>
          <a:lstStyle/>
          <a:p>
            <a:endParaRPr lang="de-CH" dirty="0"/>
          </a:p>
        </p:txBody>
      </p:sp>
      <p:sp>
        <p:nvSpPr>
          <p:cNvPr id="6" name="Slide Number Placeholder 5"/>
          <p:cNvSpPr>
            <a:spLocks noGrp="1"/>
          </p:cNvSpPr>
          <p:nvPr>
            <p:ph type="sldNum" sz="quarter" idx="12"/>
          </p:nvPr>
        </p:nvSpPr>
        <p:spPr/>
        <p:txBody>
          <a:bodyPr/>
          <a:lstStyle/>
          <a:p>
            <a:fld id="{8635B803-9204-4B1E-BE4E-94E51D6F9411}" type="slidenum">
              <a:rPr lang="de-CH" smtClean="0"/>
              <a:t>28</a:t>
            </a:fld>
            <a:endParaRPr lang="de-CH"/>
          </a:p>
        </p:txBody>
      </p:sp>
    </p:spTree>
    <p:extLst>
      <p:ext uri="{BB962C8B-B14F-4D97-AF65-F5344CB8AC3E}">
        <p14:creationId xmlns:p14="http://schemas.microsoft.com/office/powerpoint/2010/main" val="19375147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7164" y="128589"/>
            <a:ext cx="11915774" cy="1114424"/>
          </a:xfrm>
        </p:spPr>
        <p:txBody>
          <a:bodyPr>
            <a:noAutofit/>
          </a:bodyPr>
          <a:lstStyle/>
          <a:p>
            <a:pPr algn="ctr"/>
            <a:r>
              <a:rPr lang="de-CH" b="1" u="sng" dirty="0">
                <a:solidFill>
                  <a:srgbClr val="FFC000"/>
                </a:solidFill>
              </a:rPr>
              <a:t>At the most basic </a:t>
            </a:r>
            <a:r>
              <a:rPr lang="de-CH" b="1" u="sng" dirty="0" smtClean="0">
                <a:solidFill>
                  <a:srgbClr val="FFC000"/>
                </a:solidFill>
              </a:rPr>
              <a:t>level, </a:t>
            </a:r>
            <a:r>
              <a:rPr lang="de-CH" b="1" u="sng" dirty="0">
                <a:solidFill>
                  <a:srgbClr val="FFC000"/>
                </a:solidFill>
              </a:rPr>
              <a:t>there are only </a:t>
            </a:r>
            <a:r>
              <a:rPr lang="de-CH" b="1" u="sng" dirty="0" smtClean="0">
                <a:solidFill>
                  <a:srgbClr val="FFC000"/>
                </a:solidFill>
              </a:rPr>
              <a:t/>
            </a:r>
            <a:br>
              <a:rPr lang="de-CH" b="1" u="sng" dirty="0" smtClean="0">
                <a:solidFill>
                  <a:srgbClr val="FFC000"/>
                </a:solidFill>
              </a:rPr>
            </a:br>
            <a:r>
              <a:rPr lang="de-CH" b="1" u="sng" dirty="0" smtClean="0">
                <a:solidFill>
                  <a:srgbClr val="FFC000"/>
                </a:solidFill>
              </a:rPr>
              <a:t>five worldviews:</a:t>
            </a:r>
            <a:endParaRPr lang="de-CH" b="1" dirty="0"/>
          </a:p>
        </p:txBody>
      </p:sp>
      <p:sp>
        <p:nvSpPr>
          <p:cNvPr id="3" name="Content Placeholder 2"/>
          <p:cNvSpPr>
            <a:spLocks noGrp="1"/>
          </p:cNvSpPr>
          <p:nvPr>
            <p:ph idx="1"/>
          </p:nvPr>
        </p:nvSpPr>
        <p:spPr>
          <a:xfrm>
            <a:off x="285750" y="1400175"/>
            <a:ext cx="11601450" cy="4776788"/>
          </a:xfrm>
        </p:spPr>
        <p:txBody>
          <a:bodyPr>
            <a:normAutofit/>
          </a:bodyPr>
          <a:lstStyle/>
          <a:p>
            <a:pPr lvl="1"/>
            <a:r>
              <a:rPr lang="de-CH" sz="4400" u="sng" dirty="0" smtClean="0">
                <a:solidFill>
                  <a:srgbClr val="FFFF00"/>
                </a:solidFill>
              </a:rPr>
              <a:t>Black			</a:t>
            </a:r>
            <a:r>
              <a:rPr lang="en-US" altLang="en-US" sz="4400" u="sng" dirty="0">
                <a:solidFill>
                  <a:srgbClr val="FFFF66"/>
                </a:solidFill>
              </a:rPr>
              <a:t> √ </a:t>
            </a:r>
            <a:r>
              <a:rPr lang="de-CH" sz="4400" dirty="0" smtClean="0">
                <a:solidFill>
                  <a:srgbClr val="FFFF00"/>
                </a:solidFill>
              </a:rPr>
              <a:t>		</a:t>
            </a:r>
          </a:p>
          <a:p>
            <a:pPr lvl="1"/>
            <a:r>
              <a:rPr lang="de-CH" sz="4400" u="sng" dirty="0" smtClean="0">
                <a:solidFill>
                  <a:srgbClr val="FFFF00"/>
                </a:solidFill>
              </a:rPr>
              <a:t>White			</a:t>
            </a:r>
            <a:r>
              <a:rPr lang="en-US" altLang="en-US" sz="4400" u="sng" dirty="0">
                <a:solidFill>
                  <a:srgbClr val="FFFF66"/>
                </a:solidFill>
              </a:rPr>
              <a:t> √ </a:t>
            </a:r>
            <a:endParaRPr lang="de-CH" sz="4400" dirty="0" smtClean="0">
              <a:solidFill>
                <a:srgbClr val="FFFF00"/>
              </a:solidFill>
            </a:endParaRPr>
          </a:p>
          <a:p>
            <a:pPr lvl="1"/>
            <a:r>
              <a:rPr lang="de-CH" sz="4400" dirty="0" smtClean="0">
                <a:solidFill>
                  <a:srgbClr val="FFFF00"/>
                </a:solidFill>
              </a:rPr>
              <a:t>Yellow</a:t>
            </a:r>
          </a:p>
          <a:p>
            <a:pPr lvl="1"/>
            <a:r>
              <a:rPr lang="de-CH" sz="4400" dirty="0" smtClean="0">
                <a:solidFill>
                  <a:srgbClr val="FFFF00"/>
                </a:solidFill>
              </a:rPr>
              <a:t>Green</a:t>
            </a:r>
          </a:p>
          <a:p>
            <a:pPr lvl="1"/>
            <a:r>
              <a:rPr lang="de-CH" sz="4400" dirty="0" smtClean="0">
                <a:solidFill>
                  <a:srgbClr val="FFFF00"/>
                </a:solidFill>
              </a:rPr>
              <a:t>Red</a:t>
            </a:r>
          </a:p>
          <a:p>
            <a:pPr marL="457200" lvl="1" indent="0">
              <a:buNone/>
            </a:pPr>
            <a:r>
              <a:rPr lang="de-CH" sz="4400" i="1" u="sng" dirty="0" smtClean="0">
                <a:solidFill>
                  <a:srgbClr val="FFFF00"/>
                </a:solidFill>
              </a:rPr>
              <a:t>(The colours used are simply colours and do not signify anything beyond a help to memory)</a:t>
            </a:r>
            <a:endParaRPr lang="de-CH" sz="4400" i="1" u="sng" dirty="0">
              <a:solidFill>
                <a:srgbClr val="FFFF00"/>
              </a:solidFill>
            </a:endParaRPr>
          </a:p>
        </p:txBody>
      </p:sp>
      <p:sp>
        <p:nvSpPr>
          <p:cNvPr id="4" name="Date Placeholder 3"/>
          <p:cNvSpPr>
            <a:spLocks noGrp="1"/>
          </p:cNvSpPr>
          <p:nvPr>
            <p:ph type="dt" sz="half" idx="10"/>
          </p:nvPr>
        </p:nvSpPr>
        <p:spPr/>
        <p:txBody>
          <a:bodyPr/>
          <a:lstStyle/>
          <a:p>
            <a:endParaRPr lang="de-CH" dirty="0"/>
          </a:p>
        </p:txBody>
      </p:sp>
      <p:sp>
        <p:nvSpPr>
          <p:cNvPr id="5" name="Footer Placeholder 4"/>
          <p:cNvSpPr>
            <a:spLocks noGrp="1"/>
          </p:cNvSpPr>
          <p:nvPr>
            <p:ph type="ftr" sz="quarter" idx="11"/>
          </p:nvPr>
        </p:nvSpPr>
        <p:spPr/>
        <p:txBody>
          <a:bodyPr/>
          <a:lstStyle/>
          <a:p>
            <a:endParaRPr lang="de-CH" dirty="0"/>
          </a:p>
        </p:txBody>
      </p:sp>
      <p:sp>
        <p:nvSpPr>
          <p:cNvPr id="6" name="Slide Number Placeholder 5"/>
          <p:cNvSpPr>
            <a:spLocks noGrp="1"/>
          </p:cNvSpPr>
          <p:nvPr>
            <p:ph type="sldNum" sz="quarter" idx="12"/>
          </p:nvPr>
        </p:nvSpPr>
        <p:spPr/>
        <p:txBody>
          <a:bodyPr/>
          <a:lstStyle/>
          <a:p>
            <a:fld id="{8635B803-9204-4B1E-BE4E-94E51D6F9411}" type="slidenum">
              <a:rPr lang="de-CH" smtClean="0"/>
              <a:t>29</a:t>
            </a:fld>
            <a:endParaRPr lang="de-CH"/>
          </a:p>
        </p:txBody>
      </p:sp>
    </p:spTree>
    <p:extLst>
      <p:ext uri="{BB962C8B-B14F-4D97-AF65-F5344CB8AC3E}">
        <p14:creationId xmlns:p14="http://schemas.microsoft.com/office/powerpoint/2010/main" val="3791389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smtClean="0">
                <a:solidFill>
                  <a:srgbClr val="FFFF00"/>
                </a:solidFill>
              </a:rPr>
              <a:t>Please note</a:t>
            </a:r>
            <a:endParaRPr lang="de-CH" dirty="0">
              <a:solidFill>
                <a:srgbClr val="FFFF00"/>
              </a:solidFill>
            </a:endParaRPr>
          </a:p>
        </p:txBody>
      </p:sp>
      <p:sp>
        <p:nvSpPr>
          <p:cNvPr id="3" name="Content Placeholder 2"/>
          <p:cNvSpPr>
            <a:spLocks noGrp="1"/>
          </p:cNvSpPr>
          <p:nvPr>
            <p:ph idx="1"/>
          </p:nvPr>
        </p:nvSpPr>
        <p:spPr/>
        <p:txBody>
          <a:bodyPr/>
          <a:lstStyle/>
          <a:p>
            <a:r>
              <a:rPr lang="de-CH" dirty="0" smtClean="0">
                <a:solidFill>
                  <a:schemeClr val="accent6"/>
                </a:solidFill>
              </a:rPr>
              <a:t>The intention is to provoke you to think!!!</a:t>
            </a:r>
          </a:p>
          <a:p>
            <a:endParaRPr lang="de-CH"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4786" y="2552934"/>
            <a:ext cx="2380796" cy="217221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6217" y="2537722"/>
            <a:ext cx="3089741" cy="231432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95582" y="2523848"/>
            <a:ext cx="3120898" cy="2201296"/>
          </a:xfrm>
          <a:prstGeom prst="rect">
            <a:avLst/>
          </a:prstGeom>
        </p:spPr>
      </p:pic>
    </p:spTree>
    <p:extLst>
      <p:ext uri="{BB962C8B-B14F-4D97-AF65-F5344CB8AC3E}">
        <p14:creationId xmlns:p14="http://schemas.microsoft.com/office/powerpoint/2010/main" val="37868363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de-CH" sz="9600" b="1" dirty="0">
                <a:solidFill>
                  <a:srgbClr val="FFFF00"/>
                </a:solidFill>
              </a:rPr>
              <a:t>YELLOW</a:t>
            </a:r>
          </a:p>
        </p:txBody>
      </p:sp>
      <p:sp>
        <p:nvSpPr>
          <p:cNvPr id="3" name="Content Placeholder 2"/>
          <p:cNvSpPr>
            <a:spLocks noGrp="1"/>
          </p:cNvSpPr>
          <p:nvPr>
            <p:ph idx="1"/>
          </p:nvPr>
        </p:nvSpPr>
        <p:spPr/>
        <p:txBody>
          <a:bodyPr>
            <a:normAutofit/>
          </a:bodyPr>
          <a:lstStyle/>
          <a:p>
            <a:r>
              <a:rPr lang="de-CH" dirty="0" smtClean="0">
                <a:solidFill>
                  <a:srgbClr val="FFC000"/>
                </a:solidFill>
              </a:rPr>
              <a:t>Dominant in most empires and dictatorships</a:t>
            </a:r>
          </a:p>
          <a:p>
            <a:r>
              <a:rPr lang="de-CH" dirty="0" smtClean="0">
                <a:solidFill>
                  <a:srgbClr val="FFC000"/>
                </a:solidFill>
              </a:rPr>
              <a:t>From ancient times to the present</a:t>
            </a:r>
          </a:p>
          <a:p>
            <a:r>
              <a:rPr lang="de-CH" dirty="0" smtClean="0">
                <a:solidFill>
                  <a:srgbClr val="FFC000"/>
                </a:solidFill>
              </a:rPr>
              <a:t>May </a:t>
            </a:r>
            <a:r>
              <a:rPr lang="de-CH" dirty="0">
                <a:solidFill>
                  <a:srgbClr val="FFC000"/>
                </a:solidFill>
              </a:rPr>
              <a:t>or may not take a disproportionate share of the benefits of the </a:t>
            </a:r>
            <a:r>
              <a:rPr lang="de-CH" dirty="0" smtClean="0">
                <a:solidFill>
                  <a:srgbClr val="FFC000"/>
                </a:solidFill>
              </a:rPr>
              <a:t>system</a:t>
            </a:r>
          </a:p>
          <a:p>
            <a:r>
              <a:rPr lang="de-CH" dirty="0" smtClean="0">
                <a:solidFill>
                  <a:srgbClr val="FFC000"/>
                </a:solidFill>
              </a:rPr>
              <a:t>Has to maintain and display sufficient power to avoid or counter any real or perceived threat to the top individual or group</a:t>
            </a:r>
          </a:p>
          <a:p>
            <a:endParaRPr lang="de-CH" dirty="0" smtClean="0">
              <a:solidFill>
                <a:srgbClr val="FFC000"/>
              </a:solidFill>
            </a:endParaRPr>
          </a:p>
          <a:p>
            <a:endParaRPr lang="de-CH" b="1" dirty="0"/>
          </a:p>
        </p:txBody>
      </p:sp>
      <p:sp>
        <p:nvSpPr>
          <p:cNvPr id="4" name="Date Placeholder 3"/>
          <p:cNvSpPr>
            <a:spLocks noGrp="1"/>
          </p:cNvSpPr>
          <p:nvPr>
            <p:ph type="dt" sz="half" idx="10"/>
          </p:nvPr>
        </p:nvSpPr>
        <p:spPr/>
        <p:txBody>
          <a:bodyPr/>
          <a:lstStyle/>
          <a:p>
            <a:endParaRPr lang="de-CH" dirty="0"/>
          </a:p>
        </p:txBody>
      </p:sp>
      <p:sp>
        <p:nvSpPr>
          <p:cNvPr id="5" name="Footer Placeholder 4"/>
          <p:cNvSpPr>
            <a:spLocks noGrp="1"/>
          </p:cNvSpPr>
          <p:nvPr>
            <p:ph type="ftr" sz="quarter" idx="11"/>
          </p:nvPr>
        </p:nvSpPr>
        <p:spPr/>
        <p:txBody>
          <a:bodyPr/>
          <a:lstStyle/>
          <a:p>
            <a:endParaRPr lang="de-CH" dirty="0"/>
          </a:p>
        </p:txBody>
      </p:sp>
      <p:sp>
        <p:nvSpPr>
          <p:cNvPr id="6" name="Slide Number Placeholder 5"/>
          <p:cNvSpPr>
            <a:spLocks noGrp="1"/>
          </p:cNvSpPr>
          <p:nvPr>
            <p:ph type="sldNum" sz="quarter" idx="12"/>
          </p:nvPr>
        </p:nvSpPr>
        <p:spPr/>
        <p:txBody>
          <a:bodyPr/>
          <a:lstStyle/>
          <a:p>
            <a:fld id="{8635B803-9204-4B1E-BE4E-94E51D6F9411}" type="slidenum">
              <a:rPr lang="de-CH" smtClean="0"/>
              <a:t>30</a:t>
            </a:fld>
            <a:endParaRPr lang="de-CH"/>
          </a:p>
        </p:txBody>
      </p:sp>
    </p:spTree>
    <p:extLst>
      <p:ext uri="{BB962C8B-B14F-4D97-AF65-F5344CB8AC3E}">
        <p14:creationId xmlns:p14="http://schemas.microsoft.com/office/powerpoint/2010/main" val="14687395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de-CH" sz="9600" b="1" dirty="0">
                <a:solidFill>
                  <a:srgbClr val="FFFF00"/>
                </a:solidFill>
              </a:rPr>
              <a:t>YELLOW</a:t>
            </a:r>
          </a:p>
        </p:txBody>
      </p:sp>
      <p:sp>
        <p:nvSpPr>
          <p:cNvPr id="3" name="Content Placeholder 2"/>
          <p:cNvSpPr>
            <a:spLocks noGrp="1"/>
          </p:cNvSpPr>
          <p:nvPr>
            <p:ph idx="1"/>
          </p:nvPr>
        </p:nvSpPr>
        <p:spPr>
          <a:xfrm>
            <a:off x="1847528" y="1600201"/>
            <a:ext cx="8496944" cy="4525963"/>
          </a:xfrm>
        </p:spPr>
        <p:txBody>
          <a:bodyPr>
            <a:normAutofit/>
          </a:bodyPr>
          <a:lstStyle/>
          <a:p>
            <a:r>
              <a:rPr lang="de-CH" sz="4400" dirty="0" smtClean="0">
                <a:solidFill>
                  <a:srgbClr val="FFC000"/>
                </a:solidFill>
              </a:rPr>
              <a:t>Dominant in most empires and dictatorships, from ancient times to the present</a:t>
            </a:r>
          </a:p>
          <a:p>
            <a:r>
              <a:rPr lang="de-CH" sz="4400" dirty="0" smtClean="0">
                <a:solidFill>
                  <a:srgbClr val="FFFF00"/>
                </a:solidFill>
              </a:rPr>
              <a:t>«</a:t>
            </a:r>
            <a:r>
              <a:rPr lang="de-CH" sz="4400" u="sng" dirty="0">
                <a:solidFill>
                  <a:srgbClr val="FFFF00"/>
                </a:solidFill>
              </a:rPr>
              <a:t>D</a:t>
            </a:r>
            <a:r>
              <a:rPr lang="de-CH" sz="4400" u="sng" dirty="0" smtClean="0">
                <a:solidFill>
                  <a:srgbClr val="FFFF00"/>
                </a:solidFill>
              </a:rPr>
              <a:t>on’t ask challenging questions; this arrangement is the only one that will work, and it is for everyone’s best»</a:t>
            </a:r>
            <a:endParaRPr lang="de-CH" sz="4400" dirty="0" smtClean="0">
              <a:solidFill>
                <a:srgbClr val="FFFF00"/>
              </a:solidFill>
            </a:endParaRPr>
          </a:p>
          <a:p>
            <a:endParaRPr lang="de-CH" b="1" dirty="0"/>
          </a:p>
        </p:txBody>
      </p:sp>
      <p:sp>
        <p:nvSpPr>
          <p:cNvPr id="4" name="Date Placeholder 3"/>
          <p:cNvSpPr>
            <a:spLocks noGrp="1"/>
          </p:cNvSpPr>
          <p:nvPr>
            <p:ph type="dt" sz="half" idx="10"/>
          </p:nvPr>
        </p:nvSpPr>
        <p:spPr/>
        <p:txBody>
          <a:bodyPr/>
          <a:lstStyle/>
          <a:p>
            <a:endParaRPr lang="de-CH" dirty="0"/>
          </a:p>
        </p:txBody>
      </p:sp>
      <p:sp>
        <p:nvSpPr>
          <p:cNvPr id="5" name="Footer Placeholder 4"/>
          <p:cNvSpPr>
            <a:spLocks noGrp="1"/>
          </p:cNvSpPr>
          <p:nvPr>
            <p:ph type="ftr" sz="quarter" idx="11"/>
          </p:nvPr>
        </p:nvSpPr>
        <p:spPr/>
        <p:txBody>
          <a:bodyPr/>
          <a:lstStyle/>
          <a:p>
            <a:endParaRPr lang="de-CH" dirty="0"/>
          </a:p>
        </p:txBody>
      </p:sp>
      <p:sp>
        <p:nvSpPr>
          <p:cNvPr id="6" name="Slide Number Placeholder 5"/>
          <p:cNvSpPr>
            <a:spLocks noGrp="1"/>
          </p:cNvSpPr>
          <p:nvPr>
            <p:ph type="sldNum" sz="quarter" idx="12"/>
          </p:nvPr>
        </p:nvSpPr>
        <p:spPr/>
        <p:txBody>
          <a:bodyPr/>
          <a:lstStyle/>
          <a:p>
            <a:fld id="{8635B803-9204-4B1E-BE4E-94E51D6F9411}" type="slidenum">
              <a:rPr lang="de-CH" smtClean="0"/>
              <a:t>31</a:t>
            </a:fld>
            <a:endParaRPr lang="de-CH"/>
          </a:p>
        </p:txBody>
      </p:sp>
    </p:spTree>
    <p:extLst>
      <p:ext uri="{BB962C8B-B14F-4D97-AF65-F5344CB8AC3E}">
        <p14:creationId xmlns:p14="http://schemas.microsoft.com/office/powerpoint/2010/main" val="37831551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de-CH" sz="9600" b="1" dirty="0">
                <a:solidFill>
                  <a:srgbClr val="FFFF00"/>
                </a:solidFill>
              </a:rPr>
              <a:t>YELLOW</a:t>
            </a:r>
          </a:p>
        </p:txBody>
      </p:sp>
      <p:sp>
        <p:nvSpPr>
          <p:cNvPr id="3" name="Content Placeholder 2"/>
          <p:cNvSpPr>
            <a:spLocks noGrp="1"/>
          </p:cNvSpPr>
          <p:nvPr>
            <p:ph idx="1"/>
          </p:nvPr>
        </p:nvSpPr>
        <p:spPr>
          <a:xfrm>
            <a:off x="1847528" y="1600201"/>
            <a:ext cx="8496944" cy="4525963"/>
          </a:xfrm>
        </p:spPr>
        <p:txBody>
          <a:bodyPr>
            <a:normAutofit/>
          </a:bodyPr>
          <a:lstStyle/>
          <a:p>
            <a:r>
              <a:rPr lang="de-CH" dirty="0" smtClean="0">
                <a:solidFill>
                  <a:srgbClr val="FFC000"/>
                </a:solidFill>
              </a:rPr>
              <a:t>Dominant in most empires and dictatorships, from ancient times to the present</a:t>
            </a:r>
          </a:p>
          <a:p>
            <a:r>
              <a:rPr lang="de-CH" dirty="0" smtClean="0">
                <a:solidFill>
                  <a:srgbClr val="FFC000"/>
                </a:solidFill>
              </a:rPr>
              <a:t>«</a:t>
            </a:r>
            <a:r>
              <a:rPr lang="de-CH" dirty="0">
                <a:solidFill>
                  <a:srgbClr val="FFC000"/>
                </a:solidFill>
              </a:rPr>
              <a:t>D</a:t>
            </a:r>
            <a:r>
              <a:rPr lang="de-CH" dirty="0" smtClean="0">
                <a:solidFill>
                  <a:srgbClr val="FFC000"/>
                </a:solidFill>
              </a:rPr>
              <a:t>on’t ask challenging questions; this arrangement is the only one that will work, and it is for everyone’s best»</a:t>
            </a:r>
          </a:p>
          <a:p>
            <a:r>
              <a:rPr lang="de-CH" sz="4400" u="sng" dirty="0">
                <a:solidFill>
                  <a:srgbClr val="FFFF00"/>
                </a:solidFill>
              </a:rPr>
              <a:t>P</a:t>
            </a:r>
            <a:r>
              <a:rPr lang="de-CH" sz="4400" u="sng" dirty="0" smtClean="0">
                <a:solidFill>
                  <a:srgbClr val="FFFF00"/>
                </a:solidFill>
              </a:rPr>
              <a:t>rogress ranges from huge to very little, depending on the nature and skill of the dictatorship or empire</a:t>
            </a:r>
            <a:endParaRPr lang="de-CH" sz="4400" dirty="0" smtClean="0">
              <a:solidFill>
                <a:srgbClr val="FFFF00"/>
              </a:solidFill>
            </a:endParaRPr>
          </a:p>
          <a:p>
            <a:endParaRPr lang="de-CH" b="1" dirty="0"/>
          </a:p>
        </p:txBody>
      </p:sp>
      <p:sp>
        <p:nvSpPr>
          <p:cNvPr id="4" name="Date Placeholder 3"/>
          <p:cNvSpPr>
            <a:spLocks noGrp="1"/>
          </p:cNvSpPr>
          <p:nvPr>
            <p:ph type="dt" sz="half" idx="10"/>
          </p:nvPr>
        </p:nvSpPr>
        <p:spPr/>
        <p:txBody>
          <a:bodyPr/>
          <a:lstStyle/>
          <a:p>
            <a:endParaRPr lang="de-CH" dirty="0"/>
          </a:p>
        </p:txBody>
      </p:sp>
      <p:sp>
        <p:nvSpPr>
          <p:cNvPr id="5" name="Footer Placeholder 4"/>
          <p:cNvSpPr>
            <a:spLocks noGrp="1"/>
          </p:cNvSpPr>
          <p:nvPr>
            <p:ph type="ftr" sz="quarter" idx="11"/>
          </p:nvPr>
        </p:nvSpPr>
        <p:spPr/>
        <p:txBody>
          <a:bodyPr/>
          <a:lstStyle/>
          <a:p>
            <a:endParaRPr lang="de-CH" dirty="0"/>
          </a:p>
        </p:txBody>
      </p:sp>
      <p:sp>
        <p:nvSpPr>
          <p:cNvPr id="6" name="Slide Number Placeholder 5"/>
          <p:cNvSpPr>
            <a:spLocks noGrp="1"/>
          </p:cNvSpPr>
          <p:nvPr>
            <p:ph type="sldNum" sz="quarter" idx="12"/>
          </p:nvPr>
        </p:nvSpPr>
        <p:spPr/>
        <p:txBody>
          <a:bodyPr/>
          <a:lstStyle/>
          <a:p>
            <a:fld id="{8635B803-9204-4B1E-BE4E-94E51D6F9411}" type="slidenum">
              <a:rPr lang="de-CH" smtClean="0"/>
              <a:t>32</a:t>
            </a:fld>
            <a:endParaRPr lang="de-CH"/>
          </a:p>
        </p:txBody>
      </p:sp>
    </p:spTree>
    <p:extLst>
      <p:ext uri="{BB962C8B-B14F-4D97-AF65-F5344CB8AC3E}">
        <p14:creationId xmlns:p14="http://schemas.microsoft.com/office/powerpoint/2010/main" val="15898445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7164" y="128589"/>
            <a:ext cx="11915774" cy="1114424"/>
          </a:xfrm>
        </p:spPr>
        <p:txBody>
          <a:bodyPr>
            <a:noAutofit/>
          </a:bodyPr>
          <a:lstStyle/>
          <a:p>
            <a:pPr algn="ctr"/>
            <a:r>
              <a:rPr lang="de-CH" b="1" u="sng" dirty="0">
                <a:solidFill>
                  <a:srgbClr val="FFC000"/>
                </a:solidFill>
              </a:rPr>
              <a:t>At the most basic </a:t>
            </a:r>
            <a:r>
              <a:rPr lang="de-CH" b="1" u="sng" dirty="0" smtClean="0">
                <a:solidFill>
                  <a:srgbClr val="FFC000"/>
                </a:solidFill>
              </a:rPr>
              <a:t>level, </a:t>
            </a:r>
            <a:r>
              <a:rPr lang="de-CH" b="1" u="sng" dirty="0">
                <a:solidFill>
                  <a:srgbClr val="FFC000"/>
                </a:solidFill>
              </a:rPr>
              <a:t>there are only </a:t>
            </a:r>
            <a:r>
              <a:rPr lang="de-CH" b="1" u="sng" dirty="0" smtClean="0">
                <a:solidFill>
                  <a:srgbClr val="FFC000"/>
                </a:solidFill>
              </a:rPr>
              <a:t/>
            </a:r>
            <a:br>
              <a:rPr lang="de-CH" b="1" u="sng" dirty="0" smtClean="0">
                <a:solidFill>
                  <a:srgbClr val="FFC000"/>
                </a:solidFill>
              </a:rPr>
            </a:br>
            <a:r>
              <a:rPr lang="de-CH" b="1" u="sng" dirty="0" smtClean="0">
                <a:solidFill>
                  <a:srgbClr val="FFC000"/>
                </a:solidFill>
              </a:rPr>
              <a:t>five worldviews:</a:t>
            </a:r>
            <a:endParaRPr lang="de-CH" b="1" dirty="0"/>
          </a:p>
        </p:txBody>
      </p:sp>
      <p:sp>
        <p:nvSpPr>
          <p:cNvPr id="3" name="Content Placeholder 2"/>
          <p:cNvSpPr>
            <a:spLocks noGrp="1"/>
          </p:cNvSpPr>
          <p:nvPr>
            <p:ph idx="1"/>
          </p:nvPr>
        </p:nvSpPr>
        <p:spPr>
          <a:xfrm>
            <a:off x="285750" y="1400175"/>
            <a:ext cx="11601450" cy="4776788"/>
          </a:xfrm>
        </p:spPr>
        <p:txBody>
          <a:bodyPr>
            <a:normAutofit/>
          </a:bodyPr>
          <a:lstStyle/>
          <a:p>
            <a:pPr lvl="1"/>
            <a:r>
              <a:rPr lang="de-CH" sz="4400" u="sng" dirty="0" smtClean="0">
                <a:solidFill>
                  <a:srgbClr val="FFFF00"/>
                </a:solidFill>
              </a:rPr>
              <a:t>Black			</a:t>
            </a:r>
            <a:r>
              <a:rPr lang="en-US" altLang="en-US" sz="4400" u="sng" dirty="0">
                <a:solidFill>
                  <a:srgbClr val="FFFF66"/>
                </a:solidFill>
              </a:rPr>
              <a:t> √ </a:t>
            </a:r>
            <a:r>
              <a:rPr lang="de-CH" sz="4400" dirty="0" smtClean="0">
                <a:solidFill>
                  <a:srgbClr val="FFFF00"/>
                </a:solidFill>
              </a:rPr>
              <a:t>		</a:t>
            </a:r>
          </a:p>
          <a:p>
            <a:pPr lvl="1"/>
            <a:r>
              <a:rPr lang="de-CH" sz="4400" u="sng" dirty="0" smtClean="0">
                <a:solidFill>
                  <a:srgbClr val="FFFF00"/>
                </a:solidFill>
              </a:rPr>
              <a:t>White			</a:t>
            </a:r>
            <a:r>
              <a:rPr lang="en-US" altLang="en-US" sz="4400" u="sng" dirty="0">
                <a:solidFill>
                  <a:srgbClr val="FFFF66"/>
                </a:solidFill>
              </a:rPr>
              <a:t> √ </a:t>
            </a:r>
            <a:endParaRPr lang="de-CH" sz="4400" dirty="0" smtClean="0">
              <a:solidFill>
                <a:srgbClr val="FFFF00"/>
              </a:solidFill>
            </a:endParaRPr>
          </a:p>
          <a:p>
            <a:pPr lvl="1"/>
            <a:r>
              <a:rPr lang="de-CH" sz="4400" u="sng" dirty="0" smtClean="0">
                <a:solidFill>
                  <a:srgbClr val="FFFF00"/>
                </a:solidFill>
              </a:rPr>
              <a:t>Yellow			</a:t>
            </a:r>
            <a:r>
              <a:rPr lang="en-US" altLang="en-US" sz="4400" u="sng" dirty="0">
                <a:solidFill>
                  <a:srgbClr val="FFFF66"/>
                </a:solidFill>
              </a:rPr>
              <a:t> √</a:t>
            </a:r>
            <a:endParaRPr lang="de-CH" sz="4400" u="sng" dirty="0" smtClean="0">
              <a:solidFill>
                <a:srgbClr val="FFFF00"/>
              </a:solidFill>
            </a:endParaRPr>
          </a:p>
          <a:p>
            <a:pPr lvl="1"/>
            <a:r>
              <a:rPr lang="de-CH" sz="4400" dirty="0" smtClean="0">
                <a:solidFill>
                  <a:srgbClr val="FFFF00"/>
                </a:solidFill>
              </a:rPr>
              <a:t>Green</a:t>
            </a:r>
          </a:p>
          <a:p>
            <a:pPr lvl="1"/>
            <a:r>
              <a:rPr lang="de-CH" sz="4400" dirty="0" smtClean="0">
                <a:solidFill>
                  <a:srgbClr val="FFFF00"/>
                </a:solidFill>
              </a:rPr>
              <a:t>Red</a:t>
            </a:r>
          </a:p>
          <a:p>
            <a:pPr marL="457200" lvl="1" indent="0">
              <a:buNone/>
            </a:pPr>
            <a:r>
              <a:rPr lang="de-CH" sz="4400" i="1" u="sng" dirty="0" smtClean="0">
                <a:solidFill>
                  <a:srgbClr val="FFFF00"/>
                </a:solidFill>
              </a:rPr>
              <a:t>(The colours used are simply colours and do not signify anything beyond a help to memory)</a:t>
            </a:r>
            <a:endParaRPr lang="de-CH" sz="4400" i="1" u="sng" dirty="0">
              <a:solidFill>
                <a:srgbClr val="FFFF00"/>
              </a:solidFill>
            </a:endParaRPr>
          </a:p>
        </p:txBody>
      </p:sp>
      <p:sp>
        <p:nvSpPr>
          <p:cNvPr id="4" name="Date Placeholder 3"/>
          <p:cNvSpPr>
            <a:spLocks noGrp="1"/>
          </p:cNvSpPr>
          <p:nvPr>
            <p:ph type="dt" sz="half" idx="10"/>
          </p:nvPr>
        </p:nvSpPr>
        <p:spPr/>
        <p:txBody>
          <a:bodyPr/>
          <a:lstStyle/>
          <a:p>
            <a:endParaRPr lang="de-CH" dirty="0"/>
          </a:p>
        </p:txBody>
      </p:sp>
      <p:sp>
        <p:nvSpPr>
          <p:cNvPr id="5" name="Footer Placeholder 4"/>
          <p:cNvSpPr>
            <a:spLocks noGrp="1"/>
          </p:cNvSpPr>
          <p:nvPr>
            <p:ph type="ftr" sz="quarter" idx="11"/>
          </p:nvPr>
        </p:nvSpPr>
        <p:spPr/>
        <p:txBody>
          <a:bodyPr/>
          <a:lstStyle/>
          <a:p>
            <a:endParaRPr lang="de-CH" dirty="0"/>
          </a:p>
        </p:txBody>
      </p:sp>
      <p:sp>
        <p:nvSpPr>
          <p:cNvPr id="6" name="Slide Number Placeholder 5"/>
          <p:cNvSpPr>
            <a:spLocks noGrp="1"/>
          </p:cNvSpPr>
          <p:nvPr>
            <p:ph type="sldNum" sz="quarter" idx="12"/>
          </p:nvPr>
        </p:nvSpPr>
        <p:spPr/>
        <p:txBody>
          <a:bodyPr/>
          <a:lstStyle/>
          <a:p>
            <a:fld id="{8635B803-9204-4B1E-BE4E-94E51D6F9411}" type="slidenum">
              <a:rPr lang="de-CH" smtClean="0"/>
              <a:t>33</a:t>
            </a:fld>
            <a:endParaRPr lang="de-CH"/>
          </a:p>
        </p:txBody>
      </p:sp>
    </p:spTree>
    <p:extLst>
      <p:ext uri="{BB962C8B-B14F-4D97-AF65-F5344CB8AC3E}">
        <p14:creationId xmlns:p14="http://schemas.microsoft.com/office/powerpoint/2010/main" val="19884062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de-CH" sz="9600" b="1" dirty="0">
                <a:solidFill>
                  <a:srgbClr val="00B050"/>
                </a:solidFill>
              </a:rPr>
              <a:t>GREEN</a:t>
            </a:r>
          </a:p>
        </p:txBody>
      </p:sp>
      <p:sp>
        <p:nvSpPr>
          <p:cNvPr id="3" name="Content Placeholder 2"/>
          <p:cNvSpPr>
            <a:spLocks noGrp="1"/>
          </p:cNvSpPr>
          <p:nvPr>
            <p:ph idx="1"/>
          </p:nvPr>
        </p:nvSpPr>
        <p:spPr/>
        <p:txBody>
          <a:bodyPr>
            <a:normAutofit/>
          </a:bodyPr>
          <a:lstStyle/>
          <a:p>
            <a:r>
              <a:rPr lang="de-CH" sz="3600" u="sng" dirty="0" smtClean="0">
                <a:solidFill>
                  <a:srgbClr val="FFC000"/>
                </a:solidFill>
              </a:rPr>
              <a:t>Dominant in Europe following the Protestant Reformation from the 16th century AD</a:t>
            </a:r>
          </a:p>
          <a:p>
            <a:r>
              <a:rPr lang="de-CH" sz="3600" dirty="0" smtClean="0">
                <a:solidFill>
                  <a:srgbClr val="FFC000"/>
                </a:solidFill>
              </a:rPr>
              <a:t>But </a:t>
            </a:r>
            <a:r>
              <a:rPr lang="de-CH" sz="3600" dirty="0">
                <a:solidFill>
                  <a:srgbClr val="FFC000"/>
                </a:solidFill>
              </a:rPr>
              <a:t>today influences </a:t>
            </a:r>
            <a:r>
              <a:rPr lang="de-CH" sz="3600" dirty="0" smtClean="0">
                <a:solidFill>
                  <a:srgbClr val="FFC000"/>
                </a:solidFill>
              </a:rPr>
              <a:t>most other parts of the world</a:t>
            </a:r>
            <a:endParaRPr lang="de-CH" sz="3600" dirty="0">
              <a:solidFill>
                <a:srgbClr val="FFC000"/>
              </a:solidFill>
            </a:endParaRPr>
          </a:p>
          <a:p>
            <a:r>
              <a:rPr lang="de-CH" sz="3600" dirty="0" smtClean="0">
                <a:solidFill>
                  <a:srgbClr val="FFC000"/>
                </a:solidFill>
              </a:rPr>
              <a:t>Though the reformers may be Marxist, Hindu, Muslim or whatever, the inspiration, the objectives, and the standards by which reform has to be evaluated continue to be clearly from Jesus Christ</a:t>
            </a:r>
            <a:endParaRPr lang="de-CH" sz="3600" dirty="0"/>
          </a:p>
        </p:txBody>
      </p:sp>
      <p:sp>
        <p:nvSpPr>
          <p:cNvPr id="4" name="Date Placeholder 3"/>
          <p:cNvSpPr>
            <a:spLocks noGrp="1"/>
          </p:cNvSpPr>
          <p:nvPr>
            <p:ph type="dt" sz="half" idx="10"/>
          </p:nvPr>
        </p:nvSpPr>
        <p:spPr/>
        <p:txBody>
          <a:bodyPr/>
          <a:lstStyle/>
          <a:p>
            <a:endParaRPr lang="de-CH" dirty="0"/>
          </a:p>
        </p:txBody>
      </p:sp>
      <p:sp>
        <p:nvSpPr>
          <p:cNvPr id="5" name="Footer Placeholder 4"/>
          <p:cNvSpPr>
            <a:spLocks noGrp="1"/>
          </p:cNvSpPr>
          <p:nvPr>
            <p:ph type="ftr" sz="quarter" idx="11"/>
          </p:nvPr>
        </p:nvSpPr>
        <p:spPr/>
        <p:txBody>
          <a:bodyPr/>
          <a:lstStyle/>
          <a:p>
            <a:endParaRPr lang="de-CH" dirty="0"/>
          </a:p>
        </p:txBody>
      </p:sp>
      <p:sp>
        <p:nvSpPr>
          <p:cNvPr id="6" name="Slide Number Placeholder 5"/>
          <p:cNvSpPr>
            <a:spLocks noGrp="1"/>
          </p:cNvSpPr>
          <p:nvPr>
            <p:ph type="sldNum" sz="quarter" idx="12"/>
          </p:nvPr>
        </p:nvSpPr>
        <p:spPr/>
        <p:txBody>
          <a:bodyPr/>
          <a:lstStyle/>
          <a:p>
            <a:fld id="{8635B803-9204-4B1E-BE4E-94E51D6F9411}" type="slidenum">
              <a:rPr lang="de-CH" smtClean="0"/>
              <a:t>34</a:t>
            </a:fld>
            <a:endParaRPr lang="de-CH"/>
          </a:p>
        </p:txBody>
      </p:sp>
    </p:spTree>
    <p:extLst>
      <p:ext uri="{BB962C8B-B14F-4D97-AF65-F5344CB8AC3E}">
        <p14:creationId xmlns:p14="http://schemas.microsoft.com/office/powerpoint/2010/main" val="5391065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188640"/>
            <a:ext cx="8229600" cy="936104"/>
          </a:xfrm>
        </p:spPr>
        <p:txBody>
          <a:bodyPr>
            <a:noAutofit/>
          </a:bodyPr>
          <a:lstStyle/>
          <a:p>
            <a:r>
              <a:rPr lang="de-CH" sz="9600" b="1" dirty="0">
                <a:solidFill>
                  <a:srgbClr val="00B050"/>
                </a:solidFill>
              </a:rPr>
              <a:t>GREEN</a:t>
            </a:r>
          </a:p>
        </p:txBody>
      </p:sp>
      <p:sp>
        <p:nvSpPr>
          <p:cNvPr id="3" name="Content Placeholder 2"/>
          <p:cNvSpPr>
            <a:spLocks noGrp="1"/>
          </p:cNvSpPr>
          <p:nvPr>
            <p:ph idx="1"/>
          </p:nvPr>
        </p:nvSpPr>
        <p:spPr>
          <a:xfrm>
            <a:off x="1981200" y="1196753"/>
            <a:ext cx="8229600" cy="4929411"/>
          </a:xfrm>
        </p:spPr>
        <p:txBody>
          <a:bodyPr>
            <a:normAutofit/>
          </a:bodyPr>
          <a:lstStyle/>
          <a:p>
            <a:r>
              <a:rPr lang="de-CH" dirty="0" smtClean="0">
                <a:solidFill>
                  <a:srgbClr val="FFC000"/>
                </a:solidFill>
              </a:rPr>
              <a:t>After the Protestant Reformation, from the 16th century</a:t>
            </a:r>
          </a:p>
          <a:p>
            <a:r>
              <a:rPr lang="de-CH" sz="3400" u="sng" dirty="0">
                <a:solidFill>
                  <a:srgbClr val="FFFF00"/>
                </a:solidFill>
              </a:rPr>
              <a:t>Everyone should be free to  read, </a:t>
            </a:r>
            <a:r>
              <a:rPr lang="de-CH" sz="3900" u="sng" dirty="0">
                <a:solidFill>
                  <a:srgbClr val="FFFF00"/>
                </a:solidFill>
              </a:rPr>
              <a:t>think, debate, organise themselves and improve their lives as they like, provided everyone works actively to support the poor/ disadvantaged, and takes care of the environment</a:t>
            </a:r>
            <a:r>
              <a:rPr lang="de-CH" sz="3900" dirty="0">
                <a:solidFill>
                  <a:srgbClr val="FFFF00"/>
                </a:solidFill>
              </a:rPr>
              <a:t>.</a:t>
            </a:r>
          </a:p>
          <a:p>
            <a:pPr marL="0" indent="0">
              <a:buNone/>
            </a:pPr>
            <a:endParaRPr lang="de-CH" dirty="0"/>
          </a:p>
        </p:txBody>
      </p:sp>
      <p:sp>
        <p:nvSpPr>
          <p:cNvPr id="4" name="Date Placeholder 3"/>
          <p:cNvSpPr>
            <a:spLocks noGrp="1"/>
          </p:cNvSpPr>
          <p:nvPr>
            <p:ph type="dt" sz="half" idx="10"/>
          </p:nvPr>
        </p:nvSpPr>
        <p:spPr/>
        <p:txBody>
          <a:bodyPr/>
          <a:lstStyle/>
          <a:p>
            <a:endParaRPr lang="de-CH" dirty="0"/>
          </a:p>
        </p:txBody>
      </p:sp>
      <p:sp>
        <p:nvSpPr>
          <p:cNvPr id="5" name="Footer Placeholder 4"/>
          <p:cNvSpPr>
            <a:spLocks noGrp="1"/>
          </p:cNvSpPr>
          <p:nvPr>
            <p:ph type="ftr" sz="quarter" idx="11"/>
          </p:nvPr>
        </p:nvSpPr>
        <p:spPr/>
        <p:txBody>
          <a:bodyPr/>
          <a:lstStyle/>
          <a:p>
            <a:endParaRPr lang="de-CH" dirty="0"/>
          </a:p>
        </p:txBody>
      </p:sp>
      <p:sp>
        <p:nvSpPr>
          <p:cNvPr id="6" name="Slide Number Placeholder 5"/>
          <p:cNvSpPr>
            <a:spLocks noGrp="1"/>
          </p:cNvSpPr>
          <p:nvPr>
            <p:ph type="sldNum" sz="quarter" idx="12"/>
          </p:nvPr>
        </p:nvSpPr>
        <p:spPr/>
        <p:txBody>
          <a:bodyPr/>
          <a:lstStyle/>
          <a:p>
            <a:fld id="{8635B803-9204-4B1E-BE4E-94E51D6F9411}" type="slidenum">
              <a:rPr lang="de-CH" smtClean="0"/>
              <a:t>35</a:t>
            </a:fld>
            <a:endParaRPr lang="de-CH"/>
          </a:p>
        </p:txBody>
      </p:sp>
    </p:spTree>
    <p:extLst>
      <p:ext uri="{BB962C8B-B14F-4D97-AF65-F5344CB8AC3E}">
        <p14:creationId xmlns:p14="http://schemas.microsoft.com/office/powerpoint/2010/main" val="6250286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de-CH" sz="9600" b="1" dirty="0">
                <a:solidFill>
                  <a:srgbClr val="00B050"/>
                </a:solidFill>
              </a:rPr>
              <a:t>GREEN</a:t>
            </a:r>
          </a:p>
        </p:txBody>
      </p:sp>
      <p:sp>
        <p:nvSpPr>
          <p:cNvPr id="3" name="Content Placeholder 2"/>
          <p:cNvSpPr>
            <a:spLocks noGrp="1"/>
          </p:cNvSpPr>
          <p:nvPr>
            <p:ph idx="1"/>
          </p:nvPr>
        </p:nvSpPr>
        <p:spPr>
          <a:xfrm>
            <a:off x="1703512" y="1600201"/>
            <a:ext cx="8784976" cy="4525963"/>
          </a:xfrm>
        </p:spPr>
        <p:txBody>
          <a:bodyPr>
            <a:normAutofit fontScale="32500" lnSpcReduction="20000"/>
          </a:bodyPr>
          <a:lstStyle/>
          <a:p>
            <a:r>
              <a:rPr lang="de-CH" sz="5100" dirty="0">
                <a:solidFill>
                  <a:srgbClr val="FFC000"/>
                </a:solidFill>
              </a:rPr>
              <a:t>Dominant principally in Europe following the Protestant Reformation from the 16th century</a:t>
            </a:r>
          </a:p>
          <a:p>
            <a:r>
              <a:rPr lang="de-CH" sz="5100" dirty="0">
                <a:solidFill>
                  <a:srgbClr val="FFC000"/>
                </a:solidFill>
              </a:rPr>
              <a:t>But also influences most other parts of the world today, including formally  Communist and therefore atheistic China, majortity Muslim countries such as Saudi Arabia, majority-Buddhist countries such as Sri Lanka and Thailand, and majority-Hindu cultures such as Nepal and India</a:t>
            </a:r>
          </a:p>
          <a:p>
            <a:r>
              <a:rPr lang="de-CH" sz="5100" dirty="0">
                <a:solidFill>
                  <a:srgbClr val="FFC000"/>
                </a:solidFill>
              </a:rPr>
              <a:t>Everyone should be helped to be free to  read, think, debate, organise and improve their lives, provided we are responsible for helping the poor and disadvantaed and are environmentally responsible.</a:t>
            </a:r>
          </a:p>
          <a:p>
            <a:r>
              <a:rPr lang="de-CH" sz="13100" dirty="0">
                <a:solidFill>
                  <a:srgbClr val="FFFF00"/>
                </a:solidFill>
              </a:rPr>
              <a:t>Historically unprecedented progress: Northern Europe went from always having been one of the poorest parts of the world to one of the richest!</a:t>
            </a:r>
            <a:endParaRPr lang="de-CH" sz="5400" dirty="0">
              <a:solidFill>
                <a:srgbClr val="FFFF00"/>
              </a:solidFill>
            </a:endParaRPr>
          </a:p>
        </p:txBody>
      </p:sp>
      <p:sp>
        <p:nvSpPr>
          <p:cNvPr id="4" name="Date Placeholder 3"/>
          <p:cNvSpPr>
            <a:spLocks noGrp="1"/>
          </p:cNvSpPr>
          <p:nvPr>
            <p:ph type="dt" sz="half" idx="10"/>
          </p:nvPr>
        </p:nvSpPr>
        <p:spPr/>
        <p:txBody>
          <a:bodyPr/>
          <a:lstStyle/>
          <a:p>
            <a:endParaRPr lang="de-CH" dirty="0"/>
          </a:p>
        </p:txBody>
      </p:sp>
      <p:sp>
        <p:nvSpPr>
          <p:cNvPr id="5" name="Footer Placeholder 4"/>
          <p:cNvSpPr>
            <a:spLocks noGrp="1"/>
          </p:cNvSpPr>
          <p:nvPr>
            <p:ph type="ftr" sz="quarter" idx="11"/>
          </p:nvPr>
        </p:nvSpPr>
        <p:spPr/>
        <p:txBody>
          <a:bodyPr/>
          <a:lstStyle/>
          <a:p>
            <a:endParaRPr lang="de-CH" dirty="0"/>
          </a:p>
        </p:txBody>
      </p:sp>
      <p:sp>
        <p:nvSpPr>
          <p:cNvPr id="6" name="Slide Number Placeholder 5"/>
          <p:cNvSpPr>
            <a:spLocks noGrp="1"/>
          </p:cNvSpPr>
          <p:nvPr>
            <p:ph type="sldNum" sz="quarter" idx="12"/>
          </p:nvPr>
        </p:nvSpPr>
        <p:spPr/>
        <p:txBody>
          <a:bodyPr/>
          <a:lstStyle/>
          <a:p>
            <a:fld id="{8635B803-9204-4B1E-BE4E-94E51D6F9411}" type="slidenum">
              <a:rPr lang="de-CH" smtClean="0"/>
              <a:t>36</a:t>
            </a:fld>
            <a:endParaRPr lang="de-CH"/>
          </a:p>
        </p:txBody>
      </p:sp>
    </p:spTree>
    <p:extLst>
      <p:ext uri="{BB962C8B-B14F-4D97-AF65-F5344CB8AC3E}">
        <p14:creationId xmlns:p14="http://schemas.microsoft.com/office/powerpoint/2010/main" val="7909000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31505" y="116632"/>
            <a:ext cx="9036496" cy="1728192"/>
          </a:xfrm>
        </p:spPr>
        <p:txBody>
          <a:bodyPr>
            <a:normAutofit fontScale="90000"/>
          </a:bodyPr>
          <a:lstStyle/>
          <a:p>
            <a:r>
              <a:rPr lang="en-US" sz="3100" dirty="0">
                <a:solidFill>
                  <a:srgbClr val="FFFF00"/>
                </a:solidFill>
              </a:rPr>
              <a:t/>
            </a:r>
            <a:br>
              <a:rPr lang="en-US" sz="3100" dirty="0">
                <a:solidFill>
                  <a:srgbClr val="FFFF00"/>
                </a:solidFill>
              </a:rPr>
            </a:br>
            <a:r>
              <a:rPr lang="en-US" sz="3100" dirty="0">
                <a:solidFill>
                  <a:srgbClr val="FFC000"/>
                </a:solidFill>
              </a:rPr>
              <a:t>How come  the whole world has come to accept what were strange and even “unrealistic”</a:t>
            </a:r>
            <a:r>
              <a:rPr lang="de-CH" sz="3100" dirty="0">
                <a:solidFill>
                  <a:srgbClr val="FFC000"/>
                </a:solidFill>
              </a:rPr>
              <a:t>understandings </a:t>
            </a:r>
            <a:r>
              <a:rPr lang="en-US" sz="3100" dirty="0">
                <a:solidFill>
                  <a:srgbClr val="FFC000"/>
                </a:solidFill>
              </a:rPr>
              <a:t>of:</a:t>
            </a:r>
            <a:br>
              <a:rPr lang="en-US" sz="3100" dirty="0">
                <a:solidFill>
                  <a:srgbClr val="FFC000"/>
                </a:solidFill>
              </a:rPr>
            </a:br>
            <a:r>
              <a:rPr lang="en-US" sz="3100" b="1" dirty="0">
                <a:solidFill>
                  <a:srgbClr val="FFC000"/>
                </a:solidFill>
              </a:rPr>
              <a:t> </a:t>
            </a:r>
            <a:r>
              <a:rPr lang="en-US" sz="3100" b="1" u="sng" dirty="0">
                <a:solidFill>
                  <a:srgbClr val="FFC000"/>
                </a:solidFill>
              </a:rPr>
              <a:t>economics, justice, human rights, heroism, optimism, compassion, family, morality</a:t>
            </a:r>
            <a:r>
              <a:rPr lang="en-US" sz="3100" b="1" dirty="0">
                <a:solidFill>
                  <a:srgbClr val="FFC000"/>
                </a:solidFill>
              </a:rPr>
              <a:t>?</a:t>
            </a:r>
            <a:r>
              <a:rPr lang="en-US" dirty="0" smtClean="0">
                <a:solidFill>
                  <a:srgbClr val="FFFF00"/>
                </a:solidFill>
              </a:rPr>
              <a:t/>
            </a:r>
            <a:br>
              <a:rPr lang="en-US" dirty="0" smtClean="0">
                <a:solidFill>
                  <a:srgbClr val="FFFF00"/>
                </a:solidFill>
              </a:rPr>
            </a:br>
            <a:endParaRPr lang="de-CH" dirty="0">
              <a:solidFill>
                <a:srgbClr val="FFFF00"/>
              </a:solidFill>
            </a:endParaRPr>
          </a:p>
        </p:txBody>
      </p:sp>
      <p:sp>
        <p:nvSpPr>
          <p:cNvPr id="3" name="Content Placeholder 2"/>
          <p:cNvSpPr>
            <a:spLocks noGrp="1"/>
          </p:cNvSpPr>
          <p:nvPr>
            <p:ph idx="1"/>
          </p:nvPr>
        </p:nvSpPr>
        <p:spPr>
          <a:xfrm>
            <a:off x="1524001" y="1884685"/>
            <a:ext cx="6485818" cy="4032449"/>
          </a:xfrm>
        </p:spPr>
        <p:txBody>
          <a:bodyPr>
            <a:noAutofit/>
          </a:bodyPr>
          <a:lstStyle/>
          <a:p>
            <a:r>
              <a:rPr lang="en-US" sz="2400" dirty="0">
                <a:solidFill>
                  <a:srgbClr val="FFFF00"/>
                </a:solidFill>
              </a:rPr>
              <a:t>Why does a U.S. President put his hand on the Bible to take an office that is secular?</a:t>
            </a:r>
          </a:p>
          <a:p>
            <a:r>
              <a:rPr lang="en-US" sz="2400" dirty="0">
                <a:solidFill>
                  <a:srgbClr val="FFFF00"/>
                </a:solidFill>
              </a:rPr>
              <a:t> What made even a King like Henry VIII submit to moral authority?</a:t>
            </a:r>
          </a:p>
          <a:p>
            <a:r>
              <a:rPr lang="en-US" sz="2400" dirty="0">
                <a:solidFill>
                  <a:srgbClr val="FFFF00"/>
                </a:solidFill>
              </a:rPr>
              <a:t>Ever heard of Martin Luther, Tyndale or Wycliffe  – or considered that they might be history's greatest progressives?</a:t>
            </a:r>
          </a:p>
          <a:p>
            <a:r>
              <a:rPr lang="en-US" sz="2400" u="sng" dirty="0">
                <a:solidFill>
                  <a:srgbClr val="FFFF00"/>
                </a:solidFill>
              </a:rPr>
              <a:t>Why and how did Europe become a historically unique civilization: technical and tolerant, scientific and free, prosperous  and just ?</a:t>
            </a:r>
            <a:endParaRPr lang="en-US" sz="2400" u="sng" dirty="0">
              <a:solidFill>
                <a:srgbClr val="FFC0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6200" y="1844824"/>
            <a:ext cx="2507542" cy="3816424"/>
          </a:xfrm>
          <a:prstGeom prst="rect">
            <a:avLst/>
          </a:prstGeom>
        </p:spPr>
      </p:pic>
      <p:sp>
        <p:nvSpPr>
          <p:cNvPr id="4" name="Date Placeholder 3"/>
          <p:cNvSpPr>
            <a:spLocks noGrp="1"/>
          </p:cNvSpPr>
          <p:nvPr>
            <p:ph type="dt" sz="half" idx="10"/>
          </p:nvPr>
        </p:nvSpPr>
        <p:spPr/>
        <p:txBody>
          <a:bodyPr/>
          <a:lstStyle/>
          <a:p>
            <a:endParaRPr lang="de-CH" dirty="0"/>
          </a:p>
        </p:txBody>
      </p:sp>
      <p:sp>
        <p:nvSpPr>
          <p:cNvPr id="6" name="Footer Placeholder 5"/>
          <p:cNvSpPr>
            <a:spLocks noGrp="1"/>
          </p:cNvSpPr>
          <p:nvPr>
            <p:ph type="ftr" sz="quarter" idx="11"/>
          </p:nvPr>
        </p:nvSpPr>
        <p:spPr/>
        <p:txBody>
          <a:bodyPr/>
          <a:lstStyle/>
          <a:p>
            <a:endParaRPr lang="de-CH" dirty="0"/>
          </a:p>
        </p:txBody>
      </p:sp>
      <p:sp>
        <p:nvSpPr>
          <p:cNvPr id="7" name="Slide Number Placeholder 6"/>
          <p:cNvSpPr>
            <a:spLocks noGrp="1"/>
          </p:cNvSpPr>
          <p:nvPr>
            <p:ph type="sldNum" sz="quarter" idx="12"/>
          </p:nvPr>
        </p:nvSpPr>
        <p:spPr/>
        <p:txBody>
          <a:bodyPr/>
          <a:lstStyle/>
          <a:p>
            <a:fld id="{8635B803-9204-4B1E-BE4E-94E51D6F9411}" type="slidenum">
              <a:rPr lang="de-CH" smtClean="0"/>
              <a:t>37</a:t>
            </a:fld>
            <a:endParaRPr lang="de-CH"/>
          </a:p>
        </p:txBody>
      </p:sp>
    </p:spTree>
    <p:extLst>
      <p:ext uri="{BB962C8B-B14F-4D97-AF65-F5344CB8AC3E}">
        <p14:creationId xmlns:p14="http://schemas.microsoft.com/office/powerpoint/2010/main" val="41001718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7164" y="128589"/>
            <a:ext cx="11915774" cy="1114424"/>
          </a:xfrm>
        </p:spPr>
        <p:txBody>
          <a:bodyPr>
            <a:noAutofit/>
          </a:bodyPr>
          <a:lstStyle/>
          <a:p>
            <a:pPr algn="ctr"/>
            <a:r>
              <a:rPr lang="de-CH" b="1" u="sng" dirty="0">
                <a:solidFill>
                  <a:srgbClr val="FFC000"/>
                </a:solidFill>
              </a:rPr>
              <a:t>At the most basic </a:t>
            </a:r>
            <a:r>
              <a:rPr lang="de-CH" b="1" u="sng" dirty="0" smtClean="0">
                <a:solidFill>
                  <a:srgbClr val="FFC000"/>
                </a:solidFill>
              </a:rPr>
              <a:t>level, </a:t>
            </a:r>
            <a:r>
              <a:rPr lang="de-CH" b="1" u="sng" dirty="0">
                <a:solidFill>
                  <a:srgbClr val="FFC000"/>
                </a:solidFill>
              </a:rPr>
              <a:t>there are only </a:t>
            </a:r>
            <a:r>
              <a:rPr lang="de-CH" b="1" u="sng" dirty="0" smtClean="0">
                <a:solidFill>
                  <a:srgbClr val="FFC000"/>
                </a:solidFill>
              </a:rPr>
              <a:t/>
            </a:r>
            <a:br>
              <a:rPr lang="de-CH" b="1" u="sng" dirty="0" smtClean="0">
                <a:solidFill>
                  <a:srgbClr val="FFC000"/>
                </a:solidFill>
              </a:rPr>
            </a:br>
            <a:r>
              <a:rPr lang="de-CH" b="1" u="sng" dirty="0" smtClean="0">
                <a:solidFill>
                  <a:srgbClr val="FFC000"/>
                </a:solidFill>
              </a:rPr>
              <a:t>five worldviews:</a:t>
            </a:r>
            <a:endParaRPr lang="de-CH" b="1" dirty="0"/>
          </a:p>
        </p:txBody>
      </p:sp>
      <p:sp>
        <p:nvSpPr>
          <p:cNvPr id="3" name="Content Placeholder 2"/>
          <p:cNvSpPr>
            <a:spLocks noGrp="1"/>
          </p:cNvSpPr>
          <p:nvPr>
            <p:ph idx="1"/>
          </p:nvPr>
        </p:nvSpPr>
        <p:spPr>
          <a:xfrm>
            <a:off x="285750" y="1400175"/>
            <a:ext cx="11601450" cy="4776788"/>
          </a:xfrm>
        </p:spPr>
        <p:txBody>
          <a:bodyPr>
            <a:normAutofit/>
          </a:bodyPr>
          <a:lstStyle/>
          <a:p>
            <a:pPr lvl="1"/>
            <a:r>
              <a:rPr lang="de-CH" sz="4400" u="sng" dirty="0" smtClean="0">
                <a:solidFill>
                  <a:srgbClr val="FFFF00"/>
                </a:solidFill>
              </a:rPr>
              <a:t>Black			</a:t>
            </a:r>
            <a:r>
              <a:rPr lang="en-US" altLang="en-US" sz="4400" u="sng" dirty="0">
                <a:solidFill>
                  <a:srgbClr val="FFFF66"/>
                </a:solidFill>
              </a:rPr>
              <a:t> √ </a:t>
            </a:r>
            <a:r>
              <a:rPr lang="de-CH" sz="4400" dirty="0" smtClean="0">
                <a:solidFill>
                  <a:srgbClr val="FFFF00"/>
                </a:solidFill>
              </a:rPr>
              <a:t>		</a:t>
            </a:r>
          </a:p>
          <a:p>
            <a:pPr lvl="1"/>
            <a:r>
              <a:rPr lang="de-CH" sz="4400" u="sng" dirty="0" smtClean="0">
                <a:solidFill>
                  <a:srgbClr val="FFFF00"/>
                </a:solidFill>
              </a:rPr>
              <a:t>White			</a:t>
            </a:r>
            <a:r>
              <a:rPr lang="en-US" altLang="en-US" sz="4400" u="sng" dirty="0">
                <a:solidFill>
                  <a:srgbClr val="FFFF66"/>
                </a:solidFill>
              </a:rPr>
              <a:t> √ </a:t>
            </a:r>
            <a:endParaRPr lang="de-CH" sz="4400" dirty="0" smtClean="0">
              <a:solidFill>
                <a:srgbClr val="FFFF00"/>
              </a:solidFill>
            </a:endParaRPr>
          </a:p>
          <a:p>
            <a:pPr lvl="1"/>
            <a:r>
              <a:rPr lang="de-CH" sz="4400" u="sng" dirty="0" smtClean="0">
                <a:solidFill>
                  <a:srgbClr val="FFFF00"/>
                </a:solidFill>
              </a:rPr>
              <a:t>Yellow			</a:t>
            </a:r>
            <a:r>
              <a:rPr lang="en-US" altLang="en-US" sz="4400" u="sng" dirty="0">
                <a:solidFill>
                  <a:srgbClr val="FFFF66"/>
                </a:solidFill>
              </a:rPr>
              <a:t> √</a:t>
            </a:r>
            <a:endParaRPr lang="de-CH" sz="4400" u="sng" dirty="0" smtClean="0">
              <a:solidFill>
                <a:srgbClr val="FFFF00"/>
              </a:solidFill>
            </a:endParaRPr>
          </a:p>
          <a:p>
            <a:pPr lvl="1"/>
            <a:r>
              <a:rPr lang="de-CH" sz="4400" u="sng" dirty="0" smtClean="0">
                <a:solidFill>
                  <a:srgbClr val="FFFF00"/>
                </a:solidFill>
              </a:rPr>
              <a:t>Green			</a:t>
            </a:r>
            <a:r>
              <a:rPr lang="en-US" altLang="en-US" sz="4400" u="sng" dirty="0">
                <a:solidFill>
                  <a:srgbClr val="FFFF66"/>
                </a:solidFill>
              </a:rPr>
              <a:t> √</a:t>
            </a:r>
            <a:endParaRPr lang="de-CH" sz="4400" dirty="0" smtClean="0">
              <a:solidFill>
                <a:srgbClr val="FFFF00"/>
              </a:solidFill>
            </a:endParaRPr>
          </a:p>
          <a:p>
            <a:pPr lvl="1"/>
            <a:r>
              <a:rPr lang="de-CH" sz="4400" dirty="0" smtClean="0">
                <a:solidFill>
                  <a:srgbClr val="FFFF00"/>
                </a:solidFill>
              </a:rPr>
              <a:t>Red</a:t>
            </a:r>
          </a:p>
          <a:p>
            <a:pPr marL="457200" lvl="1" indent="0">
              <a:buNone/>
            </a:pPr>
            <a:r>
              <a:rPr lang="de-CH" sz="4400" i="1" u="sng" dirty="0" smtClean="0">
                <a:solidFill>
                  <a:srgbClr val="FFFF00"/>
                </a:solidFill>
              </a:rPr>
              <a:t>(The colours used are simply colours and do not signify anything beyond a help to memory)</a:t>
            </a:r>
            <a:endParaRPr lang="de-CH" sz="4400" i="1" u="sng" dirty="0">
              <a:solidFill>
                <a:srgbClr val="FFFF00"/>
              </a:solidFill>
            </a:endParaRPr>
          </a:p>
        </p:txBody>
      </p:sp>
      <p:sp>
        <p:nvSpPr>
          <p:cNvPr id="4" name="Date Placeholder 3"/>
          <p:cNvSpPr>
            <a:spLocks noGrp="1"/>
          </p:cNvSpPr>
          <p:nvPr>
            <p:ph type="dt" sz="half" idx="10"/>
          </p:nvPr>
        </p:nvSpPr>
        <p:spPr/>
        <p:txBody>
          <a:bodyPr/>
          <a:lstStyle/>
          <a:p>
            <a:endParaRPr lang="de-CH" dirty="0"/>
          </a:p>
        </p:txBody>
      </p:sp>
      <p:sp>
        <p:nvSpPr>
          <p:cNvPr id="5" name="Footer Placeholder 4"/>
          <p:cNvSpPr>
            <a:spLocks noGrp="1"/>
          </p:cNvSpPr>
          <p:nvPr>
            <p:ph type="ftr" sz="quarter" idx="11"/>
          </p:nvPr>
        </p:nvSpPr>
        <p:spPr/>
        <p:txBody>
          <a:bodyPr/>
          <a:lstStyle/>
          <a:p>
            <a:endParaRPr lang="de-CH" dirty="0"/>
          </a:p>
        </p:txBody>
      </p:sp>
      <p:sp>
        <p:nvSpPr>
          <p:cNvPr id="6" name="Slide Number Placeholder 5"/>
          <p:cNvSpPr>
            <a:spLocks noGrp="1"/>
          </p:cNvSpPr>
          <p:nvPr>
            <p:ph type="sldNum" sz="quarter" idx="12"/>
          </p:nvPr>
        </p:nvSpPr>
        <p:spPr/>
        <p:txBody>
          <a:bodyPr/>
          <a:lstStyle/>
          <a:p>
            <a:fld id="{8635B803-9204-4B1E-BE4E-94E51D6F9411}" type="slidenum">
              <a:rPr lang="de-CH" smtClean="0"/>
              <a:t>38</a:t>
            </a:fld>
            <a:endParaRPr lang="de-CH"/>
          </a:p>
        </p:txBody>
      </p:sp>
    </p:spTree>
    <p:extLst>
      <p:ext uri="{BB962C8B-B14F-4D97-AF65-F5344CB8AC3E}">
        <p14:creationId xmlns:p14="http://schemas.microsoft.com/office/powerpoint/2010/main" val="16104426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de-CH" sz="9600" b="1" dirty="0">
                <a:solidFill>
                  <a:srgbClr val="FF0000"/>
                </a:solidFill>
              </a:rPr>
              <a:t>RED</a:t>
            </a:r>
          </a:p>
        </p:txBody>
      </p:sp>
      <p:sp>
        <p:nvSpPr>
          <p:cNvPr id="3" name="Content Placeholder 2"/>
          <p:cNvSpPr>
            <a:spLocks noGrp="1"/>
          </p:cNvSpPr>
          <p:nvPr>
            <p:ph idx="1"/>
          </p:nvPr>
        </p:nvSpPr>
        <p:spPr/>
        <p:txBody>
          <a:bodyPr>
            <a:normAutofit/>
          </a:bodyPr>
          <a:lstStyle/>
          <a:p>
            <a:r>
              <a:rPr lang="de-CH" dirty="0" smtClean="0">
                <a:solidFill>
                  <a:srgbClr val="FFC000"/>
                </a:solidFill>
              </a:rPr>
              <a:t>Now the dominant  philosophy of the global elite, represented by the USA</a:t>
            </a:r>
          </a:p>
          <a:p>
            <a:r>
              <a:rPr lang="de-CH" dirty="0" smtClean="0">
                <a:solidFill>
                  <a:srgbClr val="FFC000"/>
                </a:solidFill>
              </a:rPr>
              <a:t>Though many middle class people around the world are influenced by this too</a:t>
            </a:r>
            <a:endParaRPr lang="de-CH" dirty="0">
              <a:solidFill>
                <a:srgbClr val="FFC000"/>
              </a:solidFill>
            </a:endParaRPr>
          </a:p>
        </p:txBody>
      </p:sp>
      <p:sp>
        <p:nvSpPr>
          <p:cNvPr id="4" name="Date Placeholder 3"/>
          <p:cNvSpPr>
            <a:spLocks noGrp="1"/>
          </p:cNvSpPr>
          <p:nvPr>
            <p:ph type="dt" sz="half" idx="10"/>
          </p:nvPr>
        </p:nvSpPr>
        <p:spPr/>
        <p:txBody>
          <a:bodyPr/>
          <a:lstStyle/>
          <a:p>
            <a:endParaRPr lang="de-CH" dirty="0"/>
          </a:p>
        </p:txBody>
      </p:sp>
      <p:sp>
        <p:nvSpPr>
          <p:cNvPr id="5" name="Footer Placeholder 4"/>
          <p:cNvSpPr>
            <a:spLocks noGrp="1"/>
          </p:cNvSpPr>
          <p:nvPr>
            <p:ph type="ftr" sz="quarter" idx="11"/>
          </p:nvPr>
        </p:nvSpPr>
        <p:spPr/>
        <p:txBody>
          <a:bodyPr/>
          <a:lstStyle/>
          <a:p>
            <a:endParaRPr lang="de-CH" dirty="0"/>
          </a:p>
        </p:txBody>
      </p:sp>
      <p:sp>
        <p:nvSpPr>
          <p:cNvPr id="6" name="Slide Number Placeholder 5"/>
          <p:cNvSpPr>
            <a:spLocks noGrp="1"/>
          </p:cNvSpPr>
          <p:nvPr>
            <p:ph type="sldNum" sz="quarter" idx="12"/>
          </p:nvPr>
        </p:nvSpPr>
        <p:spPr/>
        <p:txBody>
          <a:bodyPr/>
          <a:lstStyle/>
          <a:p>
            <a:fld id="{8635B803-9204-4B1E-BE4E-94E51D6F9411}" type="slidenum">
              <a:rPr lang="de-CH" smtClean="0"/>
              <a:t>39</a:t>
            </a:fld>
            <a:endParaRPr lang="de-CH"/>
          </a:p>
        </p:txBody>
      </p:sp>
    </p:spTree>
    <p:extLst>
      <p:ext uri="{BB962C8B-B14F-4D97-AF65-F5344CB8AC3E}">
        <p14:creationId xmlns:p14="http://schemas.microsoft.com/office/powerpoint/2010/main" val="39138935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63625"/>
          </a:xfrm>
        </p:spPr>
        <p:txBody>
          <a:bodyPr/>
          <a:lstStyle/>
          <a:p>
            <a:r>
              <a:rPr lang="de-CH" dirty="0" smtClean="0">
                <a:solidFill>
                  <a:srgbClr val="FFC000"/>
                </a:solidFill>
              </a:rPr>
              <a:t>Please note</a:t>
            </a:r>
            <a:endParaRPr lang="de-CH" dirty="0">
              <a:solidFill>
                <a:srgbClr val="FFC000"/>
              </a:solidFill>
            </a:endParaRPr>
          </a:p>
        </p:txBody>
      </p:sp>
      <p:sp>
        <p:nvSpPr>
          <p:cNvPr id="3" name="Content Placeholder 2"/>
          <p:cNvSpPr>
            <a:spLocks noGrp="1"/>
          </p:cNvSpPr>
          <p:nvPr>
            <p:ph idx="1"/>
          </p:nvPr>
        </p:nvSpPr>
        <p:spPr>
          <a:xfrm>
            <a:off x="285749" y="1600201"/>
            <a:ext cx="11758613" cy="4525963"/>
          </a:xfrm>
        </p:spPr>
        <p:txBody>
          <a:bodyPr/>
          <a:lstStyle/>
          <a:p>
            <a:r>
              <a:rPr lang="de-CH" dirty="0" smtClean="0">
                <a:solidFill>
                  <a:srgbClr val="FFFF00"/>
                </a:solidFill>
              </a:rPr>
              <a:t>I am a Hindu follower of Jesus the Lord</a:t>
            </a:r>
          </a:p>
          <a:p>
            <a:r>
              <a:rPr lang="de-CH" dirty="0" smtClean="0">
                <a:solidFill>
                  <a:srgbClr val="FFFF00"/>
                </a:solidFill>
              </a:rPr>
              <a:t>He was anti-religious, so I am anti-religious too</a:t>
            </a:r>
          </a:p>
          <a:p>
            <a:r>
              <a:rPr lang="de-CH" dirty="0" smtClean="0">
                <a:solidFill>
                  <a:srgbClr val="FFFF00"/>
                </a:solidFill>
              </a:rPr>
              <a:t>He was constantly in touch with God; I try to be in a position where God can at least sometimes get through to me</a:t>
            </a:r>
          </a:p>
          <a:p>
            <a:r>
              <a:rPr lang="de-CH" dirty="0" smtClean="0">
                <a:solidFill>
                  <a:srgbClr val="FFFF00"/>
                </a:solidFill>
              </a:rPr>
              <a:t>Most Christianity seems to be a </a:t>
            </a:r>
            <a:r>
              <a:rPr lang="de-CH" dirty="0" smtClean="0">
                <a:solidFill>
                  <a:srgbClr val="FFFF00"/>
                </a:solidFill>
              </a:rPr>
              <a:t>systematic attempt to </a:t>
            </a:r>
            <a:r>
              <a:rPr lang="de-CH" b="1" i="1" u="sng" dirty="0" smtClean="0">
                <a:solidFill>
                  <a:srgbClr val="FFFF00"/>
                </a:solidFill>
              </a:rPr>
              <a:t>distort and subvert</a:t>
            </a:r>
            <a:r>
              <a:rPr lang="de-CH" b="1" i="1" dirty="0" smtClean="0">
                <a:solidFill>
                  <a:srgbClr val="FFFF00"/>
                </a:solidFill>
              </a:rPr>
              <a:t> </a:t>
            </a:r>
            <a:r>
              <a:rPr lang="de-CH" dirty="0" smtClean="0">
                <a:solidFill>
                  <a:srgbClr val="FFFF00"/>
                </a:solidFill>
              </a:rPr>
              <a:t>Jesus the Lord’s teachings and person.</a:t>
            </a:r>
            <a:endParaRPr lang="de-CH" dirty="0">
              <a:solidFill>
                <a:srgbClr val="FFFF00"/>
              </a:solidFill>
            </a:endParaRPr>
          </a:p>
        </p:txBody>
      </p:sp>
    </p:spTree>
    <p:extLst>
      <p:ext uri="{BB962C8B-B14F-4D97-AF65-F5344CB8AC3E}">
        <p14:creationId xmlns:p14="http://schemas.microsoft.com/office/powerpoint/2010/main" val="12519091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116632"/>
            <a:ext cx="8229600" cy="1080120"/>
          </a:xfrm>
        </p:spPr>
        <p:txBody>
          <a:bodyPr>
            <a:noAutofit/>
          </a:bodyPr>
          <a:lstStyle/>
          <a:p>
            <a:r>
              <a:rPr lang="de-CH" sz="9600" b="1" dirty="0">
                <a:solidFill>
                  <a:srgbClr val="FF0000"/>
                </a:solidFill>
              </a:rPr>
              <a:t>RED</a:t>
            </a:r>
          </a:p>
        </p:txBody>
      </p:sp>
      <p:sp>
        <p:nvSpPr>
          <p:cNvPr id="3" name="Content Placeholder 2"/>
          <p:cNvSpPr>
            <a:spLocks noGrp="1"/>
          </p:cNvSpPr>
          <p:nvPr>
            <p:ph idx="1"/>
          </p:nvPr>
        </p:nvSpPr>
        <p:spPr>
          <a:xfrm>
            <a:off x="1631504" y="1412777"/>
            <a:ext cx="8928992" cy="4713387"/>
          </a:xfrm>
        </p:spPr>
        <p:txBody>
          <a:bodyPr>
            <a:normAutofit/>
          </a:bodyPr>
          <a:lstStyle/>
          <a:p>
            <a:r>
              <a:rPr lang="de-CH" u="sng" dirty="0" smtClean="0">
                <a:solidFill>
                  <a:srgbClr val="FFFF00"/>
                </a:solidFill>
              </a:rPr>
              <a:t>Science &amp; Technology will solve all problems</a:t>
            </a:r>
          </a:p>
          <a:p>
            <a:pPr marL="0" indent="0">
              <a:buNone/>
            </a:pPr>
            <a:endParaRPr lang="de-CH" dirty="0"/>
          </a:p>
        </p:txBody>
      </p:sp>
      <p:sp>
        <p:nvSpPr>
          <p:cNvPr id="4" name="Date Placeholder 3"/>
          <p:cNvSpPr>
            <a:spLocks noGrp="1"/>
          </p:cNvSpPr>
          <p:nvPr>
            <p:ph type="dt" sz="half" idx="10"/>
          </p:nvPr>
        </p:nvSpPr>
        <p:spPr/>
        <p:txBody>
          <a:bodyPr/>
          <a:lstStyle/>
          <a:p>
            <a:endParaRPr lang="de-CH" dirty="0"/>
          </a:p>
        </p:txBody>
      </p:sp>
      <p:sp>
        <p:nvSpPr>
          <p:cNvPr id="5" name="Footer Placeholder 4"/>
          <p:cNvSpPr>
            <a:spLocks noGrp="1"/>
          </p:cNvSpPr>
          <p:nvPr>
            <p:ph type="ftr" sz="quarter" idx="11"/>
          </p:nvPr>
        </p:nvSpPr>
        <p:spPr/>
        <p:txBody>
          <a:bodyPr/>
          <a:lstStyle/>
          <a:p>
            <a:endParaRPr lang="de-CH" dirty="0"/>
          </a:p>
        </p:txBody>
      </p:sp>
      <p:sp>
        <p:nvSpPr>
          <p:cNvPr id="6" name="Slide Number Placeholder 5"/>
          <p:cNvSpPr>
            <a:spLocks noGrp="1"/>
          </p:cNvSpPr>
          <p:nvPr>
            <p:ph type="sldNum" sz="quarter" idx="12"/>
          </p:nvPr>
        </p:nvSpPr>
        <p:spPr/>
        <p:txBody>
          <a:bodyPr/>
          <a:lstStyle/>
          <a:p>
            <a:fld id="{8635B803-9204-4B1E-BE4E-94E51D6F9411}" type="slidenum">
              <a:rPr lang="de-CH" smtClean="0"/>
              <a:t>40</a:t>
            </a:fld>
            <a:endParaRPr lang="de-CH"/>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69" y="116632"/>
            <a:ext cx="1484783" cy="148478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3476" y="3645024"/>
            <a:ext cx="1914524" cy="2646253"/>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63680" y="50926"/>
            <a:ext cx="1887427" cy="1433859"/>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4000" y="3933056"/>
            <a:ext cx="3008544" cy="2256408"/>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11094" y="2005981"/>
            <a:ext cx="2356907" cy="1727199"/>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41987" y="2092350"/>
            <a:ext cx="2466975" cy="1847850"/>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03913" y="4148152"/>
            <a:ext cx="2143125" cy="2143125"/>
          </a:xfrm>
          <a:prstGeom prst="rect">
            <a:avLst/>
          </a:prstGeom>
        </p:spPr>
      </p:pic>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36578" y="2082304"/>
            <a:ext cx="2543175" cy="1800225"/>
          </a:xfrm>
          <a:prstGeom prst="rect">
            <a:avLst/>
          </a:prstGeom>
        </p:spPr>
      </p:pic>
    </p:spTree>
    <p:extLst>
      <p:ext uri="{BB962C8B-B14F-4D97-AF65-F5344CB8AC3E}">
        <p14:creationId xmlns:p14="http://schemas.microsoft.com/office/powerpoint/2010/main" val="5403187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116632"/>
            <a:ext cx="8229600" cy="1080120"/>
          </a:xfrm>
        </p:spPr>
        <p:txBody>
          <a:bodyPr>
            <a:noAutofit/>
          </a:bodyPr>
          <a:lstStyle/>
          <a:p>
            <a:r>
              <a:rPr lang="de-CH" sz="9600" b="1" dirty="0">
                <a:solidFill>
                  <a:srgbClr val="FF0000"/>
                </a:solidFill>
              </a:rPr>
              <a:t>RED</a:t>
            </a:r>
          </a:p>
        </p:txBody>
      </p:sp>
      <p:sp>
        <p:nvSpPr>
          <p:cNvPr id="3" name="Content Placeholder 2"/>
          <p:cNvSpPr>
            <a:spLocks noGrp="1"/>
          </p:cNvSpPr>
          <p:nvPr>
            <p:ph idx="1"/>
          </p:nvPr>
        </p:nvSpPr>
        <p:spPr>
          <a:xfrm>
            <a:off x="642937" y="1385889"/>
            <a:ext cx="10815637" cy="4740276"/>
          </a:xfrm>
        </p:spPr>
        <p:txBody>
          <a:bodyPr>
            <a:normAutofit/>
          </a:bodyPr>
          <a:lstStyle/>
          <a:p>
            <a:r>
              <a:rPr lang="de-CH" sz="4000" u="sng" dirty="0" smtClean="0">
                <a:solidFill>
                  <a:srgbClr val="FFFF00"/>
                </a:solidFill>
              </a:rPr>
              <a:t>Society will look after itself if markets are left free</a:t>
            </a:r>
          </a:p>
        </p:txBody>
      </p:sp>
      <p:sp>
        <p:nvSpPr>
          <p:cNvPr id="4" name="Date Placeholder 3"/>
          <p:cNvSpPr>
            <a:spLocks noGrp="1"/>
          </p:cNvSpPr>
          <p:nvPr>
            <p:ph type="dt" sz="half" idx="10"/>
          </p:nvPr>
        </p:nvSpPr>
        <p:spPr/>
        <p:txBody>
          <a:bodyPr/>
          <a:lstStyle/>
          <a:p>
            <a:endParaRPr lang="de-CH" dirty="0"/>
          </a:p>
        </p:txBody>
      </p:sp>
      <p:sp>
        <p:nvSpPr>
          <p:cNvPr id="5" name="Footer Placeholder 4"/>
          <p:cNvSpPr>
            <a:spLocks noGrp="1"/>
          </p:cNvSpPr>
          <p:nvPr>
            <p:ph type="ftr" sz="quarter" idx="11"/>
          </p:nvPr>
        </p:nvSpPr>
        <p:spPr/>
        <p:txBody>
          <a:bodyPr/>
          <a:lstStyle/>
          <a:p>
            <a:endParaRPr lang="de-CH" dirty="0"/>
          </a:p>
        </p:txBody>
      </p:sp>
      <p:sp>
        <p:nvSpPr>
          <p:cNvPr id="6" name="Slide Number Placeholder 5"/>
          <p:cNvSpPr>
            <a:spLocks noGrp="1"/>
          </p:cNvSpPr>
          <p:nvPr>
            <p:ph type="sldNum" sz="quarter" idx="12"/>
          </p:nvPr>
        </p:nvSpPr>
        <p:spPr/>
        <p:txBody>
          <a:bodyPr/>
          <a:lstStyle/>
          <a:p>
            <a:fld id="{8635B803-9204-4B1E-BE4E-94E51D6F9411}" type="slidenum">
              <a:rPr lang="de-CH" smtClean="0"/>
              <a:t>41</a:t>
            </a:fld>
            <a:endParaRPr lang="de-CH"/>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9816" y="4869160"/>
            <a:ext cx="3528392" cy="8382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5880" y="2348880"/>
            <a:ext cx="2083506" cy="2363316"/>
          </a:xfrm>
          <a:prstGeom prst="rect">
            <a:avLst/>
          </a:prstGeom>
        </p:spPr>
      </p:pic>
    </p:spTree>
    <p:extLst>
      <p:ext uri="{BB962C8B-B14F-4D97-AF65-F5344CB8AC3E}">
        <p14:creationId xmlns:p14="http://schemas.microsoft.com/office/powerpoint/2010/main" val="34228485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116632"/>
            <a:ext cx="8229600" cy="1080120"/>
          </a:xfrm>
        </p:spPr>
        <p:txBody>
          <a:bodyPr>
            <a:noAutofit/>
          </a:bodyPr>
          <a:lstStyle/>
          <a:p>
            <a:r>
              <a:rPr lang="de-CH" sz="9600" b="1" dirty="0">
                <a:solidFill>
                  <a:srgbClr val="FF0000"/>
                </a:solidFill>
              </a:rPr>
              <a:t>RED</a:t>
            </a:r>
          </a:p>
        </p:txBody>
      </p:sp>
      <p:sp>
        <p:nvSpPr>
          <p:cNvPr id="3" name="Content Placeholder 2"/>
          <p:cNvSpPr>
            <a:spLocks noGrp="1"/>
          </p:cNvSpPr>
          <p:nvPr>
            <p:ph idx="1"/>
          </p:nvPr>
        </p:nvSpPr>
        <p:spPr>
          <a:xfrm>
            <a:off x="114301" y="1124745"/>
            <a:ext cx="5427480" cy="5001419"/>
          </a:xfrm>
        </p:spPr>
        <p:txBody>
          <a:bodyPr>
            <a:normAutofit/>
          </a:bodyPr>
          <a:lstStyle/>
          <a:p>
            <a:pPr marL="0" indent="0">
              <a:buNone/>
            </a:pPr>
            <a:r>
              <a:rPr lang="de-CH" sz="3600" u="sng" dirty="0" smtClean="0">
                <a:solidFill>
                  <a:srgbClr val="FFFF00"/>
                </a:solidFill>
              </a:rPr>
              <a:t>Corporations should have the same rights as individuals, in addition to the privileges they already have as companies</a:t>
            </a:r>
          </a:p>
        </p:txBody>
      </p:sp>
      <p:sp>
        <p:nvSpPr>
          <p:cNvPr id="4" name="Date Placeholder 3"/>
          <p:cNvSpPr>
            <a:spLocks noGrp="1"/>
          </p:cNvSpPr>
          <p:nvPr>
            <p:ph type="dt" sz="half" idx="10"/>
          </p:nvPr>
        </p:nvSpPr>
        <p:spPr/>
        <p:txBody>
          <a:bodyPr/>
          <a:lstStyle/>
          <a:p>
            <a:endParaRPr lang="de-CH" dirty="0"/>
          </a:p>
        </p:txBody>
      </p:sp>
      <p:sp>
        <p:nvSpPr>
          <p:cNvPr id="6" name="Slide Number Placeholder 5"/>
          <p:cNvSpPr>
            <a:spLocks noGrp="1"/>
          </p:cNvSpPr>
          <p:nvPr>
            <p:ph type="sldNum" sz="quarter" idx="12"/>
          </p:nvPr>
        </p:nvSpPr>
        <p:spPr/>
        <p:txBody>
          <a:bodyPr/>
          <a:lstStyle/>
          <a:p>
            <a:fld id="{8635B803-9204-4B1E-BE4E-94E51D6F9411}" type="slidenum">
              <a:rPr lang="de-CH" smtClean="0"/>
              <a:t>42</a:t>
            </a:fld>
            <a:endParaRPr lang="de-CH"/>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3500" y="-1"/>
            <a:ext cx="7029452" cy="684485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584" y="3638602"/>
            <a:ext cx="3888432" cy="3219398"/>
          </a:xfrm>
          <a:prstGeom prst="rect">
            <a:avLst/>
          </a:prstGeom>
        </p:spPr>
      </p:pic>
    </p:spTree>
    <p:extLst>
      <p:ext uri="{BB962C8B-B14F-4D97-AF65-F5344CB8AC3E}">
        <p14:creationId xmlns:p14="http://schemas.microsoft.com/office/powerpoint/2010/main" val="5687107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38600" y="116632"/>
            <a:ext cx="6172200" cy="1080120"/>
          </a:xfrm>
        </p:spPr>
        <p:txBody>
          <a:bodyPr>
            <a:noAutofit/>
          </a:bodyPr>
          <a:lstStyle/>
          <a:p>
            <a:r>
              <a:rPr lang="de-CH" sz="9600" b="1" u="sng" dirty="0">
                <a:solidFill>
                  <a:srgbClr val="FF0000"/>
                </a:solidFill>
              </a:rPr>
              <a:t>RED</a:t>
            </a:r>
          </a:p>
        </p:txBody>
      </p:sp>
      <p:sp>
        <p:nvSpPr>
          <p:cNvPr id="3" name="Content Placeholder 2"/>
          <p:cNvSpPr>
            <a:spLocks noGrp="1"/>
          </p:cNvSpPr>
          <p:nvPr>
            <p:ph idx="1"/>
          </p:nvPr>
        </p:nvSpPr>
        <p:spPr>
          <a:xfrm>
            <a:off x="128587" y="1340769"/>
            <a:ext cx="11958637" cy="4785395"/>
          </a:xfrm>
        </p:spPr>
        <p:txBody>
          <a:bodyPr>
            <a:normAutofit/>
          </a:bodyPr>
          <a:lstStyle/>
          <a:p>
            <a:pPr marL="0" indent="0">
              <a:buNone/>
            </a:pPr>
            <a:r>
              <a:rPr lang="de-CH" sz="4400" u="sng" dirty="0" smtClean="0">
                <a:solidFill>
                  <a:srgbClr val="FFFF00"/>
                </a:solidFill>
              </a:rPr>
              <a:t>Morality and law are «necessary inconveniences» around which I should find as efficient a way as possible, while I focus on making as much money as I can, as quickly as I can, without thinking too much about the context or the consequences</a:t>
            </a:r>
            <a:endParaRPr lang="de-CH" sz="4400" dirty="0"/>
          </a:p>
        </p:txBody>
      </p:sp>
      <p:sp>
        <p:nvSpPr>
          <p:cNvPr id="4" name="Date Placeholder 3"/>
          <p:cNvSpPr>
            <a:spLocks noGrp="1"/>
          </p:cNvSpPr>
          <p:nvPr>
            <p:ph type="dt" sz="half" idx="10"/>
          </p:nvPr>
        </p:nvSpPr>
        <p:spPr/>
        <p:txBody>
          <a:bodyPr/>
          <a:lstStyle/>
          <a:p>
            <a:endParaRPr lang="de-CH" dirty="0"/>
          </a:p>
        </p:txBody>
      </p:sp>
      <p:sp>
        <p:nvSpPr>
          <p:cNvPr id="5" name="Footer Placeholder 4"/>
          <p:cNvSpPr>
            <a:spLocks noGrp="1"/>
          </p:cNvSpPr>
          <p:nvPr>
            <p:ph type="ftr" sz="quarter" idx="11"/>
          </p:nvPr>
        </p:nvSpPr>
        <p:spPr/>
        <p:txBody>
          <a:bodyPr/>
          <a:lstStyle/>
          <a:p>
            <a:endParaRPr lang="de-CH" dirty="0"/>
          </a:p>
        </p:txBody>
      </p:sp>
      <p:sp>
        <p:nvSpPr>
          <p:cNvPr id="6" name="Slide Number Placeholder 5"/>
          <p:cNvSpPr>
            <a:spLocks noGrp="1"/>
          </p:cNvSpPr>
          <p:nvPr>
            <p:ph type="sldNum" sz="quarter" idx="12"/>
          </p:nvPr>
        </p:nvSpPr>
        <p:spPr/>
        <p:txBody>
          <a:bodyPr/>
          <a:lstStyle/>
          <a:p>
            <a:fld id="{8635B803-9204-4B1E-BE4E-94E51D6F9411}" type="slidenum">
              <a:rPr lang="de-CH" smtClean="0"/>
              <a:t>43</a:t>
            </a:fld>
            <a:endParaRPr lang="de-CH"/>
          </a:p>
        </p:txBody>
      </p:sp>
    </p:spTree>
    <p:extLst>
      <p:ext uri="{BB962C8B-B14F-4D97-AF65-F5344CB8AC3E}">
        <p14:creationId xmlns:p14="http://schemas.microsoft.com/office/powerpoint/2010/main" val="24484063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81400" y="116632"/>
            <a:ext cx="6629400" cy="1080120"/>
          </a:xfrm>
        </p:spPr>
        <p:txBody>
          <a:bodyPr>
            <a:noAutofit/>
          </a:bodyPr>
          <a:lstStyle/>
          <a:p>
            <a:r>
              <a:rPr lang="de-CH" sz="5400" b="1" u="sng" dirty="0">
                <a:solidFill>
                  <a:srgbClr val="FF0000"/>
                </a:solidFill>
                <a:latin typeface="+mn-lt"/>
              </a:rPr>
              <a:t>RED</a:t>
            </a:r>
            <a:r>
              <a:rPr lang="de-CH" sz="5400" b="1" u="sng" dirty="0" smtClean="0">
                <a:solidFill>
                  <a:srgbClr val="FF0000"/>
                </a:solidFill>
                <a:latin typeface="+mn-lt"/>
              </a:rPr>
              <a:t> </a:t>
            </a:r>
            <a:r>
              <a:rPr lang="de-CH" sz="5400" b="1" u="sng" dirty="0">
                <a:solidFill>
                  <a:srgbClr val="FF0000"/>
                </a:solidFill>
                <a:latin typeface="+mn-lt"/>
              </a:rPr>
              <a:t>- summary</a:t>
            </a:r>
          </a:p>
        </p:txBody>
      </p:sp>
      <p:sp>
        <p:nvSpPr>
          <p:cNvPr id="3" name="Content Placeholder 2"/>
          <p:cNvSpPr>
            <a:spLocks noGrp="1"/>
          </p:cNvSpPr>
          <p:nvPr>
            <p:ph idx="1"/>
          </p:nvPr>
        </p:nvSpPr>
        <p:spPr>
          <a:xfrm>
            <a:off x="185738" y="1314450"/>
            <a:ext cx="11815762" cy="5041899"/>
          </a:xfrm>
        </p:spPr>
        <p:txBody>
          <a:bodyPr>
            <a:noAutofit/>
          </a:bodyPr>
          <a:lstStyle/>
          <a:p>
            <a:pPr marL="0" indent="0">
              <a:buNone/>
            </a:pPr>
            <a:r>
              <a:rPr lang="en-GB" sz="4000" b="1" dirty="0">
                <a:solidFill>
                  <a:srgbClr val="FFFF00"/>
                </a:solidFill>
              </a:rPr>
              <a:t>1. Nature and the environment </a:t>
            </a:r>
            <a:r>
              <a:rPr lang="en-GB" sz="4000" b="1" dirty="0" smtClean="0">
                <a:solidFill>
                  <a:srgbClr val="FFFF00"/>
                </a:solidFill>
              </a:rPr>
              <a:t>are exploited </a:t>
            </a:r>
            <a:r>
              <a:rPr lang="en-GB" sz="4000" b="1" dirty="0">
                <a:solidFill>
                  <a:srgbClr val="FFFF00"/>
                </a:solidFill>
              </a:rPr>
              <a:t>rather than </a:t>
            </a:r>
            <a:r>
              <a:rPr lang="en-GB" sz="4000" b="1" dirty="0" smtClean="0">
                <a:solidFill>
                  <a:srgbClr val="FFFF00"/>
                </a:solidFill>
              </a:rPr>
              <a:t>cared for</a:t>
            </a:r>
            <a:endParaRPr lang="en-GB" sz="4000" b="1" dirty="0">
              <a:solidFill>
                <a:srgbClr val="FFFF00"/>
              </a:solidFill>
            </a:endParaRPr>
          </a:p>
          <a:p>
            <a:pPr marL="0" indent="0">
              <a:buNone/>
            </a:pPr>
            <a:r>
              <a:rPr lang="en-GB" sz="4000" b="1" dirty="0">
                <a:solidFill>
                  <a:srgbClr val="FFFF00"/>
                </a:solidFill>
              </a:rPr>
              <a:t>2. Production &amp; distribution </a:t>
            </a:r>
            <a:r>
              <a:rPr lang="en-GB" sz="4000" b="1" dirty="0" smtClean="0">
                <a:solidFill>
                  <a:srgbClr val="FFFF00"/>
                </a:solidFill>
              </a:rPr>
              <a:t>are controlled </a:t>
            </a:r>
            <a:r>
              <a:rPr lang="en-GB" sz="4000" b="1" dirty="0">
                <a:solidFill>
                  <a:srgbClr val="FFFF00"/>
                </a:solidFill>
              </a:rPr>
              <a:t>by a self-perpetuating elite</a:t>
            </a:r>
          </a:p>
          <a:p>
            <a:pPr marL="0" indent="0">
              <a:buNone/>
            </a:pPr>
            <a:r>
              <a:rPr lang="en-GB" sz="4000" b="1" dirty="0">
                <a:solidFill>
                  <a:srgbClr val="FFFF00"/>
                </a:solidFill>
              </a:rPr>
              <a:t>3. The wealthy &amp; powerful </a:t>
            </a:r>
            <a:r>
              <a:rPr lang="en-GB" sz="4000" b="1" dirty="0" smtClean="0">
                <a:solidFill>
                  <a:srgbClr val="FFFF00"/>
                </a:solidFill>
              </a:rPr>
              <a:t>are protected </a:t>
            </a:r>
            <a:r>
              <a:rPr lang="en-GB" sz="4000" b="1" dirty="0">
                <a:solidFill>
                  <a:srgbClr val="FFFF00"/>
                </a:solidFill>
              </a:rPr>
              <a:t>by the political, military &amp; state system</a:t>
            </a:r>
          </a:p>
          <a:p>
            <a:pPr marL="0" indent="0">
              <a:buNone/>
            </a:pPr>
            <a:r>
              <a:rPr lang="en-GB" sz="4000" b="1" dirty="0">
                <a:solidFill>
                  <a:srgbClr val="FFFF00"/>
                </a:solidFill>
              </a:rPr>
              <a:t>4. </a:t>
            </a:r>
            <a:r>
              <a:rPr lang="en-GB" sz="4000" b="1" dirty="0" smtClean="0">
                <a:solidFill>
                  <a:srgbClr val="FFFF00"/>
                </a:solidFill>
              </a:rPr>
              <a:t>Media is used </a:t>
            </a:r>
            <a:r>
              <a:rPr lang="en-GB" sz="4000" b="1" dirty="0">
                <a:solidFill>
                  <a:srgbClr val="FFFF00"/>
                </a:solidFill>
              </a:rPr>
              <a:t>to divert attention from social and civil issues to </a:t>
            </a:r>
            <a:r>
              <a:rPr lang="en-GB" sz="4000" b="1" dirty="0" smtClean="0">
                <a:solidFill>
                  <a:srgbClr val="FFFF00"/>
                </a:solidFill>
              </a:rPr>
              <a:t>mere consumption</a:t>
            </a:r>
            <a:endParaRPr lang="en-GB" sz="4000" b="1" dirty="0">
              <a:solidFill>
                <a:srgbClr val="FFFF00"/>
              </a:solidFill>
            </a:endParaRPr>
          </a:p>
        </p:txBody>
      </p:sp>
      <p:sp>
        <p:nvSpPr>
          <p:cNvPr id="4" name="Date Placeholder 3"/>
          <p:cNvSpPr>
            <a:spLocks noGrp="1"/>
          </p:cNvSpPr>
          <p:nvPr>
            <p:ph type="dt" sz="half" idx="10"/>
          </p:nvPr>
        </p:nvSpPr>
        <p:spPr/>
        <p:txBody>
          <a:bodyPr/>
          <a:lstStyle/>
          <a:p>
            <a:endParaRPr lang="de-CH" dirty="0"/>
          </a:p>
        </p:txBody>
      </p:sp>
      <p:sp>
        <p:nvSpPr>
          <p:cNvPr id="5" name="Footer Placeholder 4"/>
          <p:cNvSpPr>
            <a:spLocks noGrp="1"/>
          </p:cNvSpPr>
          <p:nvPr>
            <p:ph type="ftr" sz="quarter" idx="11"/>
          </p:nvPr>
        </p:nvSpPr>
        <p:spPr/>
        <p:txBody>
          <a:bodyPr/>
          <a:lstStyle/>
          <a:p>
            <a:endParaRPr lang="de-CH" dirty="0"/>
          </a:p>
        </p:txBody>
      </p:sp>
      <p:sp>
        <p:nvSpPr>
          <p:cNvPr id="6" name="Slide Number Placeholder 5"/>
          <p:cNvSpPr>
            <a:spLocks noGrp="1"/>
          </p:cNvSpPr>
          <p:nvPr>
            <p:ph type="sldNum" sz="quarter" idx="12"/>
          </p:nvPr>
        </p:nvSpPr>
        <p:spPr/>
        <p:txBody>
          <a:bodyPr/>
          <a:lstStyle/>
          <a:p>
            <a:fld id="{8635B803-9204-4B1E-BE4E-94E51D6F9411}" type="slidenum">
              <a:rPr lang="de-CH" smtClean="0"/>
              <a:t>44</a:t>
            </a:fld>
            <a:endParaRPr lang="de-CH"/>
          </a:p>
        </p:txBody>
      </p:sp>
    </p:spTree>
    <p:extLst>
      <p:ext uri="{BB962C8B-B14F-4D97-AF65-F5344CB8AC3E}">
        <p14:creationId xmlns:p14="http://schemas.microsoft.com/office/powerpoint/2010/main" val="31917294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71824" y="214313"/>
            <a:ext cx="8181975" cy="1100137"/>
          </a:xfrm>
        </p:spPr>
        <p:txBody>
          <a:bodyPr>
            <a:normAutofit/>
          </a:bodyPr>
          <a:lstStyle/>
          <a:p>
            <a:r>
              <a:rPr lang="de-CH" sz="5400" b="1" u="sng" dirty="0" smtClean="0">
                <a:solidFill>
                  <a:srgbClr val="FF0000"/>
                </a:solidFill>
                <a:latin typeface="+mn-lt"/>
              </a:rPr>
              <a:t>RED – summary (Contd.)</a:t>
            </a:r>
            <a:endParaRPr lang="en-GB" sz="5400" u="sng" dirty="0">
              <a:latin typeface="+mn-lt"/>
            </a:endParaRPr>
          </a:p>
        </p:txBody>
      </p:sp>
      <p:sp>
        <p:nvSpPr>
          <p:cNvPr id="3" name="Content Placeholder 2"/>
          <p:cNvSpPr>
            <a:spLocks noGrp="1"/>
          </p:cNvSpPr>
          <p:nvPr>
            <p:ph idx="1"/>
          </p:nvPr>
        </p:nvSpPr>
        <p:spPr>
          <a:xfrm>
            <a:off x="300038" y="1500188"/>
            <a:ext cx="11415712" cy="4676775"/>
          </a:xfrm>
        </p:spPr>
        <p:txBody>
          <a:bodyPr>
            <a:normAutofit/>
          </a:bodyPr>
          <a:lstStyle/>
          <a:p>
            <a:pPr marL="0" indent="0">
              <a:buNone/>
            </a:pPr>
            <a:r>
              <a:rPr lang="en-GB" sz="4800" b="1" dirty="0">
                <a:solidFill>
                  <a:srgbClr val="FFFF00"/>
                </a:solidFill>
              </a:rPr>
              <a:t>5. The ruling elite is, in effect, served by an underclass of consenting </a:t>
            </a:r>
            <a:r>
              <a:rPr lang="en-GB" sz="4800" b="1" dirty="0" smtClean="0">
                <a:solidFill>
                  <a:srgbClr val="FFFF00"/>
                </a:solidFill>
              </a:rPr>
              <a:t>serfs</a:t>
            </a:r>
          </a:p>
          <a:p>
            <a:pPr marL="0" indent="0">
              <a:buNone/>
            </a:pPr>
            <a:r>
              <a:rPr lang="en-GB" sz="4800" b="1" dirty="0" smtClean="0">
                <a:solidFill>
                  <a:srgbClr val="FFFF00"/>
                </a:solidFill>
              </a:rPr>
              <a:t>6</a:t>
            </a:r>
            <a:r>
              <a:rPr lang="en-GB" sz="4800" b="1" dirty="0">
                <a:solidFill>
                  <a:srgbClr val="FFFF00"/>
                </a:solidFill>
              </a:rPr>
              <a:t>. The </a:t>
            </a:r>
            <a:r>
              <a:rPr lang="en-GB" sz="4800" b="1" dirty="0" smtClean="0">
                <a:solidFill>
                  <a:srgbClr val="FFFF00"/>
                </a:solidFill>
              </a:rPr>
              <a:t>industrial </a:t>
            </a:r>
            <a:r>
              <a:rPr lang="en-GB" sz="4800" b="1" dirty="0">
                <a:solidFill>
                  <a:srgbClr val="FFFF00"/>
                </a:solidFill>
              </a:rPr>
              <a:t>war machine </a:t>
            </a:r>
            <a:r>
              <a:rPr lang="en-GB" sz="4800" b="1" dirty="0" smtClean="0">
                <a:solidFill>
                  <a:srgbClr val="FFFF00"/>
                </a:solidFill>
              </a:rPr>
              <a:t>forms a </a:t>
            </a:r>
            <a:r>
              <a:rPr lang="en-GB" sz="4800" b="1" dirty="0">
                <a:solidFill>
                  <a:srgbClr val="FFFF00"/>
                </a:solidFill>
              </a:rPr>
              <a:t>key aspect of economics &amp; </a:t>
            </a:r>
            <a:r>
              <a:rPr lang="en-GB" sz="4800" b="1" dirty="0" smtClean="0">
                <a:solidFill>
                  <a:srgbClr val="FFFF00"/>
                </a:solidFill>
              </a:rPr>
              <a:t>business</a:t>
            </a:r>
          </a:p>
          <a:p>
            <a:pPr marL="0" indent="0">
              <a:buNone/>
            </a:pPr>
            <a:r>
              <a:rPr lang="en-GB" sz="4800" b="1" dirty="0" smtClean="0">
                <a:solidFill>
                  <a:srgbClr val="FFFF00"/>
                </a:solidFill>
              </a:rPr>
              <a:t>7</a:t>
            </a:r>
            <a:r>
              <a:rPr lang="en-GB" sz="4800" b="1" dirty="0">
                <a:solidFill>
                  <a:srgbClr val="FFFF00"/>
                </a:solidFill>
              </a:rPr>
              <a:t>. The dominant myth focuses on scarcity, continued growth &amp; competition</a:t>
            </a:r>
            <a:r>
              <a:rPr lang="en-GB" sz="4800" b="1" dirty="0" smtClean="0">
                <a:solidFill>
                  <a:srgbClr val="FFFF00"/>
                </a:solidFill>
              </a:rPr>
              <a:t>.</a:t>
            </a:r>
            <a:endParaRPr lang="de-CH" sz="4800" dirty="0">
              <a:solidFill>
                <a:srgbClr val="FFFF00"/>
              </a:solidFill>
            </a:endParaRPr>
          </a:p>
        </p:txBody>
      </p:sp>
    </p:spTree>
    <p:extLst>
      <p:ext uri="{BB962C8B-B14F-4D97-AF65-F5344CB8AC3E}">
        <p14:creationId xmlns:p14="http://schemas.microsoft.com/office/powerpoint/2010/main" val="835321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43374" y="116632"/>
            <a:ext cx="6067425" cy="783481"/>
          </a:xfrm>
        </p:spPr>
        <p:txBody>
          <a:bodyPr>
            <a:noAutofit/>
          </a:bodyPr>
          <a:lstStyle/>
          <a:p>
            <a:r>
              <a:rPr lang="de-CH" sz="6000" b="1" u="sng" dirty="0">
                <a:solidFill>
                  <a:srgbClr val="FF0000"/>
                </a:solidFill>
                <a:latin typeface="+mn-lt"/>
              </a:rPr>
              <a:t>RED</a:t>
            </a:r>
          </a:p>
        </p:txBody>
      </p:sp>
      <p:sp>
        <p:nvSpPr>
          <p:cNvPr id="3" name="Content Placeholder 2"/>
          <p:cNvSpPr>
            <a:spLocks noGrp="1"/>
          </p:cNvSpPr>
          <p:nvPr>
            <p:ph idx="1"/>
          </p:nvPr>
        </p:nvSpPr>
        <p:spPr>
          <a:xfrm>
            <a:off x="1814512" y="1106488"/>
            <a:ext cx="8745983" cy="4338738"/>
          </a:xfrm>
        </p:spPr>
        <p:txBody>
          <a:bodyPr>
            <a:normAutofit/>
          </a:bodyPr>
          <a:lstStyle/>
          <a:p>
            <a:r>
              <a:rPr lang="de-CH" dirty="0" smtClean="0">
                <a:solidFill>
                  <a:srgbClr val="FFFF00"/>
                </a:solidFill>
              </a:rPr>
              <a:t>Historically unprecedented global «progress»</a:t>
            </a:r>
          </a:p>
          <a:p>
            <a:r>
              <a:rPr lang="de-CH" dirty="0" smtClean="0">
                <a:solidFill>
                  <a:srgbClr val="FFFF00"/>
                </a:solidFill>
              </a:rPr>
              <a:t>But has created the largest number of poor people that the world has ever seen</a:t>
            </a:r>
          </a:p>
          <a:p>
            <a:r>
              <a:rPr lang="de-CH" dirty="0" smtClean="0">
                <a:solidFill>
                  <a:srgbClr val="FFFF00"/>
                </a:solidFill>
              </a:rPr>
              <a:t>The largest global gap between the poor and the rich</a:t>
            </a:r>
          </a:p>
          <a:p>
            <a:r>
              <a:rPr lang="de-CH" dirty="0" smtClean="0">
                <a:solidFill>
                  <a:srgbClr val="FFFF00"/>
                </a:solidFill>
              </a:rPr>
              <a:t>The greatest environmental impact</a:t>
            </a:r>
          </a:p>
          <a:p>
            <a:r>
              <a:rPr lang="de-CH" dirty="0" smtClean="0">
                <a:solidFill>
                  <a:srgbClr val="FFFF00"/>
                </a:solidFill>
              </a:rPr>
              <a:t>The most unstable and volatile monetary system</a:t>
            </a:r>
            <a:endParaRPr lang="de-CH" dirty="0">
              <a:solidFill>
                <a:srgbClr val="FFC000"/>
              </a:solidFill>
            </a:endParaRPr>
          </a:p>
        </p:txBody>
      </p:sp>
      <p:sp>
        <p:nvSpPr>
          <p:cNvPr id="4" name="Date Placeholder 3"/>
          <p:cNvSpPr>
            <a:spLocks noGrp="1"/>
          </p:cNvSpPr>
          <p:nvPr>
            <p:ph type="dt" sz="half" idx="10"/>
          </p:nvPr>
        </p:nvSpPr>
        <p:spPr/>
        <p:txBody>
          <a:bodyPr/>
          <a:lstStyle/>
          <a:p>
            <a:endParaRPr lang="de-CH" dirty="0"/>
          </a:p>
        </p:txBody>
      </p:sp>
      <p:sp>
        <p:nvSpPr>
          <p:cNvPr id="5" name="Footer Placeholder 4"/>
          <p:cNvSpPr>
            <a:spLocks noGrp="1"/>
          </p:cNvSpPr>
          <p:nvPr>
            <p:ph type="ftr" sz="quarter" idx="11"/>
          </p:nvPr>
        </p:nvSpPr>
        <p:spPr/>
        <p:txBody>
          <a:bodyPr/>
          <a:lstStyle/>
          <a:p>
            <a:endParaRPr lang="de-CH" dirty="0"/>
          </a:p>
        </p:txBody>
      </p:sp>
      <p:sp>
        <p:nvSpPr>
          <p:cNvPr id="6" name="Slide Number Placeholder 5"/>
          <p:cNvSpPr>
            <a:spLocks noGrp="1"/>
          </p:cNvSpPr>
          <p:nvPr>
            <p:ph type="sldNum" sz="quarter" idx="12"/>
          </p:nvPr>
        </p:nvSpPr>
        <p:spPr/>
        <p:txBody>
          <a:bodyPr/>
          <a:lstStyle/>
          <a:p>
            <a:fld id="{8635B803-9204-4B1E-BE4E-94E51D6F9411}" type="slidenum">
              <a:rPr lang="de-CH" smtClean="0"/>
              <a:t>46</a:t>
            </a:fld>
            <a:endParaRPr lang="de-CH"/>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14512" cy="433705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3288" y="0"/>
            <a:ext cx="3468712" cy="1577199"/>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00964" y="3372883"/>
            <a:ext cx="2181225" cy="1402215"/>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64580" y="4429124"/>
            <a:ext cx="3496575" cy="2428875"/>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164" y="4543425"/>
            <a:ext cx="2988650" cy="1971675"/>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84232" y="5116505"/>
            <a:ext cx="2833464" cy="1666931"/>
          </a:xfrm>
          <a:prstGeom prst="rect">
            <a:avLst/>
          </a:prstGeom>
        </p:spPr>
      </p:pic>
    </p:spTree>
    <p:extLst>
      <p:ext uri="{BB962C8B-B14F-4D97-AF65-F5344CB8AC3E}">
        <p14:creationId xmlns:p14="http://schemas.microsoft.com/office/powerpoint/2010/main" val="92982995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06090"/>
          </a:xfrm>
        </p:spPr>
        <p:txBody>
          <a:bodyPr>
            <a:normAutofit/>
          </a:bodyPr>
          <a:lstStyle/>
          <a:p>
            <a:r>
              <a:rPr lang="de-CH" u="sng" dirty="0" smtClean="0">
                <a:solidFill>
                  <a:srgbClr val="FFC000"/>
                </a:solidFill>
              </a:rPr>
              <a:t>Structure of my presentation</a:t>
            </a:r>
            <a:endParaRPr lang="de-CH" u="sng" dirty="0">
              <a:solidFill>
                <a:srgbClr val="FFC000"/>
              </a:solidFill>
            </a:endParaRPr>
          </a:p>
        </p:txBody>
      </p:sp>
      <p:sp>
        <p:nvSpPr>
          <p:cNvPr id="3" name="Content Placeholder 2"/>
          <p:cNvSpPr>
            <a:spLocks noGrp="1"/>
          </p:cNvSpPr>
          <p:nvPr>
            <p:ph idx="1"/>
          </p:nvPr>
        </p:nvSpPr>
        <p:spPr>
          <a:xfrm>
            <a:off x="228600" y="1340769"/>
            <a:ext cx="11715750" cy="4525963"/>
          </a:xfrm>
        </p:spPr>
        <p:txBody>
          <a:bodyPr/>
          <a:lstStyle/>
          <a:p>
            <a:pPr marL="0" indent="0">
              <a:buNone/>
            </a:pPr>
            <a:r>
              <a:rPr lang="de-CH" u="sng" dirty="0" smtClean="0">
                <a:solidFill>
                  <a:srgbClr val="FFFF00"/>
                </a:solidFill>
              </a:rPr>
              <a:t>A.  Some preliminary comments						</a:t>
            </a:r>
            <a:r>
              <a:rPr lang="en-US" altLang="en-US" u="sng" dirty="0">
                <a:solidFill>
                  <a:srgbClr val="FFFF66"/>
                </a:solidFill>
              </a:rPr>
              <a:t> </a:t>
            </a:r>
            <a:r>
              <a:rPr lang="en-US" altLang="en-US" sz="4000" u="sng" dirty="0">
                <a:solidFill>
                  <a:srgbClr val="FFFF66"/>
                </a:solidFill>
              </a:rPr>
              <a:t>√</a:t>
            </a:r>
            <a:endParaRPr lang="de-CH" sz="4000" u="sng" dirty="0" smtClean="0">
              <a:solidFill>
                <a:srgbClr val="FFFF00"/>
              </a:solidFill>
            </a:endParaRPr>
          </a:p>
          <a:p>
            <a:pPr marL="0" indent="0">
              <a:buNone/>
            </a:pPr>
            <a:r>
              <a:rPr lang="de-CH" u="sng" dirty="0" smtClean="0">
                <a:solidFill>
                  <a:srgbClr val="FFFF00"/>
                </a:solidFill>
              </a:rPr>
              <a:t>B. Reflections on our current global crisis					</a:t>
            </a:r>
            <a:r>
              <a:rPr lang="en-US" altLang="en-US" u="sng" dirty="0">
                <a:solidFill>
                  <a:srgbClr val="FFFF66"/>
                </a:solidFill>
              </a:rPr>
              <a:t> </a:t>
            </a:r>
            <a:r>
              <a:rPr lang="en-US" altLang="en-US" sz="4000" u="sng" dirty="0">
                <a:solidFill>
                  <a:srgbClr val="FFFF66"/>
                </a:solidFill>
              </a:rPr>
              <a:t>√ </a:t>
            </a:r>
            <a:r>
              <a:rPr lang="de-CH" u="sng" dirty="0" smtClean="0">
                <a:solidFill>
                  <a:srgbClr val="FFFF00"/>
                </a:solidFill>
              </a:rPr>
              <a:t>	</a:t>
            </a:r>
          </a:p>
          <a:p>
            <a:pPr marL="0" indent="0">
              <a:buNone/>
            </a:pPr>
            <a:r>
              <a:rPr lang="de-CH" u="sng" dirty="0" smtClean="0">
                <a:solidFill>
                  <a:srgbClr val="FFFF00"/>
                </a:solidFill>
              </a:rPr>
              <a:t>C. What are </a:t>
            </a:r>
            <a:r>
              <a:rPr lang="de-CH" u="sng" dirty="0" smtClean="0">
                <a:solidFill>
                  <a:srgbClr val="FFFF00"/>
                </a:solidFill>
              </a:rPr>
              <a:t>some key features </a:t>
            </a:r>
            <a:r>
              <a:rPr lang="de-CH" u="sng" dirty="0" smtClean="0">
                <a:solidFill>
                  <a:srgbClr val="FFFF00"/>
                </a:solidFill>
              </a:rPr>
              <a:t>of our </a:t>
            </a:r>
            <a:r>
              <a:rPr lang="en-GB" u="sng" dirty="0" smtClean="0">
                <a:solidFill>
                  <a:srgbClr val="FFFF00"/>
                </a:solidFill>
              </a:rPr>
              <a:t>“Global System”?				</a:t>
            </a:r>
            <a:r>
              <a:rPr lang="en-US" altLang="en-US" u="sng" dirty="0">
                <a:solidFill>
                  <a:srgbClr val="FFFF66"/>
                </a:solidFill>
              </a:rPr>
              <a:t> </a:t>
            </a:r>
            <a:r>
              <a:rPr lang="en-US" altLang="en-US" sz="4000" u="sng" dirty="0">
                <a:solidFill>
                  <a:srgbClr val="FFFF66"/>
                </a:solidFill>
              </a:rPr>
              <a:t>√</a:t>
            </a:r>
            <a:endParaRPr lang="en-GB" sz="4000" u="sng" dirty="0" smtClean="0">
              <a:solidFill>
                <a:srgbClr val="FFFF00"/>
              </a:solidFill>
            </a:endParaRPr>
          </a:p>
          <a:p>
            <a:pPr marL="0" indent="0">
              <a:buNone/>
            </a:pPr>
            <a:r>
              <a:rPr lang="en-GB" u="sng" dirty="0" smtClean="0">
                <a:solidFill>
                  <a:srgbClr val="FFFF00"/>
                </a:solidFill>
              </a:rPr>
              <a:t>D. The 5 </a:t>
            </a:r>
            <a:r>
              <a:rPr lang="en-GB" u="sng" dirty="0" smtClean="0">
                <a:solidFill>
                  <a:srgbClr val="FFFF00"/>
                </a:solidFill>
              </a:rPr>
              <a:t>Paradigms</a:t>
            </a:r>
            <a:r>
              <a:rPr lang="en-GB" u="sng" dirty="0" smtClean="0">
                <a:solidFill>
                  <a:srgbClr val="FFFF00"/>
                </a:solidFill>
              </a:rPr>
              <a:t> </a:t>
            </a:r>
            <a:r>
              <a:rPr lang="en-GB" u="sng" dirty="0" smtClean="0">
                <a:solidFill>
                  <a:srgbClr val="FFFF00"/>
                </a:solidFill>
              </a:rPr>
              <a:t>for Viewing Systems &amp; System-Change		</a:t>
            </a:r>
            <a:r>
              <a:rPr lang="en-US" altLang="en-US" u="sng" dirty="0">
                <a:solidFill>
                  <a:srgbClr val="FFFF66"/>
                </a:solidFill>
              </a:rPr>
              <a:t> </a:t>
            </a:r>
            <a:r>
              <a:rPr lang="en-US" altLang="en-US" sz="4000" u="sng" dirty="0">
                <a:solidFill>
                  <a:srgbClr val="FFFF66"/>
                </a:solidFill>
              </a:rPr>
              <a:t>√</a:t>
            </a:r>
            <a:endParaRPr lang="en-GB" sz="4000" u="sng" dirty="0" smtClean="0">
              <a:solidFill>
                <a:srgbClr val="FFFF00"/>
              </a:solidFill>
            </a:endParaRPr>
          </a:p>
          <a:p>
            <a:pPr marL="0" indent="0">
              <a:buNone/>
            </a:pPr>
            <a:r>
              <a:rPr lang="en-GB" dirty="0" smtClean="0">
                <a:solidFill>
                  <a:srgbClr val="FFFF00"/>
                </a:solidFill>
              </a:rPr>
              <a:t>E. </a:t>
            </a:r>
            <a:r>
              <a:rPr lang="de-CH" dirty="0">
                <a:solidFill>
                  <a:srgbClr val="FFFF00"/>
                </a:solidFill>
              </a:rPr>
              <a:t>Some System-Change Initiatives</a:t>
            </a:r>
            <a:endParaRPr lang="de-CH" dirty="0" smtClean="0">
              <a:solidFill>
                <a:srgbClr val="FFFF00"/>
              </a:solidFill>
            </a:endParaRPr>
          </a:p>
          <a:p>
            <a:pPr marL="514350" indent="-514350">
              <a:buAutoNum type="alphaUcPeriod" startAt="3"/>
            </a:pPr>
            <a:endParaRPr lang="de-CH" dirty="0">
              <a:solidFill>
                <a:srgbClr val="FFFF00"/>
              </a:solidFill>
            </a:endParaRPr>
          </a:p>
        </p:txBody>
      </p:sp>
      <p:sp>
        <p:nvSpPr>
          <p:cNvPr id="4" name="Date Placeholder 3"/>
          <p:cNvSpPr>
            <a:spLocks noGrp="1"/>
          </p:cNvSpPr>
          <p:nvPr>
            <p:ph type="dt" sz="half" idx="10"/>
          </p:nvPr>
        </p:nvSpPr>
        <p:spPr/>
        <p:txBody>
          <a:bodyPr/>
          <a:lstStyle/>
          <a:p>
            <a:endParaRPr lang="de-CH" dirty="0"/>
          </a:p>
        </p:txBody>
      </p:sp>
      <p:sp>
        <p:nvSpPr>
          <p:cNvPr id="5" name="Footer Placeholder 4"/>
          <p:cNvSpPr>
            <a:spLocks noGrp="1"/>
          </p:cNvSpPr>
          <p:nvPr>
            <p:ph type="ftr" sz="quarter" idx="11"/>
          </p:nvPr>
        </p:nvSpPr>
        <p:spPr/>
        <p:txBody>
          <a:bodyPr/>
          <a:lstStyle/>
          <a:p>
            <a:endParaRPr lang="de-CH" dirty="0"/>
          </a:p>
        </p:txBody>
      </p:sp>
      <p:sp>
        <p:nvSpPr>
          <p:cNvPr id="6" name="Slide Number Placeholder 5"/>
          <p:cNvSpPr>
            <a:spLocks noGrp="1"/>
          </p:cNvSpPr>
          <p:nvPr>
            <p:ph type="sldNum" sz="quarter" idx="12"/>
          </p:nvPr>
        </p:nvSpPr>
        <p:spPr/>
        <p:txBody>
          <a:bodyPr/>
          <a:lstStyle/>
          <a:p>
            <a:fld id="{8635B803-9204-4B1E-BE4E-94E51D6F9411}" type="slidenum">
              <a:rPr lang="de-CH" smtClean="0"/>
              <a:t>47</a:t>
            </a:fld>
            <a:endParaRPr lang="de-CH"/>
          </a:p>
        </p:txBody>
      </p:sp>
    </p:spTree>
    <p:extLst>
      <p:ext uri="{BB962C8B-B14F-4D97-AF65-F5344CB8AC3E}">
        <p14:creationId xmlns:p14="http://schemas.microsoft.com/office/powerpoint/2010/main" val="39122145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28589"/>
            <a:ext cx="10515600" cy="857249"/>
          </a:xfrm>
        </p:spPr>
        <p:txBody>
          <a:bodyPr>
            <a:normAutofit/>
          </a:bodyPr>
          <a:lstStyle/>
          <a:p>
            <a:pPr algn="ctr"/>
            <a:r>
              <a:rPr lang="en-GB" b="1" u="sng" dirty="0" smtClean="0">
                <a:solidFill>
                  <a:srgbClr val="FFC000"/>
                </a:solidFill>
              </a:rPr>
              <a:t>Some System-Solutions</a:t>
            </a:r>
            <a:endParaRPr lang="en-GB" dirty="0"/>
          </a:p>
        </p:txBody>
      </p:sp>
      <p:sp>
        <p:nvSpPr>
          <p:cNvPr id="3" name="Content Placeholder 2"/>
          <p:cNvSpPr>
            <a:spLocks noGrp="1"/>
          </p:cNvSpPr>
          <p:nvPr>
            <p:ph idx="1"/>
          </p:nvPr>
        </p:nvSpPr>
        <p:spPr>
          <a:xfrm>
            <a:off x="114300" y="1114425"/>
            <a:ext cx="11944350" cy="5229224"/>
          </a:xfrm>
        </p:spPr>
        <p:txBody>
          <a:bodyPr>
            <a:normAutofit/>
          </a:bodyPr>
          <a:lstStyle/>
          <a:p>
            <a:r>
              <a:rPr lang="en-GB" dirty="0" smtClean="0">
                <a:solidFill>
                  <a:srgbClr val="FFFF00"/>
                </a:solidFill>
              </a:rPr>
              <a:t>Fight </a:t>
            </a:r>
            <a:r>
              <a:rPr lang="en-GB" dirty="0">
                <a:solidFill>
                  <a:srgbClr val="FFFF00"/>
                </a:solidFill>
              </a:rPr>
              <a:t>the High Priests of Liquidity </a:t>
            </a:r>
            <a:r>
              <a:rPr lang="en-GB" dirty="0" smtClean="0">
                <a:solidFill>
                  <a:srgbClr val="FFFF00"/>
                </a:solidFill>
              </a:rPr>
              <a:t>(demand </a:t>
            </a:r>
            <a:r>
              <a:rPr lang="en-GB" u="sng" dirty="0">
                <a:solidFill>
                  <a:srgbClr val="FFFF00"/>
                </a:solidFill>
              </a:rPr>
              <a:t>Sound</a:t>
            </a:r>
            <a:r>
              <a:rPr lang="en-GB" dirty="0">
                <a:solidFill>
                  <a:srgbClr val="FFFF00"/>
                </a:solidFill>
              </a:rPr>
              <a:t> </a:t>
            </a:r>
            <a:r>
              <a:rPr lang="en-GB" dirty="0" smtClean="0">
                <a:solidFill>
                  <a:srgbClr val="FFFF00"/>
                </a:solidFill>
              </a:rPr>
              <a:t>Money)</a:t>
            </a:r>
            <a:endParaRPr lang="en-GB" dirty="0">
              <a:solidFill>
                <a:srgbClr val="FFFF00"/>
              </a:solidFill>
            </a:endParaRPr>
          </a:p>
          <a:p>
            <a:r>
              <a:rPr lang="en-GB" dirty="0" smtClean="0">
                <a:solidFill>
                  <a:srgbClr val="FFFF00"/>
                </a:solidFill>
              </a:rPr>
              <a:t>Discourage </a:t>
            </a:r>
            <a:r>
              <a:rPr lang="en-GB" dirty="0">
                <a:solidFill>
                  <a:srgbClr val="FFFF00"/>
                </a:solidFill>
              </a:rPr>
              <a:t>lending/ </a:t>
            </a:r>
            <a:r>
              <a:rPr lang="en-GB" dirty="0" smtClean="0">
                <a:solidFill>
                  <a:srgbClr val="FFFF00"/>
                </a:solidFill>
              </a:rPr>
              <a:t>borrowing (encourage </a:t>
            </a:r>
            <a:r>
              <a:rPr lang="en-GB" u="sng" dirty="0" smtClean="0">
                <a:solidFill>
                  <a:srgbClr val="FFFF00"/>
                </a:solidFill>
              </a:rPr>
              <a:t>investment</a:t>
            </a:r>
            <a:r>
              <a:rPr lang="en-GB" dirty="0" smtClean="0">
                <a:solidFill>
                  <a:srgbClr val="FFFF00"/>
                </a:solidFill>
              </a:rPr>
              <a:t> in the </a:t>
            </a:r>
            <a:r>
              <a:rPr lang="en-GB" u="sng" dirty="0" smtClean="0">
                <a:solidFill>
                  <a:srgbClr val="FFFF00"/>
                </a:solidFill>
              </a:rPr>
              <a:t>real economy</a:t>
            </a:r>
            <a:r>
              <a:rPr lang="en-GB" dirty="0" smtClean="0">
                <a:solidFill>
                  <a:srgbClr val="FFFF00"/>
                </a:solidFill>
              </a:rPr>
              <a:t>)</a:t>
            </a:r>
          </a:p>
          <a:p>
            <a:r>
              <a:rPr lang="en-GB" dirty="0" smtClean="0">
                <a:solidFill>
                  <a:srgbClr val="FFFF00"/>
                </a:solidFill>
              </a:rPr>
              <a:t>Discourage High </a:t>
            </a:r>
            <a:r>
              <a:rPr lang="en-GB" dirty="0">
                <a:solidFill>
                  <a:srgbClr val="FFFF00"/>
                </a:solidFill>
              </a:rPr>
              <a:t>Frequency Trading </a:t>
            </a:r>
            <a:r>
              <a:rPr lang="en-GB" dirty="0" smtClean="0">
                <a:solidFill>
                  <a:srgbClr val="FFFF00"/>
                </a:solidFill>
              </a:rPr>
              <a:t>(support a </a:t>
            </a:r>
            <a:r>
              <a:rPr lang="en-GB" u="sng" dirty="0" smtClean="0">
                <a:solidFill>
                  <a:srgbClr val="FFFF00"/>
                </a:solidFill>
              </a:rPr>
              <a:t>Financial Transaction Tax</a:t>
            </a:r>
            <a:r>
              <a:rPr lang="en-GB" dirty="0" smtClean="0">
                <a:solidFill>
                  <a:srgbClr val="FFFF00"/>
                </a:solidFill>
              </a:rPr>
              <a:t>)</a:t>
            </a:r>
          </a:p>
          <a:p>
            <a:r>
              <a:rPr lang="en-GB" dirty="0" smtClean="0">
                <a:solidFill>
                  <a:srgbClr val="FFFF00"/>
                </a:solidFill>
              </a:rPr>
              <a:t>Fight the culture of Rights (encourage a culture of </a:t>
            </a:r>
            <a:r>
              <a:rPr lang="en-GB" u="sng" dirty="0" smtClean="0">
                <a:solidFill>
                  <a:srgbClr val="FFFF00"/>
                </a:solidFill>
              </a:rPr>
              <a:t>responsibility</a:t>
            </a:r>
            <a:r>
              <a:rPr lang="en-GB" dirty="0" smtClean="0">
                <a:solidFill>
                  <a:srgbClr val="FFFF00"/>
                </a:solidFill>
              </a:rPr>
              <a:t>)</a:t>
            </a:r>
          </a:p>
          <a:p>
            <a:r>
              <a:rPr lang="en-GB" dirty="0" smtClean="0">
                <a:solidFill>
                  <a:srgbClr val="FFFF00"/>
                </a:solidFill>
              </a:rPr>
              <a:t>Fight the culture of Greed (nurture a culture of </a:t>
            </a:r>
            <a:r>
              <a:rPr lang="en-GB" u="sng" dirty="0" smtClean="0">
                <a:solidFill>
                  <a:srgbClr val="FFFF00"/>
                </a:solidFill>
              </a:rPr>
              <a:t>giving</a:t>
            </a:r>
            <a:r>
              <a:rPr lang="en-GB" dirty="0" smtClean="0">
                <a:solidFill>
                  <a:srgbClr val="FFFF00"/>
                </a:solidFill>
              </a:rPr>
              <a:t>)</a:t>
            </a:r>
          </a:p>
          <a:p>
            <a:r>
              <a:rPr lang="en-GB" dirty="0" smtClean="0">
                <a:solidFill>
                  <a:srgbClr val="FFFF00"/>
                </a:solidFill>
              </a:rPr>
              <a:t>Fight the global culture of Fear (nurturing true </a:t>
            </a:r>
            <a:r>
              <a:rPr lang="en-GB" u="sng" dirty="0" smtClean="0">
                <a:solidFill>
                  <a:srgbClr val="FFFF00"/>
                </a:solidFill>
              </a:rPr>
              <a:t>optimism</a:t>
            </a:r>
            <a:r>
              <a:rPr lang="en-GB" dirty="0" smtClean="0">
                <a:solidFill>
                  <a:srgbClr val="FFFF00"/>
                </a:solidFill>
              </a:rPr>
              <a:t>)</a:t>
            </a:r>
          </a:p>
          <a:p>
            <a:r>
              <a:rPr lang="en-GB" dirty="0" smtClean="0">
                <a:solidFill>
                  <a:srgbClr val="FFFF00"/>
                </a:solidFill>
              </a:rPr>
              <a:t>Fight the culture of Speed (encourage a culture of </a:t>
            </a:r>
            <a:r>
              <a:rPr lang="en-GB" u="sng" dirty="0" smtClean="0">
                <a:solidFill>
                  <a:srgbClr val="FFFF00"/>
                </a:solidFill>
              </a:rPr>
              <a:t>thoughtfulness</a:t>
            </a:r>
            <a:r>
              <a:rPr lang="en-GB" dirty="0" smtClean="0">
                <a:solidFill>
                  <a:srgbClr val="FFFF00"/>
                </a:solidFill>
              </a:rPr>
              <a:t>)</a:t>
            </a:r>
          </a:p>
          <a:p>
            <a:r>
              <a:rPr lang="en-GB" dirty="0" smtClean="0">
                <a:solidFill>
                  <a:srgbClr val="FFFF00"/>
                </a:solidFill>
              </a:rPr>
              <a:t>Change Company Law to enable </a:t>
            </a:r>
            <a:r>
              <a:rPr lang="en-GB" u="sng" dirty="0" smtClean="0">
                <a:solidFill>
                  <a:srgbClr val="FFFF00"/>
                </a:solidFill>
              </a:rPr>
              <a:t>two classes of shares</a:t>
            </a:r>
            <a:r>
              <a:rPr lang="en-GB" dirty="0" smtClean="0">
                <a:solidFill>
                  <a:srgbClr val="FFFF00"/>
                </a:solidFill>
              </a:rPr>
              <a:t>: Long Term &amp; Short Term </a:t>
            </a:r>
          </a:p>
          <a:p>
            <a:r>
              <a:rPr lang="en-GB" u="sng" dirty="0" smtClean="0">
                <a:solidFill>
                  <a:srgbClr val="FFFF00"/>
                </a:solidFill>
              </a:rPr>
              <a:t>Change </a:t>
            </a:r>
            <a:r>
              <a:rPr lang="en-GB" u="sng" dirty="0">
                <a:solidFill>
                  <a:srgbClr val="FFFF00"/>
                </a:solidFill>
              </a:rPr>
              <a:t>Company Law to enable responsible behaviour </a:t>
            </a:r>
            <a:r>
              <a:rPr lang="en-GB" dirty="0" smtClean="0">
                <a:solidFill>
                  <a:srgbClr val="FFFF00"/>
                </a:solidFill>
              </a:rPr>
              <a:t>(managements should not have to struggle against </a:t>
            </a:r>
            <a:r>
              <a:rPr lang="en-GB" dirty="0">
                <a:solidFill>
                  <a:srgbClr val="FFFF00"/>
                </a:solidFill>
              </a:rPr>
              <a:t>the </a:t>
            </a:r>
            <a:r>
              <a:rPr lang="en-GB" dirty="0" smtClean="0">
                <a:solidFill>
                  <a:srgbClr val="FFFF00"/>
                </a:solidFill>
              </a:rPr>
              <a:t>demands created </a:t>
            </a:r>
            <a:r>
              <a:rPr lang="en-GB" dirty="0">
                <a:solidFill>
                  <a:srgbClr val="FFFF00"/>
                </a:solidFill>
              </a:rPr>
              <a:t>by current corporate </a:t>
            </a:r>
            <a:r>
              <a:rPr lang="en-GB" dirty="0" smtClean="0">
                <a:solidFill>
                  <a:srgbClr val="FFFF00"/>
                </a:solidFill>
              </a:rPr>
              <a:t>law)</a:t>
            </a:r>
            <a:endParaRPr lang="en-GB" dirty="0">
              <a:solidFill>
                <a:srgbClr val="FFFF00"/>
              </a:solidFill>
            </a:endParaRPr>
          </a:p>
          <a:p>
            <a:endParaRPr lang="en-GB" dirty="0"/>
          </a:p>
        </p:txBody>
      </p:sp>
    </p:spTree>
    <p:extLst>
      <p:ext uri="{BB962C8B-B14F-4D97-AF65-F5344CB8AC3E}">
        <p14:creationId xmlns:p14="http://schemas.microsoft.com/office/powerpoint/2010/main" val="273944552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14299"/>
            <a:ext cx="10515600" cy="842963"/>
          </a:xfrm>
        </p:spPr>
        <p:txBody>
          <a:bodyPr>
            <a:normAutofit/>
          </a:bodyPr>
          <a:lstStyle/>
          <a:p>
            <a:pPr algn="ctr"/>
            <a:r>
              <a:rPr lang="en-GB" b="1" dirty="0" smtClean="0">
                <a:solidFill>
                  <a:srgbClr val="FFFF00"/>
                </a:solidFill>
              </a:rPr>
              <a:t>Some other key recommendations are in:</a:t>
            </a:r>
            <a:endParaRPr lang="en-GB" b="1" dirty="0">
              <a:solidFill>
                <a:srgbClr val="FFFF00"/>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00213" y="957263"/>
            <a:ext cx="8629650" cy="5554810"/>
          </a:xfrm>
        </p:spPr>
      </p:pic>
    </p:spTree>
    <p:extLst>
      <p:ext uri="{BB962C8B-B14F-4D97-AF65-F5344CB8AC3E}">
        <p14:creationId xmlns:p14="http://schemas.microsoft.com/office/powerpoint/2010/main" val="15662215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06090"/>
          </a:xfrm>
        </p:spPr>
        <p:txBody>
          <a:bodyPr>
            <a:normAutofit/>
          </a:bodyPr>
          <a:lstStyle/>
          <a:p>
            <a:r>
              <a:rPr lang="de-CH" u="sng" dirty="0" smtClean="0">
                <a:solidFill>
                  <a:srgbClr val="FFC000"/>
                </a:solidFill>
              </a:rPr>
              <a:t>Structure of my presentation</a:t>
            </a:r>
            <a:endParaRPr lang="de-CH" u="sng" dirty="0">
              <a:solidFill>
                <a:srgbClr val="FFC000"/>
              </a:solidFill>
            </a:endParaRPr>
          </a:p>
        </p:txBody>
      </p:sp>
      <p:sp>
        <p:nvSpPr>
          <p:cNvPr id="3" name="Content Placeholder 2"/>
          <p:cNvSpPr>
            <a:spLocks noGrp="1"/>
          </p:cNvSpPr>
          <p:nvPr>
            <p:ph idx="1"/>
          </p:nvPr>
        </p:nvSpPr>
        <p:spPr>
          <a:xfrm>
            <a:off x="514349" y="1340769"/>
            <a:ext cx="11187113" cy="4525963"/>
          </a:xfrm>
        </p:spPr>
        <p:txBody>
          <a:bodyPr/>
          <a:lstStyle/>
          <a:p>
            <a:pPr marL="0" indent="0">
              <a:buNone/>
            </a:pPr>
            <a:r>
              <a:rPr lang="de-CH" sz="3200" dirty="0" smtClean="0">
                <a:solidFill>
                  <a:srgbClr val="FFFF00"/>
                </a:solidFill>
              </a:rPr>
              <a:t>A.  Some preliminary comments</a:t>
            </a:r>
          </a:p>
          <a:p>
            <a:pPr marL="0" indent="0">
              <a:buNone/>
            </a:pPr>
            <a:r>
              <a:rPr lang="de-CH" sz="3200" dirty="0" smtClean="0">
                <a:solidFill>
                  <a:srgbClr val="FFFF00"/>
                </a:solidFill>
              </a:rPr>
              <a:t>B. Reflections on our current global crisis</a:t>
            </a:r>
          </a:p>
          <a:p>
            <a:pPr marL="0" indent="0">
              <a:buNone/>
            </a:pPr>
            <a:r>
              <a:rPr lang="de-CH" sz="3200" dirty="0" smtClean="0">
                <a:solidFill>
                  <a:srgbClr val="FFFF00"/>
                </a:solidFill>
              </a:rPr>
              <a:t>C. What are </a:t>
            </a:r>
            <a:r>
              <a:rPr lang="de-CH" sz="3200" dirty="0" smtClean="0">
                <a:solidFill>
                  <a:srgbClr val="FFFF00"/>
                </a:solidFill>
              </a:rPr>
              <a:t>some key features </a:t>
            </a:r>
            <a:r>
              <a:rPr lang="de-CH" sz="3200" dirty="0" smtClean="0">
                <a:solidFill>
                  <a:srgbClr val="FFFF00"/>
                </a:solidFill>
              </a:rPr>
              <a:t>of our </a:t>
            </a:r>
            <a:r>
              <a:rPr lang="en-GB" sz="3200" dirty="0" smtClean="0">
                <a:solidFill>
                  <a:srgbClr val="FFFF00"/>
                </a:solidFill>
              </a:rPr>
              <a:t>“Global System”?</a:t>
            </a:r>
          </a:p>
          <a:p>
            <a:pPr marL="0" indent="0">
              <a:buNone/>
            </a:pPr>
            <a:r>
              <a:rPr lang="en-GB" sz="3200" dirty="0" smtClean="0">
                <a:solidFill>
                  <a:srgbClr val="FFFF00"/>
                </a:solidFill>
              </a:rPr>
              <a:t>D. </a:t>
            </a:r>
            <a:r>
              <a:rPr lang="en-GB" sz="3200" dirty="0">
                <a:solidFill>
                  <a:srgbClr val="FFFF00"/>
                </a:solidFill>
              </a:rPr>
              <a:t>The 5 Paradigms for Understanding Systems &amp; System-Change</a:t>
            </a:r>
          </a:p>
          <a:p>
            <a:pPr marL="0" indent="0">
              <a:buNone/>
            </a:pPr>
            <a:r>
              <a:rPr lang="en-GB" sz="3200" dirty="0">
                <a:solidFill>
                  <a:srgbClr val="FFFF00"/>
                </a:solidFill>
              </a:rPr>
              <a:t>E. </a:t>
            </a:r>
            <a:r>
              <a:rPr lang="de-CH" sz="3200" dirty="0">
                <a:solidFill>
                  <a:srgbClr val="FFFF00"/>
                </a:solidFill>
              </a:rPr>
              <a:t>Some System-Change Initiatives</a:t>
            </a:r>
            <a:endParaRPr lang="en-GB" sz="3200" dirty="0">
              <a:solidFill>
                <a:srgbClr val="FFFF00"/>
              </a:solidFill>
            </a:endParaRPr>
          </a:p>
          <a:p>
            <a:pPr marL="514350" indent="-514350">
              <a:buAutoNum type="alphaUcPeriod" startAt="3"/>
            </a:pPr>
            <a:endParaRPr lang="en-GB" dirty="0" smtClean="0">
              <a:solidFill>
                <a:srgbClr val="FFFF00"/>
              </a:solidFill>
            </a:endParaRPr>
          </a:p>
          <a:p>
            <a:pPr marL="514350" indent="-514350">
              <a:buAutoNum type="alphaUcPeriod" startAt="3"/>
            </a:pPr>
            <a:endParaRPr lang="de-CH" dirty="0" smtClean="0">
              <a:solidFill>
                <a:srgbClr val="FFFF00"/>
              </a:solidFill>
            </a:endParaRPr>
          </a:p>
          <a:p>
            <a:pPr marL="514350" indent="-514350">
              <a:buAutoNum type="alphaUcPeriod" startAt="3"/>
            </a:pPr>
            <a:endParaRPr lang="de-CH" dirty="0">
              <a:solidFill>
                <a:srgbClr val="FFFF00"/>
              </a:solidFill>
            </a:endParaRPr>
          </a:p>
        </p:txBody>
      </p:sp>
      <p:sp>
        <p:nvSpPr>
          <p:cNvPr id="4" name="Date Placeholder 3"/>
          <p:cNvSpPr>
            <a:spLocks noGrp="1"/>
          </p:cNvSpPr>
          <p:nvPr>
            <p:ph type="dt" sz="half" idx="10"/>
          </p:nvPr>
        </p:nvSpPr>
        <p:spPr/>
        <p:txBody>
          <a:bodyPr/>
          <a:lstStyle/>
          <a:p>
            <a:endParaRPr lang="de-CH" dirty="0"/>
          </a:p>
        </p:txBody>
      </p:sp>
      <p:sp>
        <p:nvSpPr>
          <p:cNvPr id="5" name="Footer Placeholder 4"/>
          <p:cNvSpPr>
            <a:spLocks noGrp="1"/>
          </p:cNvSpPr>
          <p:nvPr>
            <p:ph type="ftr" sz="quarter" idx="11"/>
          </p:nvPr>
        </p:nvSpPr>
        <p:spPr/>
        <p:txBody>
          <a:bodyPr/>
          <a:lstStyle/>
          <a:p>
            <a:endParaRPr lang="de-CH" dirty="0"/>
          </a:p>
        </p:txBody>
      </p:sp>
      <p:sp>
        <p:nvSpPr>
          <p:cNvPr id="6" name="Slide Number Placeholder 5"/>
          <p:cNvSpPr>
            <a:spLocks noGrp="1"/>
          </p:cNvSpPr>
          <p:nvPr>
            <p:ph type="sldNum" sz="quarter" idx="12"/>
          </p:nvPr>
        </p:nvSpPr>
        <p:spPr/>
        <p:txBody>
          <a:bodyPr/>
          <a:lstStyle/>
          <a:p>
            <a:fld id="{8635B803-9204-4B1E-BE4E-94E51D6F9411}" type="slidenum">
              <a:rPr lang="de-CH" smtClean="0"/>
              <a:t>5</a:t>
            </a:fld>
            <a:endParaRPr lang="de-CH"/>
          </a:p>
        </p:txBody>
      </p:sp>
    </p:spTree>
    <p:extLst>
      <p:ext uri="{BB962C8B-B14F-4D97-AF65-F5344CB8AC3E}">
        <p14:creationId xmlns:p14="http://schemas.microsoft.com/office/powerpoint/2010/main" val="345475762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06090"/>
          </a:xfrm>
        </p:spPr>
        <p:txBody>
          <a:bodyPr>
            <a:normAutofit/>
          </a:bodyPr>
          <a:lstStyle/>
          <a:p>
            <a:r>
              <a:rPr lang="de-CH" u="sng" dirty="0" smtClean="0">
                <a:solidFill>
                  <a:srgbClr val="FFC000"/>
                </a:solidFill>
              </a:rPr>
              <a:t>Structure of my presentation</a:t>
            </a:r>
            <a:endParaRPr lang="de-CH" u="sng" dirty="0">
              <a:solidFill>
                <a:srgbClr val="FFC000"/>
              </a:solidFill>
            </a:endParaRPr>
          </a:p>
        </p:txBody>
      </p:sp>
      <p:sp>
        <p:nvSpPr>
          <p:cNvPr id="3" name="Content Placeholder 2"/>
          <p:cNvSpPr>
            <a:spLocks noGrp="1"/>
          </p:cNvSpPr>
          <p:nvPr>
            <p:ph idx="1"/>
          </p:nvPr>
        </p:nvSpPr>
        <p:spPr>
          <a:xfrm>
            <a:off x="228600" y="1340769"/>
            <a:ext cx="11715750" cy="4525963"/>
          </a:xfrm>
        </p:spPr>
        <p:txBody>
          <a:bodyPr/>
          <a:lstStyle/>
          <a:p>
            <a:pPr marL="0" indent="0">
              <a:buNone/>
            </a:pPr>
            <a:r>
              <a:rPr lang="de-CH" u="sng" dirty="0" smtClean="0">
                <a:solidFill>
                  <a:srgbClr val="FFFF00"/>
                </a:solidFill>
              </a:rPr>
              <a:t>A.  Some preliminary comments						</a:t>
            </a:r>
            <a:r>
              <a:rPr lang="en-US" altLang="en-US" u="sng" dirty="0">
                <a:solidFill>
                  <a:srgbClr val="FFFF66"/>
                </a:solidFill>
              </a:rPr>
              <a:t> </a:t>
            </a:r>
            <a:r>
              <a:rPr lang="en-US" altLang="en-US" sz="4000" u="sng" dirty="0">
                <a:solidFill>
                  <a:srgbClr val="FFFF66"/>
                </a:solidFill>
              </a:rPr>
              <a:t>√</a:t>
            </a:r>
            <a:endParaRPr lang="de-CH" sz="4000" u="sng" dirty="0" smtClean="0">
              <a:solidFill>
                <a:srgbClr val="FFFF00"/>
              </a:solidFill>
            </a:endParaRPr>
          </a:p>
          <a:p>
            <a:pPr marL="0" indent="0">
              <a:buNone/>
            </a:pPr>
            <a:r>
              <a:rPr lang="de-CH" u="sng" dirty="0" smtClean="0">
                <a:solidFill>
                  <a:srgbClr val="FFFF00"/>
                </a:solidFill>
              </a:rPr>
              <a:t>B. Reflections on our current global crisis					</a:t>
            </a:r>
            <a:r>
              <a:rPr lang="en-US" altLang="en-US" u="sng" dirty="0">
                <a:solidFill>
                  <a:srgbClr val="FFFF66"/>
                </a:solidFill>
              </a:rPr>
              <a:t> </a:t>
            </a:r>
            <a:r>
              <a:rPr lang="en-US" altLang="en-US" sz="4000" u="sng" dirty="0">
                <a:solidFill>
                  <a:srgbClr val="FFFF66"/>
                </a:solidFill>
              </a:rPr>
              <a:t>√ </a:t>
            </a:r>
            <a:r>
              <a:rPr lang="de-CH" u="sng" dirty="0" smtClean="0">
                <a:solidFill>
                  <a:srgbClr val="FFFF00"/>
                </a:solidFill>
              </a:rPr>
              <a:t>	</a:t>
            </a:r>
          </a:p>
          <a:p>
            <a:pPr marL="0" indent="0">
              <a:buNone/>
            </a:pPr>
            <a:r>
              <a:rPr lang="de-CH" u="sng" dirty="0" smtClean="0">
                <a:solidFill>
                  <a:srgbClr val="FFFF00"/>
                </a:solidFill>
              </a:rPr>
              <a:t>C. What are </a:t>
            </a:r>
            <a:r>
              <a:rPr lang="de-CH" u="sng" dirty="0" smtClean="0">
                <a:solidFill>
                  <a:srgbClr val="FFFF00"/>
                </a:solidFill>
              </a:rPr>
              <a:t>some key features </a:t>
            </a:r>
            <a:r>
              <a:rPr lang="de-CH" u="sng" dirty="0" smtClean="0">
                <a:solidFill>
                  <a:srgbClr val="FFFF00"/>
                </a:solidFill>
              </a:rPr>
              <a:t>of our </a:t>
            </a:r>
            <a:r>
              <a:rPr lang="en-GB" u="sng" dirty="0" smtClean="0">
                <a:solidFill>
                  <a:srgbClr val="FFFF00"/>
                </a:solidFill>
              </a:rPr>
              <a:t>“Global System”?			</a:t>
            </a:r>
            <a:r>
              <a:rPr lang="en-US" altLang="en-US" u="sng" dirty="0">
                <a:solidFill>
                  <a:srgbClr val="FFFF66"/>
                </a:solidFill>
              </a:rPr>
              <a:t> </a:t>
            </a:r>
            <a:r>
              <a:rPr lang="en-US" altLang="en-US" sz="4000" u="sng" dirty="0">
                <a:solidFill>
                  <a:srgbClr val="FFFF66"/>
                </a:solidFill>
              </a:rPr>
              <a:t>√</a:t>
            </a:r>
            <a:endParaRPr lang="en-GB" sz="4000" u="sng" dirty="0" smtClean="0">
              <a:solidFill>
                <a:srgbClr val="FFFF00"/>
              </a:solidFill>
            </a:endParaRPr>
          </a:p>
          <a:p>
            <a:pPr marL="0" indent="0">
              <a:buNone/>
            </a:pPr>
            <a:r>
              <a:rPr lang="en-GB" u="sng" dirty="0" smtClean="0">
                <a:solidFill>
                  <a:srgbClr val="FFFF00"/>
                </a:solidFill>
              </a:rPr>
              <a:t>D. The 5 </a:t>
            </a:r>
            <a:r>
              <a:rPr lang="en-GB" u="sng" dirty="0" smtClean="0">
                <a:solidFill>
                  <a:srgbClr val="FFFF00"/>
                </a:solidFill>
              </a:rPr>
              <a:t>Paradigm</a:t>
            </a:r>
            <a:r>
              <a:rPr lang="en-GB" u="sng" dirty="0" smtClean="0">
                <a:solidFill>
                  <a:srgbClr val="FFFF00"/>
                </a:solidFill>
              </a:rPr>
              <a:t>s </a:t>
            </a:r>
            <a:r>
              <a:rPr lang="en-GB" u="sng" dirty="0" smtClean="0">
                <a:solidFill>
                  <a:srgbClr val="FFFF00"/>
                </a:solidFill>
              </a:rPr>
              <a:t>for Viewing Systems &amp; System-Change		</a:t>
            </a:r>
            <a:r>
              <a:rPr lang="en-US" altLang="en-US" u="sng" dirty="0">
                <a:solidFill>
                  <a:srgbClr val="FFFF66"/>
                </a:solidFill>
              </a:rPr>
              <a:t> </a:t>
            </a:r>
            <a:r>
              <a:rPr lang="en-US" altLang="en-US" sz="4000" u="sng" dirty="0">
                <a:solidFill>
                  <a:srgbClr val="FFFF66"/>
                </a:solidFill>
              </a:rPr>
              <a:t>√</a:t>
            </a:r>
            <a:endParaRPr lang="en-GB" sz="4000" u="sng" dirty="0" smtClean="0">
              <a:solidFill>
                <a:srgbClr val="FFFF00"/>
              </a:solidFill>
            </a:endParaRPr>
          </a:p>
          <a:p>
            <a:pPr marL="0" indent="0">
              <a:buNone/>
            </a:pPr>
            <a:r>
              <a:rPr lang="en-GB" u="sng" dirty="0" smtClean="0">
                <a:solidFill>
                  <a:srgbClr val="FFFF00"/>
                </a:solidFill>
              </a:rPr>
              <a:t>E. </a:t>
            </a:r>
            <a:r>
              <a:rPr lang="de-CH" u="sng" dirty="0" smtClean="0">
                <a:solidFill>
                  <a:srgbClr val="FFFF00"/>
                </a:solidFill>
              </a:rPr>
              <a:t>Some System-Change Initiatives						</a:t>
            </a:r>
            <a:r>
              <a:rPr lang="en-US" altLang="en-US" u="sng" dirty="0">
                <a:solidFill>
                  <a:srgbClr val="FFFF66"/>
                </a:solidFill>
              </a:rPr>
              <a:t> </a:t>
            </a:r>
            <a:r>
              <a:rPr lang="en-US" altLang="en-US" sz="4000" u="sng" dirty="0">
                <a:solidFill>
                  <a:srgbClr val="FFFF66"/>
                </a:solidFill>
              </a:rPr>
              <a:t>√</a:t>
            </a:r>
            <a:r>
              <a:rPr lang="en-US" altLang="en-US" u="sng" dirty="0">
                <a:solidFill>
                  <a:srgbClr val="FFFF66"/>
                </a:solidFill>
              </a:rPr>
              <a:t> </a:t>
            </a:r>
            <a:r>
              <a:rPr lang="de-CH" dirty="0" smtClean="0">
                <a:solidFill>
                  <a:srgbClr val="FFFF00"/>
                </a:solidFill>
              </a:rPr>
              <a:t>										</a:t>
            </a:r>
            <a:endParaRPr lang="de-CH" dirty="0">
              <a:solidFill>
                <a:srgbClr val="FFFF00"/>
              </a:solidFill>
            </a:endParaRPr>
          </a:p>
          <a:p>
            <a:pPr marL="514350" indent="-514350">
              <a:buAutoNum type="alphaUcPeriod" startAt="3"/>
            </a:pPr>
            <a:endParaRPr lang="en-GB" dirty="0" smtClean="0">
              <a:solidFill>
                <a:srgbClr val="FFFF00"/>
              </a:solidFill>
            </a:endParaRPr>
          </a:p>
          <a:p>
            <a:pPr marL="514350" indent="-514350">
              <a:buAutoNum type="alphaUcPeriod" startAt="3"/>
            </a:pPr>
            <a:endParaRPr lang="de-CH" dirty="0" smtClean="0">
              <a:solidFill>
                <a:srgbClr val="FFFF00"/>
              </a:solidFill>
            </a:endParaRPr>
          </a:p>
          <a:p>
            <a:pPr marL="514350" indent="-514350">
              <a:buAutoNum type="alphaUcPeriod" startAt="3"/>
            </a:pPr>
            <a:endParaRPr lang="de-CH" dirty="0">
              <a:solidFill>
                <a:srgbClr val="FFFF00"/>
              </a:solidFill>
            </a:endParaRPr>
          </a:p>
        </p:txBody>
      </p:sp>
      <p:sp>
        <p:nvSpPr>
          <p:cNvPr id="6" name="Slide Number Placeholder 5"/>
          <p:cNvSpPr>
            <a:spLocks noGrp="1"/>
          </p:cNvSpPr>
          <p:nvPr>
            <p:ph type="sldNum" sz="quarter" idx="12"/>
          </p:nvPr>
        </p:nvSpPr>
        <p:spPr/>
        <p:txBody>
          <a:bodyPr/>
          <a:lstStyle/>
          <a:p>
            <a:fld id="{8635B803-9204-4B1E-BE4E-94E51D6F9411}" type="slidenum">
              <a:rPr lang="de-CH" smtClean="0"/>
              <a:t>50</a:t>
            </a:fld>
            <a:endParaRPr lang="de-CH"/>
          </a:p>
        </p:txBody>
      </p:sp>
    </p:spTree>
    <p:extLst>
      <p:ext uri="{BB962C8B-B14F-4D97-AF65-F5344CB8AC3E}">
        <p14:creationId xmlns:p14="http://schemas.microsoft.com/office/powerpoint/2010/main" val="7686277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1"/>
            <a:ext cx="3843124" cy="2517422"/>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2515" y="-1"/>
            <a:ext cx="3379485" cy="334775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7882" y="0"/>
            <a:ext cx="4994633" cy="502665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0" y="2517422"/>
            <a:ext cx="3811566" cy="4340578"/>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1567" y="5026650"/>
            <a:ext cx="4994632" cy="2566272"/>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12515" y="2566271"/>
            <a:ext cx="8033874" cy="4519054"/>
          </a:xfrm>
          <a:prstGeom prst="rect">
            <a:avLst/>
          </a:prstGeom>
        </p:spPr>
      </p:pic>
    </p:spTree>
    <p:extLst>
      <p:ext uri="{BB962C8B-B14F-4D97-AF65-F5344CB8AC3E}">
        <p14:creationId xmlns:p14="http://schemas.microsoft.com/office/powerpoint/2010/main" val="32199714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38189" y="788720"/>
            <a:ext cx="5053811" cy="2929468"/>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8586" y="-1656"/>
            <a:ext cx="4075289" cy="310401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26681" y="2976924"/>
            <a:ext cx="4465320" cy="4886678"/>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578578"/>
            <a:ext cx="3240085" cy="3235854"/>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
            <a:ext cx="3931920" cy="357857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4094" y="3578577"/>
            <a:ext cx="5249803" cy="3543759"/>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53469" y="-107244"/>
            <a:ext cx="4895116" cy="3685820"/>
          </a:xfrm>
          <a:prstGeom prst="rect">
            <a:avLst/>
          </a:prstGeom>
        </p:spPr>
      </p:pic>
    </p:spTree>
    <p:extLst>
      <p:ext uri="{BB962C8B-B14F-4D97-AF65-F5344CB8AC3E}">
        <p14:creationId xmlns:p14="http://schemas.microsoft.com/office/powerpoint/2010/main" val="4175682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smtClean="0">
                <a:solidFill>
                  <a:srgbClr val="FFC000"/>
                </a:solidFill>
              </a:rPr>
              <a:t>The four most important questions</a:t>
            </a:r>
            <a:endParaRPr lang="en-GB" b="1" u="sng" dirty="0">
              <a:solidFill>
                <a:srgbClr val="FFC000"/>
              </a:solidFill>
            </a:endParaRPr>
          </a:p>
        </p:txBody>
      </p:sp>
      <p:sp>
        <p:nvSpPr>
          <p:cNvPr id="3" name="Content Placeholder 2"/>
          <p:cNvSpPr>
            <a:spLocks noGrp="1"/>
          </p:cNvSpPr>
          <p:nvPr>
            <p:ph idx="1"/>
          </p:nvPr>
        </p:nvSpPr>
        <p:spPr>
          <a:xfrm>
            <a:off x="171450" y="1825625"/>
            <a:ext cx="11858625" cy="4351338"/>
          </a:xfrm>
        </p:spPr>
        <p:txBody>
          <a:bodyPr/>
          <a:lstStyle/>
          <a:p>
            <a:r>
              <a:rPr lang="en-GB" sz="4000" dirty="0" smtClean="0">
                <a:solidFill>
                  <a:srgbClr val="FFFF00"/>
                </a:solidFill>
              </a:rPr>
              <a:t>What is the </a:t>
            </a:r>
            <a:r>
              <a:rPr lang="en-GB" sz="4000" u="sng" dirty="0" smtClean="0">
                <a:solidFill>
                  <a:srgbClr val="FFFF00"/>
                </a:solidFill>
              </a:rPr>
              <a:t>purpose</a:t>
            </a:r>
            <a:r>
              <a:rPr lang="en-GB" sz="4000" dirty="0" smtClean="0">
                <a:solidFill>
                  <a:srgbClr val="FFFF00"/>
                </a:solidFill>
              </a:rPr>
              <a:t> for which my life was created by God?</a:t>
            </a:r>
          </a:p>
          <a:p>
            <a:r>
              <a:rPr lang="en-GB" sz="4000" dirty="0" smtClean="0">
                <a:solidFill>
                  <a:srgbClr val="FFFF00"/>
                </a:solidFill>
              </a:rPr>
              <a:t>What sort of </a:t>
            </a:r>
            <a:r>
              <a:rPr lang="en-GB" sz="4000" u="sng" dirty="0" smtClean="0">
                <a:solidFill>
                  <a:srgbClr val="FFFF00"/>
                </a:solidFill>
              </a:rPr>
              <a:t>character</a:t>
            </a:r>
            <a:r>
              <a:rPr lang="en-GB" sz="4000" dirty="0" smtClean="0">
                <a:solidFill>
                  <a:srgbClr val="FFFF00"/>
                </a:solidFill>
              </a:rPr>
              <a:t> ought I to develop – and to encourage in others?</a:t>
            </a:r>
          </a:p>
          <a:p>
            <a:r>
              <a:rPr lang="en-GB" sz="4000" dirty="0" smtClean="0">
                <a:solidFill>
                  <a:srgbClr val="FFFF00"/>
                </a:solidFill>
              </a:rPr>
              <a:t>What is a good </a:t>
            </a:r>
            <a:r>
              <a:rPr lang="en-GB" sz="4000" u="sng" dirty="0" smtClean="0">
                <a:solidFill>
                  <a:srgbClr val="FFFF00"/>
                </a:solidFill>
              </a:rPr>
              <a:t>life-style</a:t>
            </a:r>
            <a:r>
              <a:rPr lang="en-GB" sz="4000" dirty="0" smtClean="0">
                <a:solidFill>
                  <a:srgbClr val="FFFF00"/>
                </a:solidFill>
              </a:rPr>
              <a:t>?</a:t>
            </a:r>
          </a:p>
          <a:p>
            <a:r>
              <a:rPr lang="en-GB" sz="4000" dirty="0" smtClean="0">
                <a:solidFill>
                  <a:srgbClr val="FFFF00"/>
                </a:solidFill>
              </a:rPr>
              <a:t>What is a good </a:t>
            </a:r>
            <a:r>
              <a:rPr lang="en-GB" sz="4000" u="sng" dirty="0" smtClean="0">
                <a:solidFill>
                  <a:srgbClr val="FFFF00"/>
                </a:solidFill>
              </a:rPr>
              <a:t>society</a:t>
            </a:r>
            <a:r>
              <a:rPr lang="en-GB" sz="4000" dirty="0" smtClean="0">
                <a:solidFill>
                  <a:srgbClr val="FFFF00"/>
                </a:solidFill>
              </a:rPr>
              <a:t>?</a:t>
            </a:r>
          </a:p>
          <a:p>
            <a:endParaRPr lang="en-GB" dirty="0"/>
          </a:p>
        </p:txBody>
      </p:sp>
    </p:spTree>
    <p:extLst>
      <p:ext uri="{BB962C8B-B14F-4D97-AF65-F5344CB8AC3E}">
        <p14:creationId xmlns:p14="http://schemas.microsoft.com/office/powerpoint/2010/main" val="3795880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4862" y="114300"/>
            <a:ext cx="2580114" cy="260773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
            <a:ext cx="2934861" cy="270260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4975" y="1"/>
            <a:ext cx="6677026" cy="255231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702608"/>
            <a:ext cx="5514975" cy="4345485"/>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14974" y="2552311"/>
            <a:ext cx="6677028" cy="4305692"/>
          </a:xfrm>
          <a:prstGeom prst="rect">
            <a:avLst/>
          </a:prstGeom>
        </p:spPr>
      </p:pic>
    </p:spTree>
    <p:extLst>
      <p:ext uri="{BB962C8B-B14F-4D97-AF65-F5344CB8AC3E}">
        <p14:creationId xmlns:p14="http://schemas.microsoft.com/office/powerpoint/2010/main" val="7892366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6297</TotalTime>
  <Words>3719</Words>
  <Application>Microsoft Office PowerPoint</Application>
  <PresentationFormat>Widescreen</PresentationFormat>
  <Paragraphs>381</Paragraphs>
  <Slides>50</Slides>
  <Notes>36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Arial</vt:lpstr>
      <vt:lpstr>Calibri</vt:lpstr>
      <vt:lpstr>Calibri Light</vt:lpstr>
      <vt:lpstr>Office Theme</vt:lpstr>
      <vt:lpstr>ADDRESSING  GLOBAL ECONOMIC PROBLEMS: Tinkering with the Margins vs Changing the System </vt:lpstr>
      <vt:lpstr>PLEASE NOTE</vt:lpstr>
      <vt:lpstr>Please note</vt:lpstr>
      <vt:lpstr>Please note</vt:lpstr>
      <vt:lpstr>Structure of my presentation</vt:lpstr>
      <vt:lpstr>PowerPoint Presentation</vt:lpstr>
      <vt:lpstr>PowerPoint Presentation</vt:lpstr>
      <vt:lpstr>The four most important questions</vt:lpstr>
      <vt:lpstr>PowerPoint Presentation</vt:lpstr>
      <vt:lpstr>PowerPoint Presentation</vt:lpstr>
      <vt:lpstr>PowerPoint Presentation</vt:lpstr>
      <vt:lpstr>PowerPoint Presentation</vt:lpstr>
      <vt:lpstr>Structure of my presentation</vt:lpstr>
      <vt:lpstr>Our current global economic crisis is due to:</vt:lpstr>
      <vt:lpstr>The dimensions of our current economic crisis</vt:lpstr>
      <vt:lpstr>The challenges ahead</vt:lpstr>
      <vt:lpstr>Structure of my presentation</vt:lpstr>
      <vt:lpstr>Some features of our global financial system</vt:lpstr>
      <vt:lpstr>Structure of my presentation</vt:lpstr>
      <vt:lpstr>At the most basic level, there are only  five worldviews:</vt:lpstr>
      <vt:lpstr>BLACK</vt:lpstr>
      <vt:lpstr>BLACK</vt:lpstr>
      <vt:lpstr>BLACK</vt:lpstr>
      <vt:lpstr>BLACK</vt:lpstr>
      <vt:lpstr>At the most basic level, there are only  five worldviews:</vt:lpstr>
      <vt:lpstr>             WHITE</vt:lpstr>
      <vt:lpstr>WHITE</vt:lpstr>
      <vt:lpstr>WHITE</vt:lpstr>
      <vt:lpstr>At the most basic level, there are only  five worldviews:</vt:lpstr>
      <vt:lpstr>YELLOW</vt:lpstr>
      <vt:lpstr>YELLOW</vt:lpstr>
      <vt:lpstr>YELLOW</vt:lpstr>
      <vt:lpstr>At the most basic level, there are only  five worldviews:</vt:lpstr>
      <vt:lpstr>GREEN</vt:lpstr>
      <vt:lpstr>GREEN</vt:lpstr>
      <vt:lpstr>GREEN</vt:lpstr>
      <vt:lpstr> How come  the whole world has come to accept what were strange and even “unrealistic”understandings of:  economics, justice, human rights, heroism, optimism, compassion, family, morality? </vt:lpstr>
      <vt:lpstr>At the most basic level, there are only  five worldviews:</vt:lpstr>
      <vt:lpstr>RED</vt:lpstr>
      <vt:lpstr>RED</vt:lpstr>
      <vt:lpstr>RED</vt:lpstr>
      <vt:lpstr>RED</vt:lpstr>
      <vt:lpstr>RED</vt:lpstr>
      <vt:lpstr>RED - summary</vt:lpstr>
      <vt:lpstr>RED – summary (Contd.)</vt:lpstr>
      <vt:lpstr>RED</vt:lpstr>
      <vt:lpstr>Structure of my presentation</vt:lpstr>
      <vt:lpstr>Some System-Solutions</vt:lpstr>
      <vt:lpstr>Some other key recommendations are in:</vt:lpstr>
      <vt:lpstr>Structure of my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ADDRESSING  GLOBAL ECONOMIC PROBLEMS: Tinkering with the Margins vs Changing the System</dc:title>
  <dc:creator>Prabhu Guptara</dc:creator>
  <cp:lastModifiedBy>Prabhu Guptara</cp:lastModifiedBy>
  <cp:revision>55</cp:revision>
  <dcterms:created xsi:type="dcterms:W3CDTF">2014-09-07T17:05:45Z</dcterms:created>
  <dcterms:modified xsi:type="dcterms:W3CDTF">2014-09-15T23:48:41Z</dcterms:modified>
</cp:coreProperties>
</file>