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300" r:id="rId3"/>
    <p:sldId id="288" r:id="rId4"/>
    <p:sldId id="259" r:id="rId5"/>
    <p:sldId id="265" r:id="rId6"/>
    <p:sldId id="270" r:id="rId7"/>
    <p:sldId id="299" r:id="rId8"/>
    <p:sldId id="289" r:id="rId9"/>
    <p:sldId id="290" r:id="rId10"/>
    <p:sldId id="301" r:id="rId11"/>
    <p:sldId id="260" r:id="rId12"/>
    <p:sldId id="296" r:id="rId13"/>
    <p:sldId id="261" r:id="rId14"/>
    <p:sldId id="286" r:id="rId15"/>
    <p:sldId id="272" r:id="rId16"/>
    <p:sldId id="284" r:id="rId17"/>
    <p:sldId id="273" r:id="rId18"/>
    <p:sldId id="274" r:id="rId19"/>
    <p:sldId id="275" r:id="rId20"/>
    <p:sldId id="276" r:id="rId21"/>
    <p:sldId id="277" r:id="rId22"/>
    <p:sldId id="278" r:id="rId23"/>
    <p:sldId id="279" r:id="rId24"/>
    <p:sldId id="280" r:id="rId25"/>
    <p:sldId id="269" r:id="rId2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3" autoAdjust="0"/>
    <p:restoredTop sz="57754" autoAdjust="0"/>
  </p:normalViewPr>
  <p:slideViewPr>
    <p:cSldViewPr snapToGrid="0" snapToObjects="1">
      <p:cViewPr varScale="1">
        <p:scale>
          <a:sx n="94" d="100"/>
          <a:sy n="94" d="100"/>
        </p:scale>
        <p:origin x="-6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8DFD2-FC28-49F0-87C5-4257F238AC4A}" type="doc">
      <dgm:prSet loTypeId="urn:microsoft.com/office/officeart/2005/8/layout/gear1" loCatId="process" qsTypeId="urn:microsoft.com/office/officeart/2005/8/quickstyle/simple1" qsCatId="simple" csTypeId="urn:microsoft.com/office/officeart/2005/8/colors/accent0_3" csCatId="mainScheme" phldr="1"/>
      <dgm:spPr/>
    </dgm:pt>
    <dgm:pt modelId="{6CACA5D2-338D-44D4-A8D1-38A493F5ACB2}">
      <dgm:prSet phldrT="[Text]" custT="1"/>
      <dgm:spPr>
        <a:xfrm>
          <a:off x="9372601" y="5105403"/>
          <a:ext cx="6286500" cy="6286500"/>
        </a:xfrm>
        <a:solidFill>
          <a:schemeClr val="bg1">
            <a:lumMod val="65000"/>
          </a:schemeClr>
        </a:solidFill>
      </dgm:spPr>
      <dgm:t>
        <a:bodyPr/>
        <a:lstStyle/>
        <a:p>
          <a:r>
            <a:rPr lang="nl-NL" sz="2400" b="0" dirty="0" err="1" smtClean="0">
              <a:latin typeface="Gill Sans"/>
              <a:ea typeface="+mn-ea"/>
              <a:cs typeface="+mn-cs"/>
            </a:rPr>
            <a:t>Generosity</a:t>
          </a:r>
          <a:endParaRPr lang="nl-NL" sz="2400" b="0" dirty="0" smtClean="0">
            <a:latin typeface="Gill Sans"/>
            <a:ea typeface="+mn-ea"/>
            <a:cs typeface="+mn-cs"/>
          </a:endParaRPr>
        </a:p>
        <a:p>
          <a:r>
            <a:rPr lang="nl-NL" sz="2400" b="0" dirty="0" smtClean="0">
              <a:latin typeface="Gill Sans"/>
              <a:ea typeface="+mn-ea"/>
              <a:cs typeface="+mn-cs"/>
            </a:rPr>
            <a:t>Acts 20:35</a:t>
          </a:r>
          <a:endParaRPr lang="nl-NL" sz="2000" b="0" dirty="0">
            <a:latin typeface="Gill Sans"/>
            <a:ea typeface="+mn-ea"/>
            <a:cs typeface="+mn-cs"/>
          </a:endParaRPr>
        </a:p>
      </dgm:t>
    </dgm:pt>
    <dgm:pt modelId="{64CF315B-7F22-4BD8-B016-B1B072D44392}" type="parTrans" cxnId="{B4EB2397-3B75-4990-BAD5-2DE9E8D90141}">
      <dgm:prSet/>
      <dgm:spPr/>
      <dgm:t>
        <a:bodyPr/>
        <a:lstStyle/>
        <a:p>
          <a:endParaRPr lang="nl-NL"/>
        </a:p>
      </dgm:t>
    </dgm:pt>
    <dgm:pt modelId="{8F2BCF59-6EA2-44FA-945D-17832A830E40}" type="sibTrans" cxnId="{B4EB2397-3B75-4990-BAD5-2DE9E8D90141}">
      <dgm:prSet/>
      <dgm:spPr>
        <a:xfrm>
          <a:off x="8985881" y="4146372"/>
          <a:ext cx="8046720" cy="8046720"/>
        </a:xfrm>
      </dgm:spPr>
      <dgm:t>
        <a:bodyPr/>
        <a:lstStyle/>
        <a:p>
          <a:endParaRPr lang="nl-NL"/>
        </a:p>
      </dgm:t>
    </dgm:pt>
    <dgm:pt modelId="{7317FA8A-2807-4CF8-8FE7-56397DF90834}">
      <dgm:prSet phldrT="[Text]"/>
      <dgm:spPr>
        <a:xfrm>
          <a:off x="5707171" y="3663452"/>
          <a:ext cx="4572000" cy="4572000"/>
        </a:xfrm>
        <a:solidFill>
          <a:schemeClr val="bg1">
            <a:lumMod val="65000"/>
          </a:schemeClr>
        </a:solidFill>
      </dgm:spPr>
      <dgm:t>
        <a:bodyPr/>
        <a:lstStyle/>
        <a:p>
          <a:r>
            <a:rPr lang="nl-NL" dirty="0" smtClean="0">
              <a:latin typeface="Gill Sans"/>
              <a:ea typeface="+mn-ea"/>
              <a:cs typeface="+mn-cs"/>
            </a:rPr>
            <a:t>Stewardship</a:t>
          </a:r>
        </a:p>
        <a:p>
          <a:r>
            <a:rPr lang="nl-NL" dirty="0" smtClean="0">
              <a:latin typeface="Gill Sans"/>
              <a:ea typeface="+mn-ea"/>
              <a:cs typeface="+mn-cs"/>
            </a:rPr>
            <a:t>Mt 25:14-30</a:t>
          </a:r>
          <a:endParaRPr lang="nl-NL" dirty="0">
            <a:latin typeface="Gill Sans"/>
            <a:ea typeface="+mn-ea"/>
            <a:cs typeface="+mn-cs"/>
          </a:endParaRPr>
        </a:p>
      </dgm:t>
    </dgm:pt>
    <dgm:pt modelId="{293E85E1-5405-4789-B32B-B633BF8AE5DE}" type="parTrans" cxnId="{94050272-A7B3-4A76-A007-7ADAC6E1CC5E}">
      <dgm:prSet/>
      <dgm:spPr/>
      <dgm:t>
        <a:bodyPr/>
        <a:lstStyle/>
        <a:p>
          <a:endParaRPr lang="nl-NL"/>
        </a:p>
      </dgm:t>
    </dgm:pt>
    <dgm:pt modelId="{E8204E8E-16B2-4D91-A7CF-5A87CF29414F}" type="sibTrans" cxnId="{94050272-A7B3-4A76-A007-7ADAC6E1CC5E}">
      <dgm:prSet/>
      <dgm:spPr>
        <a:xfrm>
          <a:off x="4918007" y="2614937"/>
          <a:ext cx="5846445" cy="5846445"/>
        </a:xfrm>
      </dgm:spPr>
      <dgm:t>
        <a:bodyPr/>
        <a:lstStyle/>
        <a:p>
          <a:endParaRPr lang="nl-NL"/>
        </a:p>
      </dgm:t>
    </dgm:pt>
    <dgm:pt modelId="{247D2273-9EF3-4841-81CE-237A6CB66A16}">
      <dgm:prSet phldrT="[Text]" custT="1"/>
      <dgm:spPr>
        <a:xfrm rot="20700000">
          <a:off x="8227978" y="533657"/>
          <a:ext cx="4600643" cy="4419084"/>
        </a:xfrm>
        <a:solidFill>
          <a:schemeClr val="bg1">
            <a:lumMod val="65000"/>
          </a:schemeClr>
        </a:solidFill>
      </dgm:spPr>
      <dgm:t>
        <a:bodyPr/>
        <a:lstStyle/>
        <a:p>
          <a:r>
            <a:rPr lang="nl-NL" sz="1600" dirty="0" smtClean="0">
              <a:latin typeface="Gill Sans"/>
              <a:ea typeface="+mn-ea"/>
              <a:cs typeface="+mn-cs"/>
            </a:rPr>
            <a:t>Lordship</a:t>
          </a:r>
        </a:p>
        <a:p>
          <a:r>
            <a:rPr lang="nl-NL" sz="1600" dirty="0" smtClean="0">
              <a:latin typeface="Gill Sans"/>
              <a:ea typeface="+mn-ea"/>
              <a:cs typeface="+mn-cs"/>
            </a:rPr>
            <a:t>Ps. 24:1</a:t>
          </a:r>
          <a:endParaRPr lang="nl-NL" sz="1600" dirty="0">
            <a:latin typeface="Gill Sans"/>
            <a:ea typeface="+mn-ea"/>
            <a:cs typeface="+mn-cs"/>
          </a:endParaRPr>
        </a:p>
      </dgm:t>
    </dgm:pt>
    <dgm:pt modelId="{02C9EBA7-C4E7-4996-A521-E2A0EE08E5A9}" type="parTrans" cxnId="{71699D79-F8C6-44F1-BAE1-E38C5891658D}">
      <dgm:prSet/>
      <dgm:spPr/>
      <dgm:t>
        <a:bodyPr/>
        <a:lstStyle/>
        <a:p>
          <a:endParaRPr lang="nl-NL"/>
        </a:p>
      </dgm:t>
    </dgm:pt>
    <dgm:pt modelId="{E08815F1-53EF-45D3-A18E-DDC35E1990FF}" type="sibTrans" cxnId="{71699D79-F8C6-44F1-BAE1-E38C5891658D}">
      <dgm:prSet/>
      <dgm:spPr>
        <a:xfrm>
          <a:off x="7252302" y="-508872"/>
          <a:ext cx="6303645" cy="6303645"/>
        </a:xfrm>
      </dgm:spPr>
      <dgm:t>
        <a:bodyPr/>
        <a:lstStyle/>
        <a:p>
          <a:endParaRPr lang="nl-NL"/>
        </a:p>
      </dgm:t>
    </dgm:pt>
    <dgm:pt modelId="{1BAADDE8-F237-489D-954E-A5F92C571093}" type="pres">
      <dgm:prSet presAssocID="{ED38DFD2-FC28-49F0-87C5-4257F238AC4A}" presName="composite" presStyleCnt="0">
        <dgm:presLayoutVars>
          <dgm:chMax val="3"/>
          <dgm:animLvl val="lvl"/>
          <dgm:resizeHandles val="exact"/>
        </dgm:presLayoutVars>
      </dgm:prSet>
      <dgm:spPr/>
    </dgm:pt>
    <dgm:pt modelId="{73DDF371-8965-405F-AC98-509445F1FFD9}" type="pres">
      <dgm:prSet presAssocID="{6CACA5D2-338D-44D4-A8D1-38A493F5ACB2}" presName="gear1" presStyleLbl="node1" presStyleIdx="0" presStyleCnt="3" custLinFactNeighborX="-202" custLinFactNeighborY="-606">
        <dgm:presLayoutVars>
          <dgm:chMax val="1"/>
          <dgm:bulletEnabled val="1"/>
        </dgm:presLayoutVars>
      </dgm:prSet>
      <dgm:spPr>
        <a:prstGeom prst="gear9">
          <a:avLst/>
        </a:prstGeom>
      </dgm:spPr>
      <dgm:t>
        <a:bodyPr/>
        <a:lstStyle/>
        <a:p>
          <a:endParaRPr lang="nl-NL"/>
        </a:p>
      </dgm:t>
    </dgm:pt>
    <dgm:pt modelId="{5EA6DAC9-AA19-4170-9A03-CC64B3FD5F79}" type="pres">
      <dgm:prSet presAssocID="{6CACA5D2-338D-44D4-A8D1-38A493F5ACB2}" presName="gear1srcNode" presStyleLbl="node1" presStyleIdx="0" presStyleCnt="3"/>
      <dgm:spPr/>
      <dgm:t>
        <a:bodyPr/>
        <a:lstStyle/>
        <a:p>
          <a:endParaRPr lang="nl-NL"/>
        </a:p>
      </dgm:t>
    </dgm:pt>
    <dgm:pt modelId="{F400D82F-5941-4A82-88EA-0DE7D558A347}" type="pres">
      <dgm:prSet presAssocID="{6CACA5D2-338D-44D4-A8D1-38A493F5ACB2}" presName="gear1dstNode" presStyleLbl="node1" presStyleIdx="0" presStyleCnt="3"/>
      <dgm:spPr/>
      <dgm:t>
        <a:bodyPr/>
        <a:lstStyle/>
        <a:p>
          <a:endParaRPr lang="nl-NL"/>
        </a:p>
      </dgm:t>
    </dgm:pt>
    <dgm:pt modelId="{7413BA0B-97B6-492E-8462-CDEBEEBCFF77}" type="pres">
      <dgm:prSet presAssocID="{7317FA8A-2807-4CF8-8FE7-56397DF90834}" presName="gear2" presStyleLbl="node1" presStyleIdx="1" presStyleCnt="3" custLinFactNeighborX="-449" custLinFactNeighborY="128">
        <dgm:presLayoutVars>
          <dgm:chMax val="1"/>
          <dgm:bulletEnabled val="1"/>
        </dgm:presLayoutVars>
      </dgm:prSet>
      <dgm:spPr>
        <a:prstGeom prst="gear6">
          <a:avLst/>
        </a:prstGeom>
      </dgm:spPr>
      <dgm:t>
        <a:bodyPr/>
        <a:lstStyle/>
        <a:p>
          <a:endParaRPr lang="nl-NL"/>
        </a:p>
      </dgm:t>
    </dgm:pt>
    <dgm:pt modelId="{43EBE8C6-07A7-403F-98D3-5140D93AF779}" type="pres">
      <dgm:prSet presAssocID="{7317FA8A-2807-4CF8-8FE7-56397DF90834}" presName="gear2srcNode" presStyleLbl="node1" presStyleIdx="1" presStyleCnt="3"/>
      <dgm:spPr/>
      <dgm:t>
        <a:bodyPr/>
        <a:lstStyle/>
        <a:p>
          <a:endParaRPr lang="nl-NL"/>
        </a:p>
      </dgm:t>
    </dgm:pt>
    <dgm:pt modelId="{E382A9CF-134D-45C0-86AF-B215932C6CE6}" type="pres">
      <dgm:prSet presAssocID="{7317FA8A-2807-4CF8-8FE7-56397DF90834}" presName="gear2dstNode" presStyleLbl="node1" presStyleIdx="1" presStyleCnt="3"/>
      <dgm:spPr/>
      <dgm:t>
        <a:bodyPr/>
        <a:lstStyle/>
        <a:p>
          <a:endParaRPr lang="nl-NL"/>
        </a:p>
      </dgm:t>
    </dgm:pt>
    <dgm:pt modelId="{3A41BBEA-49D5-4446-AD29-BFE3D7F6588C}" type="pres">
      <dgm:prSet presAssocID="{247D2273-9EF3-4841-81CE-237A6CB66A16}" presName="gear3" presStyleLbl="node1" presStyleIdx="2" presStyleCnt="3" custScaleX="101845" custScaleY="99505"/>
      <dgm:spPr>
        <a:prstGeom prst="gear6">
          <a:avLst/>
        </a:prstGeom>
      </dgm:spPr>
      <dgm:t>
        <a:bodyPr/>
        <a:lstStyle/>
        <a:p>
          <a:endParaRPr lang="nl-NL"/>
        </a:p>
      </dgm:t>
    </dgm:pt>
    <dgm:pt modelId="{1BB7CCBA-450D-42C3-B75D-3968AE5B9121}" type="pres">
      <dgm:prSet presAssocID="{247D2273-9EF3-4841-81CE-237A6CB66A16}" presName="gear3tx" presStyleLbl="node1" presStyleIdx="2" presStyleCnt="3">
        <dgm:presLayoutVars>
          <dgm:chMax val="1"/>
          <dgm:bulletEnabled val="1"/>
        </dgm:presLayoutVars>
      </dgm:prSet>
      <dgm:spPr/>
      <dgm:t>
        <a:bodyPr/>
        <a:lstStyle/>
        <a:p>
          <a:endParaRPr lang="nl-NL"/>
        </a:p>
      </dgm:t>
    </dgm:pt>
    <dgm:pt modelId="{0F4B602B-9938-408C-B018-23D3647A8164}" type="pres">
      <dgm:prSet presAssocID="{247D2273-9EF3-4841-81CE-237A6CB66A16}" presName="gear3srcNode" presStyleLbl="node1" presStyleIdx="2" presStyleCnt="3"/>
      <dgm:spPr/>
      <dgm:t>
        <a:bodyPr/>
        <a:lstStyle/>
        <a:p>
          <a:endParaRPr lang="nl-NL"/>
        </a:p>
      </dgm:t>
    </dgm:pt>
    <dgm:pt modelId="{56543231-C893-4376-90FC-6483F3398EE9}" type="pres">
      <dgm:prSet presAssocID="{247D2273-9EF3-4841-81CE-237A6CB66A16}" presName="gear3dstNode" presStyleLbl="node1" presStyleIdx="2" presStyleCnt="3"/>
      <dgm:spPr/>
      <dgm:t>
        <a:bodyPr/>
        <a:lstStyle/>
        <a:p>
          <a:endParaRPr lang="nl-NL"/>
        </a:p>
      </dgm:t>
    </dgm:pt>
    <dgm:pt modelId="{A1C7D197-D4A3-4722-A313-B95BA4F73C5C}" type="pres">
      <dgm:prSet presAssocID="{8F2BCF59-6EA2-44FA-945D-17832A830E40}" presName="connector1" presStyleLbl="sibTrans2D1" presStyleIdx="0" presStyleCnt="3"/>
      <dgm:spPr>
        <a:prstGeom prst="circularArrow">
          <a:avLst>
            <a:gd name="adj1" fmla="val 4687"/>
            <a:gd name="adj2" fmla="val 299029"/>
            <a:gd name="adj3" fmla="val 2584519"/>
            <a:gd name="adj4" fmla="val 15721184"/>
            <a:gd name="adj5" fmla="val 5469"/>
          </a:avLst>
        </a:prstGeom>
      </dgm:spPr>
      <dgm:t>
        <a:bodyPr/>
        <a:lstStyle/>
        <a:p>
          <a:endParaRPr lang="nl-NL"/>
        </a:p>
      </dgm:t>
    </dgm:pt>
    <dgm:pt modelId="{19A7FBC3-5CD9-48E4-8BDC-53733093D79A}" type="pres">
      <dgm:prSet presAssocID="{E8204E8E-16B2-4D91-A7CF-5A87CF29414F}" presName="connector2" presStyleLbl="sibTrans2D1" presStyleIdx="1" presStyleCnt="3"/>
      <dgm:spPr>
        <a:prstGeom prst="leftCircularArrow">
          <a:avLst>
            <a:gd name="adj1" fmla="val 6452"/>
            <a:gd name="adj2" fmla="val 429999"/>
            <a:gd name="adj3" fmla="val 10489124"/>
            <a:gd name="adj4" fmla="val 14837806"/>
            <a:gd name="adj5" fmla="val 7527"/>
          </a:avLst>
        </a:prstGeom>
      </dgm:spPr>
      <dgm:t>
        <a:bodyPr/>
        <a:lstStyle/>
        <a:p>
          <a:endParaRPr lang="nl-NL"/>
        </a:p>
      </dgm:t>
    </dgm:pt>
    <dgm:pt modelId="{F7A67DAA-FC44-4D7F-A8D0-F9187B51FE2E}" type="pres">
      <dgm:prSet presAssocID="{E08815F1-53EF-45D3-A18E-DDC35E1990FF}"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t>
        <a:bodyPr/>
        <a:lstStyle/>
        <a:p>
          <a:endParaRPr lang="nl-NL"/>
        </a:p>
      </dgm:t>
    </dgm:pt>
  </dgm:ptLst>
  <dgm:cxnLst>
    <dgm:cxn modelId="{36A5F013-1ACE-684B-B277-230EAFA49351}" type="presOf" srcId="{ED38DFD2-FC28-49F0-87C5-4257F238AC4A}" destId="{1BAADDE8-F237-489D-954E-A5F92C571093}" srcOrd="0" destOrd="0" presId="urn:microsoft.com/office/officeart/2005/8/layout/gear1"/>
    <dgm:cxn modelId="{2187FA70-59B9-E241-87F9-2DA3E50EFA8E}" type="presOf" srcId="{7317FA8A-2807-4CF8-8FE7-56397DF90834}" destId="{7413BA0B-97B6-492E-8462-CDEBEEBCFF77}" srcOrd="0" destOrd="0" presId="urn:microsoft.com/office/officeart/2005/8/layout/gear1"/>
    <dgm:cxn modelId="{791B8456-CE37-7A45-BEE4-BF4408A1F761}" type="presOf" srcId="{247D2273-9EF3-4841-81CE-237A6CB66A16}" destId="{56543231-C893-4376-90FC-6483F3398EE9}" srcOrd="3" destOrd="0" presId="urn:microsoft.com/office/officeart/2005/8/layout/gear1"/>
    <dgm:cxn modelId="{6176862B-6253-F747-985A-3ED37BC5A24D}" type="presOf" srcId="{247D2273-9EF3-4841-81CE-237A6CB66A16}" destId="{3A41BBEA-49D5-4446-AD29-BFE3D7F6588C}" srcOrd="0" destOrd="0" presId="urn:microsoft.com/office/officeart/2005/8/layout/gear1"/>
    <dgm:cxn modelId="{1D6750E1-B6F5-D74C-B48E-E64E979B45F2}" type="presOf" srcId="{E8204E8E-16B2-4D91-A7CF-5A87CF29414F}" destId="{19A7FBC3-5CD9-48E4-8BDC-53733093D79A}" srcOrd="0" destOrd="0" presId="urn:microsoft.com/office/officeart/2005/8/layout/gear1"/>
    <dgm:cxn modelId="{8FDB548F-14B5-4744-B7B1-9EB352ED0E47}" type="presOf" srcId="{6CACA5D2-338D-44D4-A8D1-38A493F5ACB2}" destId="{73DDF371-8965-405F-AC98-509445F1FFD9}" srcOrd="0" destOrd="0" presId="urn:microsoft.com/office/officeart/2005/8/layout/gear1"/>
    <dgm:cxn modelId="{B4EB2397-3B75-4990-BAD5-2DE9E8D90141}" srcId="{ED38DFD2-FC28-49F0-87C5-4257F238AC4A}" destId="{6CACA5D2-338D-44D4-A8D1-38A493F5ACB2}" srcOrd="0" destOrd="0" parTransId="{64CF315B-7F22-4BD8-B016-B1B072D44392}" sibTransId="{8F2BCF59-6EA2-44FA-945D-17832A830E40}"/>
    <dgm:cxn modelId="{6BF08244-FB41-1249-BE16-5C36D0B78504}" type="presOf" srcId="{6CACA5D2-338D-44D4-A8D1-38A493F5ACB2}" destId="{5EA6DAC9-AA19-4170-9A03-CC64B3FD5F79}" srcOrd="1" destOrd="0" presId="urn:microsoft.com/office/officeart/2005/8/layout/gear1"/>
    <dgm:cxn modelId="{1C2B93FC-C657-CE46-974F-E97BA16456E7}" type="presOf" srcId="{8F2BCF59-6EA2-44FA-945D-17832A830E40}" destId="{A1C7D197-D4A3-4722-A313-B95BA4F73C5C}" srcOrd="0" destOrd="0" presId="urn:microsoft.com/office/officeart/2005/8/layout/gear1"/>
    <dgm:cxn modelId="{CFD89FC5-773B-4148-9929-C025F2A0AA8D}" type="presOf" srcId="{247D2273-9EF3-4841-81CE-237A6CB66A16}" destId="{0F4B602B-9938-408C-B018-23D3647A8164}" srcOrd="2" destOrd="0" presId="urn:microsoft.com/office/officeart/2005/8/layout/gear1"/>
    <dgm:cxn modelId="{884ABA2B-E06C-594A-ADA4-45832501B73C}" type="presOf" srcId="{247D2273-9EF3-4841-81CE-237A6CB66A16}" destId="{1BB7CCBA-450D-42C3-B75D-3968AE5B9121}" srcOrd="1" destOrd="0" presId="urn:microsoft.com/office/officeart/2005/8/layout/gear1"/>
    <dgm:cxn modelId="{94050272-A7B3-4A76-A007-7ADAC6E1CC5E}" srcId="{ED38DFD2-FC28-49F0-87C5-4257F238AC4A}" destId="{7317FA8A-2807-4CF8-8FE7-56397DF90834}" srcOrd="1" destOrd="0" parTransId="{293E85E1-5405-4789-B32B-B633BF8AE5DE}" sibTransId="{E8204E8E-16B2-4D91-A7CF-5A87CF29414F}"/>
    <dgm:cxn modelId="{F1B258F2-068C-A64D-8ACD-021FC3A4F924}" type="presOf" srcId="{E08815F1-53EF-45D3-A18E-DDC35E1990FF}" destId="{F7A67DAA-FC44-4D7F-A8D0-F9187B51FE2E}" srcOrd="0" destOrd="0" presId="urn:microsoft.com/office/officeart/2005/8/layout/gear1"/>
    <dgm:cxn modelId="{71699D79-F8C6-44F1-BAE1-E38C5891658D}" srcId="{ED38DFD2-FC28-49F0-87C5-4257F238AC4A}" destId="{247D2273-9EF3-4841-81CE-237A6CB66A16}" srcOrd="2" destOrd="0" parTransId="{02C9EBA7-C4E7-4996-A521-E2A0EE08E5A9}" sibTransId="{E08815F1-53EF-45D3-A18E-DDC35E1990FF}"/>
    <dgm:cxn modelId="{C488B590-7218-304B-A8BC-84F6757C770A}" type="presOf" srcId="{7317FA8A-2807-4CF8-8FE7-56397DF90834}" destId="{E382A9CF-134D-45C0-86AF-B215932C6CE6}" srcOrd="2" destOrd="0" presId="urn:microsoft.com/office/officeart/2005/8/layout/gear1"/>
    <dgm:cxn modelId="{A8A88CFD-37F3-BB4C-8308-16D5A6CDCCD2}" type="presOf" srcId="{7317FA8A-2807-4CF8-8FE7-56397DF90834}" destId="{43EBE8C6-07A7-403F-98D3-5140D93AF779}" srcOrd="1" destOrd="0" presId="urn:microsoft.com/office/officeart/2005/8/layout/gear1"/>
    <dgm:cxn modelId="{98B69C37-3FE7-F44C-891F-5A0857372618}" type="presOf" srcId="{6CACA5D2-338D-44D4-A8D1-38A493F5ACB2}" destId="{F400D82F-5941-4A82-88EA-0DE7D558A347}" srcOrd="2" destOrd="0" presId="urn:microsoft.com/office/officeart/2005/8/layout/gear1"/>
    <dgm:cxn modelId="{98D704BC-BC26-4C4F-937E-B70E2BBF13E1}" type="presParOf" srcId="{1BAADDE8-F237-489D-954E-A5F92C571093}" destId="{73DDF371-8965-405F-AC98-509445F1FFD9}" srcOrd="0" destOrd="0" presId="urn:microsoft.com/office/officeart/2005/8/layout/gear1"/>
    <dgm:cxn modelId="{47087B69-AD00-704B-9118-8FA2F907C9F3}" type="presParOf" srcId="{1BAADDE8-F237-489D-954E-A5F92C571093}" destId="{5EA6DAC9-AA19-4170-9A03-CC64B3FD5F79}" srcOrd="1" destOrd="0" presId="urn:microsoft.com/office/officeart/2005/8/layout/gear1"/>
    <dgm:cxn modelId="{14ADD23C-E563-B349-BCA2-D39002FCA58A}" type="presParOf" srcId="{1BAADDE8-F237-489D-954E-A5F92C571093}" destId="{F400D82F-5941-4A82-88EA-0DE7D558A347}" srcOrd="2" destOrd="0" presId="urn:microsoft.com/office/officeart/2005/8/layout/gear1"/>
    <dgm:cxn modelId="{A6BAC127-AF2F-4A45-B3E9-6D6817FEDF32}" type="presParOf" srcId="{1BAADDE8-F237-489D-954E-A5F92C571093}" destId="{7413BA0B-97B6-492E-8462-CDEBEEBCFF77}" srcOrd="3" destOrd="0" presId="urn:microsoft.com/office/officeart/2005/8/layout/gear1"/>
    <dgm:cxn modelId="{2D3FEF91-0520-AC45-AE2F-938B486EB05A}" type="presParOf" srcId="{1BAADDE8-F237-489D-954E-A5F92C571093}" destId="{43EBE8C6-07A7-403F-98D3-5140D93AF779}" srcOrd="4" destOrd="0" presId="urn:microsoft.com/office/officeart/2005/8/layout/gear1"/>
    <dgm:cxn modelId="{3994C6D4-DF9B-5D48-9CCC-C7A692B7BD33}" type="presParOf" srcId="{1BAADDE8-F237-489D-954E-A5F92C571093}" destId="{E382A9CF-134D-45C0-86AF-B215932C6CE6}" srcOrd="5" destOrd="0" presId="urn:microsoft.com/office/officeart/2005/8/layout/gear1"/>
    <dgm:cxn modelId="{E86BB928-B651-BB49-A9DC-20A58709AB95}" type="presParOf" srcId="{1BAADDE8-F237-489D-954E-A5F92C571093}" destId="{3A41BBEA-49D5-4446-AD29-BFE3D7F6588C}" srcOrd="6" destOrd="0" presId="urn:microsoft.com/office/officeart/2005/8/layout/gear1"/>
    <dgm:cxn modelId="{C269CA1E-8CE4-7944-B5D0-9A1D862F8855}" type="presParOf" srcId="{1BAADDE8-F237-489D-954E-A5F92C571093}" destId="{1BB7CCBA-450D-42C3-B75D-3968AE5B9121}" srcOrd="7" destOrd="0" presId="urn:microsoft.com/office/officeart/2005/8/layout/gear1"/>
    <dgm:cxn modelId="{7B9BD66B-571F-3448-B130-549B06381705}" type="presParOf" srcId="{1BAADDE8-F237-489D-954E-A5F92C571093}" destId="{0F4B602B-9938-408C-B018-23D3647A8164}" srcOrd="8" destOrd="0" presId="urn:microsoft.com/office/officeart/2005/8/layout/gear1"/>
    <dgm:cxn modelId="{CBAC6A93-C9F7-7145-9921-82E26BFA75C8}" type="presParOf" srcId="{1BAADDE8-F237-489D-954E-A5F92C571093}" destId="{56543231-C893-4376-90FC-6483F3398EE9}" srcOrd="9" destOrd="0" presId="urn:microsoft.com/office/officeart/2005/8/layout/gear1"/>
    <dgm:cxn modelId="{36250205-2382-1146-A4B1-BA447CDBCC3F}" type="presParOf" srcId="{1BAADDE8-F237-489D-954E-A5F92C571093}" destId="{A1C7D197-D4A3-4722-A313-B95BA4F73C5C}" srcOrd="10" destOrd="0" presId="urn:microsoft.com/office/officeart/2005/8/layout/gear1"/>
    <dgm:cxn modelId="{13CF1096-5E3F-8143-8E39-9ADAA3576C05}" type="presParOf" srcId="{1BAADDE8-F237-489D-954E-A5F92C571093}" destId="{19A7FBC3-5CD9-48E4-8BDC-53733093D79A}" srcOrd="11" destOrd="0" presId="urn:microsoft.com/office/officeart/2005/8/layout/gear1"/>
    <dgm:cxn modelId="{3E0F5F27-2816-404C-9DB5-E1BEB2914D19}" type="presParOf" srcId="{1BAADDE8-F237-489D-954E-A5F92C571093}" destId="{F7A67DAA-FC44-4D7F-A8D0-F9187B51FE2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DF371-8965-405F-AC98-509445F1FFD9}">
      <dsp:nvSpPr>
        <dsp:cNvPr id="0" name=""/>
        <dsp:cNvSpPr/>
      </dsp:nvSpPr>
      <dsp:spPr>
        <a:xfrm>
          <a:off x="2910723" y="2251451"/>
          <a:ext cx="2772308" cy="2772308"/>
        </a:xfrm>
        <a:prstGeom prst="gear9">
          <a:avLst/>
        </a:prstGeom>
        <a:solidFill>
          <a:schemeClr val="bg1">
            <a:lumMod val="6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l-NL" sz="2400" b="0" kern="1200" dirty="0" err="1" smtClean="0">
              <a:latin typeface="Gill Sans"/>
              <a:ea typeface="+mn-ea"/>
              <a:cs typeface="+mn-cs"/>
            </a:rPr>
            <a:t>Generosity</a:t>
          </a:r>
          <a:endParaRPr lang="nl-NL" sz="2400" b="0" kern="1200" dirty="0" smtClean="0">
            <a:latin typeface="Gill Sans"/>
            <a:ea typeface="+mn-ea"/>
            <a:cs typeface="+mn-cs"/>
          </a:endParaRPr>
        </a:p>
        <a:p>
          <a:pPr lvl="0" algn="ctr" defTabSz="1066800">
            <a:lnSpc>
              <a:spcPct val="90000"/>
            </a:lnSpc>
            <a:spcBef>
              <a:spcPct val="0"/>
            </a:spcBef>
            <a:spcAft>
              <a:spcPct val="35000"/>
            </a:spcAft>
          </a:pPr>
          <a:r>
            <a:rPr lang="nl-NL" sz="2400" b="0" kern="1200" dirty="0" smtClean="0">
              <a:latin typeface="Gill Sans"/>
              <a:ea typeface="+mn-ea"/>
              <a:cs typeface="+mn-cs"/>
            </a:rPr>
            <a:t>Acts 20:35</a:t>
          </a:r>
          <a:endParaRPr lang="nl-NL" sz="2000" b="0" kern="1200" dirty="0">
            <a:latin typeface="Gill Sans"/>
            <a:ea typeface="+mn-ea"/>
            <a:cs typeface="+mn-cs"/>
          </a:endParaRPr>
        </a:p>
      </dsp:txBody>
      <dsp:txXfrm>
        <a:off x="3468080" y="2900851"/>
        <a:ext cx="1657594" cy="1425023"/>
      </dsp:txXfrm>
    </dsp:sp>
    <dsp:sp modelId="{7413BA0B-97B6-492E-8462-CDEBEEBCFF77}">
      <dsp:nvSpPr>
        <dsp:cNvPr id="0" name=""/>
        <dsp:cNvSpPr/>
      </dsp:nvSpPr>
      <dsp:spPr>
        <a:xfrm>
          <a:off x="1294291" y="1615559"/>
          <a:ext cx="2016224" cy="2016224"/>
        </a:xfrm>
        <a:prstGeom prst="gear6">
          <a:avLst/>
        </a:prstGeom>
        <a:solidFill>
          <a:schemeClr val="bg1">
            <a:lumMod val="6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NL" sz="1500" kern="1200" dirty="0" smtClean="0">
              <a:latin typeface="Gill Sans"/>
              <a:ea typeface="+mn-ea"/>
              <a:cs typeface="+mn-cs"/>
            </a:rPr>
            <a:t>Stewardship</a:t>
          </a:r>
        </a:p>
        <a:p>
          <a:pPr lvl="0" algn="ctr" defTabSz="666750">
            <a:lnSpc>
              <a:spcPct val="90000"/>
            </a:lnSpc>
            <a:spcBef>
              <a:spcPct val="0"/>
            </a:spcBef>
            <a:spcAft>
              <a:spcPct val="35000"/>
            </a:spcAft>
          </a:pPr>
          <a:r>
            <a:rPr lang="nl-NL" sz="1500" kern="1200" dirty="0" smtClean="0">
              <a:latin typeface="Gill Sans"/>
              <a:ea typeface="+mn-ea"/>
              <a:cs typeface="+mn-cs"/>
            </a:rPr>
            <a:t>Mt 25:14-30</a:t>
          </a:r>
          <a:endParaRPr lang="nl-NL" sz="1500" kern="1200" dirty="0">
            <a:latin typeface="Gill Sans"/>
            <a:ea typeface="+mn-ea"/>
            <a:cs typeface="+mn-cs"/>
          </a:endParaRPr>
        </a:p>
      </dsp:txBody>
      <dsp:txXfrm>
        <a:off x="1801881" y="2126217"/>
        <a:ext cx="1001044" cy="994908"/>
      </dsp:txXfrm>
    </dsp:sp>
    <dsp:sp modelId="{3A41BBEA-49D5-4446-AD29-BFE3D7F6588C}">
      <dsp:nvSpPr>
        <dsp:cNvPr id="0" name=""/>
        <dsp:cNvSpPr/>
      </dsp:nvSpPr>
      <dsp:spPr>
        <a:xfrm rot="20700000">
          <a:off x="2405952" y="235339"/>
          <a:ext cx="2028855" cy="1948789"/>
        </a:xfrm>
        <a:prstGeom prst="gear6">
          <a:avLst/>
        </a:prstGeom>
        <a:solidFill>
          <a:schemeClr val="bg1">
            <a:lumMod val="6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latin typeface="Gill Sans"/>
              <a:ea typeface="+mn-ea"/>
              <a:cs typeface="+mn-cs"/>
            </a:rPr>
            <a:t>Lordship</a:t>
          </a:r>
        </a:p>
        <a:p>
          <a:pPr lvl="0" algn="ctr" defTabSz="711200">
            <a:lnSpc>
              <a:spcPct val="90000"/>
            </a:lnSpc>
            <a:spcBef>
              <a:spcPct val="0"/>
            </a:spcBef>
            <a:spcAft>
              <a:spcPct val="35000"/>
            </a:spcAft>
          </a:pPr>
          <a:r>
            <a:rPr lang="nl-NL" sz="1600" kern="1200" dirty="0" smtClean="0">
              <a:latin typeface="Gill Sans"/>
              <a:ea typeface="+mn-ea"/>
              <a:cs typeface="+mn-cs"/>
            </a:rPr>
            <a:t>Ps. 24:1</a:t>
          </a:r>
          <a:endParaRPr lang="nl-NL" sz="1600" kern="1200" dirty="0">
            <a:latin typeface="Gill Sans"/>
            <a:ea typeface="+mn-ea"/>
            <a:cs typeface="+mn-cs"/>
          </a:endParaRPr>
        </a:p>
      </dsp:txBody>
      <dsp:txXfrm rot="-20700000">
        <a:off x="2855688" y="658017"/>
        <a:ext cx="1129382" cy="1103434"/>
      </dsp:txXfrm>
    </dsp:sp>
    <dsp:sp modelId="{A1C7D197-D4A3-4722-A313-B95BA4F73C5C}">
      <dsp:nvSpPr>
        <dsp:cNvPr id="0" name=""/>
        <dsp:cNvSpPr/>
      </dsp:nvSpPr>
      <dsp:spPr>
        <a:xfrm>
          <a:off x="2712553" y="1844547"/>
          <a:ext cx="3548554" cy="3548554"/>
        </a:xfrm>
        <a:prstGeom prst="circularArrow">
          <a:avLst>
            <a:gd name="adj1" fmla="val 4687"/>
            <a:gd name="adj2" fmla="val 299029"/>
            <a:gd name="adj3" fmla="val 2584519"/>
            <a:gd name="adj4" fmla="val 15721184"/>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7FBC3-5CD9-48E4-8BDC-53733093D79A}">
      <dsp:nvSpPr>
        <dsp:cNvPr id="0" name=""/>
        <dsp:cNvSpPr/>
      </dsp:nvSpPr>
      <dsp:spPr>
        <a:xfrm>
          <a:off x="946275" y="1163233"/>
          <a:ext cx="2578246" cy="2578246"/>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A67DAA-FC44-4D7F-A8D0-F9187B51FE2E}">
      <dsp:nvSpPr>
        <dsp:cNvPr id="0" name=""/>
        <dsp:cNvSpPr/>
      </dsp:nvSpPr>
      <dsp:spPr>
        <a:xfrm>
          <a:off x="1975685" y="-214347"/>
          <a:ext cx="2779868" cy="2779868"/>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D5181-A953-314F-A11C-606F4110104C}" type="datetimeFigureOut">
              <a:rPr lang="nl-NL" smtClean="0"/>
              <a:t>17/09/2014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Klik om de tekststijl van het model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CDCCA-EFEF-644D-A272-B22AD6CD7297}" type="slidenum">
              <a:rPr lang="nl-NL" smtClean="0"/>
              <a:t>‹nr.›</a:t>
            </a:fld>
            <a:endParaRPr lang="nl-NL"/>
          </a:p>
        </p:txBody>
      </p:sp>
    </p:spTree>
    <p:extLst>
      <p:ext uri="{BB962C8B-B14F-4D97-AF65-F5344CB8AC3E}">
        <p14:creationId xmlns:p14="http://schemas.microsoft.com/office/powerpoint/2010/main" val="5717370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Parable" TargetMode="External"/><Relationship Id="rId4" Type="http://schemas.openxmlformats.org/officeDocument/2006/relationships/hyperlink" Target="http://en.wikipedia.org/wiki/Sourdough" TargetMode="External"/><Relationship Id="rId5" Type="http://schemas.openxmlformats.org/officeDocument/2006/relationships/hyperlink" Target="http://en.wikipedia.org/wiki/Lactobacillus" TargetMode="External"/><Relationship Id="rId6" Type="http://schemas.openxmlformats.org/officeDocument/2006/relationships/hyperlink" Target="http://en.wikipedia.org/wiki/Yeast"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eaLnBrk="1" hangingPunct="1">
              <a:spcBef>
                <a:spcPct val="0"/>
              </a:spcBef>
            </a:pPr>
            <a:r>
              <a:rPr lang="nl-NL" sz="1400" dirty="0" smtClean="0"/>
              <a:t>‘</a:t>
            </a:r>
            <a:r>
              <a:rPr lang="en-US" sz="1400" dirty="0" smtClean="0"/>
              <a:t>One of my favorite stories is one that I first heard from E.F. Schumacher, whom some of you may know as the author of “Small is beautiful.” It concerns an economist, an architect, and a physician who are traveling together in a train. They fall into a conversation about which one of the three professions is the oldest and therefore the most honorable. The physician says, well of course medicine is the oldest profession. Look, at the very beginning God made Eve out of Adam's rib. This was an act of surgery, was it not? The architect says, hold on, before there was Adam and Eve, the earth and the planets had to be constructed. God made the earth out of chaos. This was an act of architecture. The economist turns to the other two and says: "And where do you think chaos came from?" </a:t>
            </a:r>
          </a:p>
          <a:p>
            <a:pPr eaLnBrk="1" hangingPunct="1">
              <a:spcBef>
                <a:spcPct val="0"/>
              </a:spcBef>
            </a:pPr>
            <a:endParaRPr lang="en-US" sz="1400" dirty="0" smtClean="0"/>
          </a:p>
          <a:p>
            <a:pPr eaLnBrk="1" hangingPunct="1">
              <a:spcBef>
                <a:spcPct val="0"/>
              </a:spcBef>
            </a:pPr>
            <a:r>
              <a:rPr lang="en-US" sz="1400" dirty="0" smtClean="0"/>
              <a:t>My professor always used to say</a:t>
            </a:r>
            <a:r>
              <a:rPr lang="en-US" sz="1400" b="1" dirty="0" smtClean="0"/>
              <a:t>, ‘if you cannot convince them, confuse them,</a:t>
            </a:r>
            <a:r>
              <a:rPr lang="en-US" sz="1400" dirty="0" smtClean="0"/>
              <a:t>.’  So this is often the outcome of economic forecasts and predictions.  I think, as a result of our fallen world.</a:t>
            </a:r>
          </a:p>
          <a:p>
            <a:pPr eaLnBrk="1" hangingPunct="1">
              <a:spcBef>
                <a:spcPct val="0"/>
              </a:spcBef>
            </a:pPr>
            <a:endParaRPr lang="en-US" sz="1400" dirty="0" smtClean="0"/>
          </a:p>
          <a:p>
            <a:pPr eaLnBrk="1" hangingPunct="1">
              <a:spcBef>
                <a:spcPct val="0"/>
              </a:spcBef>
            </a:pPr>
            <a:r>
              <a:rPr lang="en-US" sz="1400" dirty="0" smtClean="0"/>
              <a:t>Business is really very simple – buy low, sell high.  Or as my Dutch friend always used to say, “ I buy my product for €1,00 and sell it for €5,00 – and with that 4% margin, I can just get by!</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charset="0"/>
              </a:rPr>
              <a:t>I often start the economics courses that I teach with a quote from the English playwright, Tom Stoppard: </a:t>
            </a:r>
            <a:r>
              <a:rPr lang="ja-JP" altLang="en-US" sz="1400" dirty="0" smtClean="0">
                <a:latin typeface="Calibri" charset="0"/>
              </a:rPr>
              <a:t>‘</a:t>
            </a:r>
            <a:r>
              <a:rPr lang="en-US" sz="1400" dirty="0" smtClean="0">
                <a:latin typeface="Calibri" charset="0"/>
              </a:rPr>
              <a:t>It is the best possible time to be alive, when almost everything you thought you knew is wrong.</a:t>
            </a:r>
            <a:r>
              <a:rPr lang="ja-JP" altLang="en-US" sz="1400" dirty="0" smtClean="0">
                <a:latin typeface="Calibri" charset="0"/>
              </a:rPr>
              <a:t>’</a:t>
            </a:r>
            <a:r>
              <a:rPr lang="en-US" sz="1400" dirty="0" smtClean="0">
                <a:latin typeface="Calibri" charset="0"/>
              </a:rPr>
              <a:t> This feels an entirely appropriate place to begin exploring the world of economics, where long-accepted </a:t>
            </a:r>
            <a:r>
              <a:rPr lang="ja-JP" altLang="en-US" sz="1400" dirty="0" smtClean="0">
                <a:latin typeface="Calibri" charset="0"/>
              </a:rPr>
              <a:t>‘</a:t>
            </a:r>
            <a:r>
              <a:rPr lang="en-US" sz="1400" dirty="0" smtClean="0">
                <a:latin typeface="Calibri" charset="0"/>
              </a:rPr>
              <a:t>truths</a:t>
            </a:r>
            <a:r>
              <a:rPr lang="ja-JP" altLang="en-US" sz="1400" dirty="0" smtClean="0">
                <a:latin typeface="Calibri" charset="0"/>
              </a:rPr>
              <a:t>’</a:t>
            </a:r>
            <a:r>
              <a:rPr lang="en-US" sz="1400" dirty="0" smtClean="0">
                <a:latin typeface="Calibri" charset="0"/>
              </a:rPr>
              <a:t> are today tumbling like dominoes. This truly is an exciting time in the remaking of a more sane and liberating form of economics. </a:t>
            </a:r>
            <a:endParaRPr lang="nl-NL" sz="1400" dirty="0" smtClean="0">
              <a:latin typeface="Calibri" charset="0"/>
            </a:endParaRPr>
          </a:p>
          <a:p>
            <a:endParaRPr lang="nl-NL" dirty="0"/>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1</a:t>
            </a:fld>
            <a:endParaRPr lang="nl-NL"/>
          </a:p>
        </p:txBody>
      </p:sp>
    </p:spTree>
    <p:extLst>
      <p:ext uri="{BB962C8B-B14F-4D97-AF65-F5344CB8AC3E}">
        <p14:creationId xmlns:p14="http://schemas.microsoft.com/office/powerpoint/2010/main" val="202047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143125" y="685800"/>
            <a:ext cx="2571750" cy="3429000"/>
          </a:xfrm>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 The mustard seed are so tiny it can fall to the ground and lie unnoticed by human beings and birds alike. Though given time, the seed may sprout into a bush that overtakes every other plant in the garden, so large and green the birds come and nest in its branches. God. It begins so small that people scorn it and give it no chance for success. Against all odds, God’s kingdom will grow and spread throughout the world, bringing shade to the sick, the poor, the imprisoned, the unloved.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I review the parables about the kingdom of heaven, I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the economy of the kingdom of God influences the world in a way which begins very small but will have great effect. It is not an economy which will impose itself on the economy of the common kingdom, forcing any transformation, but  an economy which will exercise beneficial service to the good of all who come into contact with it.</a:t>
            </a:r>
            <a:endParaRPr lang="en-GB" sz="1200" kern="1200" dirty="0" smtClean="0">
              <a:solidFill>
                <a:schemeClr val="tx1"/>
              </a:solidFill>
              <a:effectLst/>
              <a:latin typeface="+mn-lt"/>
              <a:ea typeface="+mn-ea"/>
              <a:cs typeface="+mn-cs"/>
            </a:endParaRPr>
          </a:p>
          <a:p>
            <a:endParaRPr lang="nl-NL" dirty="0" smtClean="0"/>
          </a:p>
          <a:p>
            <a:endParaRPr lang="nl-NL" dirty="0" smtClean="0"/>
          </a:p>
          <a:p>
            <a:r>
              <a:rPr lang="en-US" sz="1200" kern="1200" dirty="0" smtClean="0">
                <a:solidFill>
                  <a:schemeClr val="tx1"/>
                </a:solidFill>
                <a:effectLst/>
                <a:latin typeface="+mn-lt"/>
                <a:ea typeface="+mn-ea"/>
                <a:cs typeface="+mn-cs"/>
              </a:rPr>
              <a:t>Jesus asked, “What shall I compare the kingdom of God to? </a:t>
            </a:r>
            <a:r>
              <a:rPr lang="en-US" sz="1200" b="1" kern="1200" dirty="0" smtClean="0">
                <a:solidFill>
                  <a:schemeClr val="tx1"/>
                </a:solidFill>
                <a:effectLst/>
                <a:latin typeface="+mn-lt"/>
                <a:ea typeface="+mn-ea"/>
                <a:cs typeface="+mn-cs"/>
              </a:rPr>
              <a:t>21 </a:t>
            </a:r>
            <a:r>
              <a:rPr lang="en-US" sz="1200" kern="1200" dirty="0" smtClean="0">
                <a:solidFill>
                  <a:schemeClr val="tx1"/>
                </a:solidFill>
                <a:effectLst/>
                <a:latin typeface="+mn-lt"/>
                <a:ea typeface="+mn-ea"/>
                <a:cs typeface="+mn-cs"/>
              </a:rPr>
              <a:t>It is like yeast that a woman took and mixed into about sixty pounds</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of flour until it worked all through the dough.”</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none" strike="noStrike" kern="1200" dirty="0" smtClean="0">
                <a:solidFill>
                  <a:schemeClr val="tx1"/>
                </a:solidFill>
                <a:effectLst/>
                <a:latin typeface="+mn-lt"/>
                <a:ea typeface="+mn-ea"/>
                <a:cs typeface="+mn-cs"/>
                <a:hlinkClick r:id="rId3"/>
              </a:rPr>
              <a:t>parable</a:t>
            </a:r>
            <a:r>
              <a:rPr lang="en-US" sz="1200" kern="1200" dirty="0" smtClean="0">
                <a:solidFill>
                  <a:schemeClr val="tx1"/>
                </a:solidFill>
                <a:effectLst/>
                <a:latin typeface="+mn-lt"/>
                <a:ea typeface="+mn-ea"/>
                <a:cs typeface="+mn-cs"/>
              </a:rPr>
              <a:t> describes what happens when a woman adds leaven (</a:t>
            </a:r>
            <a:r>
              <a:rPr lang="en-US" sz="1200" u="none" strike="noStrike" kern="1200" dirty="0" smtClean="0">
                <a:solidFill>
                  <a:schemeClr val="tx1"/>
                </a:solidFill>
                <a:effectLst/>
                <a:latin typeface="+mn-lt"/>
                <a:ea typeface="+mn-ea"/>
                <a:cs typeface="+mn-cs"/>
                <a:hlinkClick r:id="rId4"/>
              </a:rPr>
              <a:t>old, fermented dough</a:t>
            </a:r>
            <a:r>
              <a:rPr lang="en-US" sz="1200" kern="1200" dirty="0" smtClean="0">
                <a:solidFill>
                  <a:schemeClr val="tx1"/>
                </a:solidFill>
                <a:effectLst/>
                <a:latin typeface="+mn-lt"/>
                <a:ea typeface="+mn-ea"/>
                <a:cs typeface="+mn-cs"/>
              </a:rPr>
              <a:t> usually containing </a:t>
            </a:r>
            <a:r>
              <a:rPr lang="en-US" sz="1200" u="none" strike="noStrike" kern="1200" dirty="0" smtClean="0">
                <a:solidFill>
                  <a:schemeClr val="tx1"/>
                </a:solidFill>
                <a:effectLst/>
                <a:latin typeface="+mn-lt"/>
                <a:ea typeface="+mn-ea"/>
                <a:cs typeface="+mn-cs"/>
                <a:hlinkClick r:id="rId5"/>
              </a:rPr>
              <a:t>lactobacillus</a:t>
            </a:r>
            <a:r>
              <a:rPr lang="en-US" sz="1200" kern="1200" dirty="0" smtClean="0">
                <a:solidFill>
                  <a:schemeClr val="tx1"/>
                </a:solidFill>
                <a:effectLst/>
                <a:latin typeface="+mn-lt"/>
                <a:ea typeface="+mn-ea"/>
                <a:cs typeface="+mn-cs"/>
              </a:rPr>
              <a:t> and </a:t>
            </a:r>
            <a:r>
              <a:rPr lang="en-US" sz="1200" u="none" strike="noStrike" kern="1200" dirty="0" smtClean="0">
                <a:solidFill>
                  <a:schemeClr val="tx1"/>
                </a:solidFill>
                <a:effectLst/>
                <a:latin typeface="+mn-lt"/>
                <a:ea typeface="+mn-ea"/>
                <a:cs typeface="+mn-cs"/>
                <a:hlinkClick r:id="rId6"/>
              </a:rPr>
              <a:t>yeast</a:t>
            </a:r>
            <a:r>
              <a:rPr lang="en-US" sz="1200" kern="1200" dirty="0" smtClean="0">
                <a:solidFill>
                  <a:schemeClr val="tx1"/>
                </a:solidFill>
                <a:effectLst/>
                <a:latin typeface="+mn-lt"/>
                <a:ea typeface="+mn-ea"/>
                <a:cs typeface="+mn-cs"/>
              </a:rPr>
              <a:t>) to a large quantity of flour (about 8½ gallons or 38 </a:t>
            </a:r>
            <a:r>
              <a:rPr lang="en-US" sz="1200" kern="1200" dirty="0" err="1" smtClean="0">
                <a:solidFill>
                  <a:schemeClr val="tx1"/>
                </a:solidFill>
                <a:effectLst/>
                <a:latin typeface="+mn-lt"/>
                <a:ea typeface="+mn-ea"/>
                <a:cs typeface="+mn-cs"/>
              </a:rPr>
              <a:t>litres</a:t>
            </a:r>
            <a:r>
              <a:rPr lang="en-US" sz="1200" kern="1200" dirty="0" smtClean="0">
                <a:solidFill>
                  <a:schemeClr val="tx1"/>
                </a:solidFill>
                <a:effectLst/>
                <a:latin typeface="+mn-lt"/>
                <a:ea typeface="+mn-ea"/>
                <a:cs typeface="+mn-cs"/>
              </a:rPr>
              <a:t>). The living organisms in the leaven grow overnight, so that by morning the entire quantity of dough has been affected. The large quantity of flour may hint at a planned festive occasion, since the bread produced could feed a hundred people.[4]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quality in leaven is noticed in the Bible, namely, its secretly penetrating and diffusive power. In this respect it was emblematic of moral influence generally, whether good or bad; and hence our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adopts it as illustrating the growth of the kingdom of heaven in the individual heart and in the world at large: because (1) its source is from without; (2) it is secret in its operation; (3) it spreads by contact of particle with particle; (4) it is widely diffusive, one particle of leaven being able to change any number of particles of flour; and because (5) it does not act like water, moistening a certain amount of flour, but is like a plant, changing the particles it comes in contact with into its own nature, with like propagating power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10</a:t>
            </a:fld>
            <a:endParaRPr lang="nl-NL"/>
          </a:p>
        </p:txBody>
      </p:sp>
    </p:spTree>
    <p:extLst>
      <p:ext uri="{BB962C8B-B14F-4D97-AF65-F5344CB8AC3E}">
        <p14:creationId xmlns:p14="http://schemas.microsoft.com/office/powerpoint/2010/main" val="332503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eaLnBrk="1" hangingPunct="1">
              <a:spcBef>
                <a:spcPct val="0"/>
              </a:spcBef>
            </a:pPr>
            <a:r>
              <a:rPr lang="en-GB" sz="1100" noProof="0" dirty="0" smtClean="0"/>
              <a:t>Billy Graham likened the effect of the Kingdom to the Gulf Stream.</a:t>
            </a:r>
          </a:p>
          <a:p>
            <a:pPr eaLnBrk="1" hangingPunct="1">
              <a:spcBef>
                <a:spcPct val="0"/>
              </a:spcBef>
            </a:pPr>
            <a:endParaRPr lang="en-GB" sz="1100" noProof="0" dirty="0" smtClean="0"/>
          </a:p>
          <a:p>
            <a:pPr eaLnBrk="1" hangingPunct="1">
              <a:spcBef>
                <a:spcPct val="0"/>
              </a:spcBef>
            </a:pPr>
            <a:r>
              <a:rPr lang="en-GB" sz="1100" noProof="0" dirty="0" smtClean="0"/>
              <a:t>The Gulf Stream is in the ocean, but not a part of it. Believers are in the world, and yet must not be absorbed by it!” Billy Graham</a:t>
            </a:r>
          </a:p>
          <a:p>
            <a:pPr eaLnBrk="1" hangingPunct="1">
              <a:spcBef>
                <a:spcPct val="0"/>
              </a:spcBef>
            </a:pPr>
            <a:endParaRPr lang="en-GB" sz="1100" noProof="0" dirty="0" smtClean="0"/>
          </a:p>
          <a:p>
            <a:pPr eaLnBrk="1" hangingPunct="1">
              <a:spcBef>
                <a:spcPct val="0"/>
              </a:spcBef>
            </a:pPr>
            <a:r>
              <a:rPr lang="en-GB" sz="1100" noProof="0" dirty="0" smtClean="0"/>
              <a:t>Though Scotland is on the same latitude as Siberia, palm trees grow on some Scottish islands.</a:t>
            </a:r>
          </a:p>
          <a:p>
            <a:pPr eaLnBrk="1" hangingPunct="1">
              <a:spcBef>
                <a:spcPct val="0"/>
              </a:spcBef>
            </a:pPr>
            <a:r>
              <a:rPr lang="en-GB" sz="1100" noProof="0" dirty="0" smtClean="0"/>
              <a:t>Though it make a journey of thousands of miles, it continues to bring warmth and life!</a:t>
            </a:r>
          </a:p>
          <a:p>
            <a:endParaRPr lang="en-GB"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1" noProof="0" dirty="0" smtClean="0"/>
          </a:p>
        </p:txBody>
      </p:sp>
      <p:sp>
        <p:nvSpPr>
          <p:cNvPr id="4" name="Tijdelijke aanduiding voor dianummer 3"/>
          <p:cNvSpPr>
            <a:spLocks noGrp="1"/>
          </p:cNvSpPr>
          <p:nvPr>
            <p:ph type="sldNum" sz="quarter" idx="10"/>
          </p:nvPr>
        </p:nvSpPr>
        <p:spPr/>
        <p:txBody>
          <a:bodyPr/>
          <a:lstStyle/>
          <a:p>
            <a:fld id="{189AC6EE-C129-4820-8B21-5D92D29DF9F4}" type="slidenum">
              <a:rPr lang="en-US" smtClean="0"/>
              <a:t>11</a:t>
            </a:fld>
            <a:endParaRPr lang="en-US"/>
          </a:p>
        </p:txBody>
      </p:sp>
    </p:spTree>
    <p:extLst>
      <p:ext uri="{BB962C8B-B14F-4D97-AF65-F5344CB8AC3E}">
        <p14:creationId xmlns:p14="http://schemas.microsoft.com/office/powerpoint/2010/main" val="344734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sz="1200" kern="1200" dirty="0" smtClean="0">
                <a:solidFill>
                  <a:schemeClr val="tx1"/>
                </a:solidFill>
                <a:latin typeface="+mn-lt"/>
                <a:ea typeface="+mn-ea"/>
                <a:cs typeface="+mn-cs"/>
              </a:rPr>
              <a:t>“</a:t>
            </a:r>
            <a:r>
              <a:rPr lang="nl-NL" sz="1200" kern="1200" dirty="0" err="1" smtClean="0">
                <a:solidFill>
                  <a:schemeClr val="tx1"/>
                </a:solidFill>
                <a:latin typeface="+mn-lt"/>
                <a:ea typeface="+mn-ea"/>
                <a:cs typeface="+mn-cs"/>
              </a:rPr>
              <a:t>Come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all</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you</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who</a:t>
            </a:r>
            <a:r>
              <a:rPr lang="nl-NL" sz="1200" kern="1200" dirty="0" smtClean="0">
                <a:solidFill>
                  <a:schemeClr val="tx1"/>
                </a:solidFill>
                <a:latin typeface="+mn-lt"/>
                <a:ea typeface="+mn-ea"/>
                <a:cs typeface="+mn-cs"/>
              </a:rPr>
              <a:t> are </a:t>
            </a:r>
            <a:r>
              <a:rPr lang="nl-NL" sz="1200" kern="1200" dirty="0" err="1" smtClean="0">
                <a:solidFill>
                  <a:schemeClr val="tx1"/>
                </a:solidFill>
                <a:latin typeface="+mn-lt"/>
                <a:ea typeface="+mn-ea"/>
                <a:cs typeface="+mn-cs"/>
              </a:rPr>
              <a:t>thirsty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come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the waters; 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you</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who</a:t>
            </a:r>
            <a:r>
              <a:rPr lang="nl-NL" sz="1200" kern="1200" dirty="0" smtClean="0">
                <a:solidFill>
                  <a:schemeClr val="tx1"/>
                </a:solidFill>
                <a:latin typeface="+mn-lt"/>
                <a:ea typeface="+mn-ea"/>
                <a:cs typeface="+mn-cs"/>
              </a:rPr>
              <a:t> have no money,</a:t>
            </a:r>
            <a:r>
              <a:rPr lang="nl-NL" sz="1200" kern="1200" baseline="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come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buy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eat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Come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buy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wine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milk</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without money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without </a:t>
            </a:r>
            <a:r>
              <a:rPr lang="nl-NL" sz="1200" kern="1200" dirty="0" err="1" smtClean="0">
                <a:solidFill>
                  <a:schemeClr val="tx1"/>
                </a:solidFill>
                <a:latin typeface="+mn-lt"/>
                <a:ea typeface="+mn-ea"/>
                <a:cs typeface="+mn-cs"/>
              </a:rPr>
              <a:t>cost</a:t>
            </a:r>
            <a:r>
              <a:rPr lang="nl-NL" sz="1200" kern="1200" dirty="0" smtClean="0">
                <a:solidFill>
                  <a:schemeClr val="tx1"/>
                </a:solidFill>
                <a:latin typeface="+mn-lt"/>
                <a:ea typeface="+mn-ea"/>
                <a:cs typeface="+mn-cs"/>
              </a:rPr>
              <a:t>.</a:t>
            </a:r>
            <a:endParaRPr lang="nl-NL" sz="1200" b="1" kern="1200" dirty="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r>
              <a:rPr lang="nl-NL" sz="1200" b="0" kern="1200" dirty="0" err="1" smtClean="0">
                <a:solidFill>
                  <a:schemeClr val="tx1"/>
                </a:solidFill>
                <a:latin typeface="+mn-lt"/>
                <a:ea typeface="+mn-ea"/>
                <a:cs typeface="+mn-cs"/>
              </a:rPr>
              <a:t>Why</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spend</a:t>
            </a:r>
            <a:r>
              <a:rPr lang="nl-NL" sz="1200" b="0" kern="1200" dirty="0" smtClean="0">
                <a:solidFill>
                  <a:schemeClr val="tx1"/>
                </a:solidFill>
                <a:latin typeface="+mn-lt"/>
                <a:ea typeface="+mn-ea"/>
                <a:cs typeface="+mn-cs"/>
              </a:rPr>
              <a:t> money on </a:t>
            </a:r>
            <a:r>
              <a:rPr lang="nl-NL" sz="1200" b="0" kern="1200" dirty="0" err="1" smtClean="0">
                <a:solidFill>
                  <a:schemeClr val="tx1"/>
                </a:solidFill>
                <a:latin typeface="+mn-lt"/>
                <a:ea typeface="+mn-ea"/>
                <a:cs typeface="+mn-cs"/>
              </a:rPr>
              <a:t>what</a:t>
            </a:r>
            <a:r>
              <a:rPr lang="nl-NL" sz="1200" b="0" kern="1200" dirty="0" smtClean="0">
                <a:solidFill>
                  <a:schemeClr val="tx1"/>
                </a:solidFill>
                <a:latin typeface="+mn-lt"/>
                <a:ea typeface="+mn-ea"/>
                <a:cs typeface="+mn-cs"/>
              </a:rPr>
              <a:t> is </a:t>
            </a:r>
            <a:r>
              <a:rPr lang="nl-NL" sz="1200" b="0" kern="1200" dirty="0" err="1" smtClean="0">
                <a:solidFill>
                  <a:schemeClr val="tx1"/>
                </a:solidFill>
                <a:latin typeface="+mn-lt"/>
                <a:ea typeface="+mn-ea"/>
                <a:cs typeface="+mn-cs"/>
              </a:rPr>
              <a:t>not</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bread</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and</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your</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labor</a:t>
            </a:r>
            <a:r>
              <a:rPr lang="nl-NL" sz="1200" b="0" kern="1200" dirty="0" smtClean="0">
                <a:solidFill>
                  <a:schemeClr val="tx1"/>
                </a:solidFill>
                <a:latin typeface="+mn-lt"/>
                <a:ea typeface="+mn-ea"/>
                <a:cs typeface="+mn-cs"/>
              </a:rPr>
              <a:t> on </a:t>
            </a:r>
            <a:r>
              <a:rPr lang="nl-NL" sz="1200" b="0" kern="1200" dirty="0" err="1" smtClean="0">
                <a:solidFill>
                  <a:schemeClr val="tx1"/>
                </a:solidFill>
                <a:latin typeface="+mn-lt"/>
                <a:ea typeface="+mn-ea"/>
                <a:cs typeface="+mn-cs"/>
              </a:rPr>
              <a:t>what</a:t>
            </a:r>
            <a:r>
              <a:rPr lang="nl-NL" sz="1200" b="0" kern="1200" dirty="0" smtClean="0">
                <a:solidFill>
                  <a:schemeClr val="tx1"/>
                </a:solidFill>
                <a:latin typeface="+mn-lt"/>
                <a:ea typeface="+mn-ea"/>
                <a:cs typeface="+mn-cs"/>
              </a:rPr>
              <a:t> does </a:t>
            </a:r>
            <a:r>
              <a:rPr lang="nl-NL" sz="1200" b="0" kern="1200" dirty="0" err="1" smtClean="0">
                <a:solidFill>
                  <a:schemeClr val="tx1"/>
                </a:solidFill>
                <a:latin typeface="+mn-lt"/>
                <a:ea typeface="+mn-ea"/>
                <a:cs typeface="+mn-cs"/>
              </a:rPr>
              <a:t>not</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satisfy</a:t>
            </a:r>
            <a:r>
              <a:rPr lang="nl-NL" sz="1200" b="0" kern="1200" dirty="0" smtClean="0">
                <a:solidFill>
                  <a:schemeClr val="tx1"/>
                </a:solidFill>
                <a:latin typeface="+mn-lt"/>
                <a:ea typeface="+mn-ea"/>
                <a:cs typeface="+mn-cs"/>
              </a:rPr>
              <a:t>? Listen, listen </a:t>
            </a:r>
            <a:r>
              <a:rPr lang="nl-NL" sz="1200" b="0" kern="1200" dirty="0" err="1" smtClean="0">
                <a:solidFill>
                  <a:schemeClr val="tx1"/>
                </a:solidFill>
                <a:latin typeface="+mn-lt"/>
                <a:ea typeface="+mn-ea"/>
                <a:cs typeface="+mn-cs"/>
              </a:rPr>
              <a:t>to</a:t>
            </a:r>
            <a:r>
              <a:rPr lang="nl-NL" sz="1200" b="0" kern="1200" dirty="0" smtClean="0">
                <a:solidFill>
                  <a:schemeClr val="tx1"/>
                </a:solidFill>
                <a:latin typeface="+mn-lt"/>
                <a:ea typeface="+mn-ea"/>
                <a:cs typeface="+mn-cs"/>
              </a:rPr>
              <a:t> me, </a:t>
            </a:r>
            <a:r>
              <a:rPr lang="nl-NL" sz="1200" b="0" kern="1200" dirty="0" err="1" smtClean="0">
                <a:solidFill>
                  <a:schemeClr val="tx1"/>
                </a:solidFill>
                <a:latin typeface="+mn-lt"/>
                <a:ea typeface="+mn-ea"/>
                <a:cs typeface="+mn-cs"/>
              </a:rPr>
              <a:t>and</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eat</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what</a:t>
            </a:r>
            <a:r>
              <a:rPr lang="nl-NL" sz="1200" b="0" kern="1200" dirty="0" smtClean="0">
                <a:solidFill>
                  <a:schemeClr val="tx1"/>
                </a:solidFill>
                <a:latin typeface="+mn-lt"/>
                <a:ea typeface="+mn-ea"/>
                <a:cs typeface="+mn-cs"/>
              </a:rPr>
              <a:t> is </a:t>
            </a:r>
            <a:r>
              <a:rPr lang="nl-NL" sz="1200" b="0" kern="1200" dirty="0" err="1" smtClean="0">
                <a:solidFill>
                  <a:schemeClr val="tx1"/>
                </a:solidFill>
                <a:latin typeface="+mn-lt"/>
                <a:ea typeface="+mn-ea"/>
                <a:cs typeface="+mn-cs"/>
              </a:rPr>
              <a:t>good</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and</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you</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will</a:t>
            </a:r>
            <a:r>
              <a:rPr lang="nl-NL" sz="1200" b="0" kern="1200" dirty="0" smtClean="0">
                <a:solidFill>
                  <a:schemeClr val="tx1"/>
                </a:solidFill>
                <a:latin typeface="+mn-lt"/>
                <a:ea typeface="+mn-ea"/>
                <a:cs typeface="+mn-cs"/>
              </a:rPr>
              <a:t> </a:t>
            </a:r>
            <a:r>
              <a:rPr lang="nl-NL" sz="1200" b="0" kern="1200" dirty="0" err="1" smtClean="0">
                <a:solidFill>
                  <a:schemeClr val="tx1"/>
                </a:solidFill>
                <a:latin typeface="+mn-lt"/>
                <a:ea typeface="+mn-ea"/>
                <a:cs typeface="+mn-cs"/>
              </a:rPr>
              <a:t>delight</a:t>
            </a:r>
            <a:r>
              <a:rPr lang="nl-NL" sz="1200" b="0" kern="1200" dirty="0" smtClean="0">
                <a:solidFill>
                  <a:schemeClr val="tx1"/>
                </a:solidFill>
                <a:latin typeface="+mn-lt"/>
                <a:ea typeface="+mn-ea"/>
                <a:cs typeface="+mn-cs"/>
              </a:rPr>
              <a:t> in the </a:t>
            </a:r>
            <a:r>
              <a:rPr lang="nl-NL" sz="1200" b="0" kern="1200" dirty="0" err="1" smtClean="0">
                <a:solidFill>
                  <a:schemeClr val="tx1"/>
                </a:solidFill>
                <a:latin typeface="+mn-lt"/>
                <a:ea typeface="+mn-ea"/>
                <a:cs typeface="+mn-cs"/>
              </a:rPr>
              <a:t>richest</a:t>
            </a:r>
            <a:r>
              <a:rPr lang="nl-NL" sz="1200" b="0" kern="1200" dirty="0" smtClean="0">
                <a:solidFill>
                  <a:schemeClr val="tx1"/>
                </a:solidFill>
                <a:latin typeface="+mn-lt"/>
                <a:ea typeface="+mn-ea"/>
                <a:cs typeface="+mn-cs"/>
              </a:rPr>
              <a:t> of </a:t>
            </a:r>
            <a:r>
              <a:rPr lang="nl-NL" sz="1200" b="0" kern="1200" dirty="0" err="1" smtClean="0">
                <a:solidFill>
                  <a:schemeClr val="tx1"/>
                </a:solidFill>
                <a:latin typeface="+mn-lt"/>
                <a:ea typeface="+mn-ea"/>
                <a:cs typeface="+mn-cs"/>
              </a:rPr>
              <a:t>fare</a:t>
            </a:r>
            <a:r>
              <a:rPr lang="nl-NL" sz="1200" b="0" kern="1200" dirty="0" smtClean="0">
                <a:solidFill>
                  <a:schemeClr val="tx1"/>
                </a:solidFill>
                <a:latin typeface="+mn-lt"/>
                <a:ea typeface="+mn-ea"/>
                <a:cs typeface="+mn-cs"/>
              </a:rPr>
              <a:t>.</a:t>
            </a:r>
          </a:p>
          <a:p>
            <a:endParaRPr lang="nl-NL" sz="1200" b="0" kern="1200" dirty="0" smtClean="0">
              <a:solidFill>
                <a:schemeClr val="tx1"/>
              </a:solidFill>
              <a:latin typeface="+mn-lt"/>
              <a:ea typeface="+mn-ea"/>
              <a:cs typeface="+mn-cs"/>
            </a:endParaRPr>
          </a:p>
          <a:p>
            <a:endParaRPr lang="nl-NL"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i="1" dirty="0" smtClean="0">
                <a:solidFill>
                  <a:schemeClr val="bg1"/>
                </a:solidFill>
              </a:rPr>
              <a:t>“</a:t>
            </a:r>
            <a:r>
              <a:rPr lang="nl-NL" i="1" dirty="0" err="1" smtClean="0">
                <a:solidFill>
                  <a:schemeClr val="bg1"/>
                </a:solidFill>
              </a:rPr>
              <a:t>So</a:t>
            </a:r>
            <a:r>
              <a:rPr lang="nl-NL" i="1" dirty="0" smtClean="0">
                <a:solidFill>
                  <a:schemeClr val="bg1"/>
                </a:solidFill>
              </a:rPr>
              <a:t> I gave </a:t>
            </a:r>
            <a:r>
              <a:rPr lang="nl-NL" i="1" dirty="0" err="1" smtClean="0">
                <a:solidFill>
                  <a:schemeClr val="bg1"/>
                </a:solidFill>
              </a:rPr>
              <a:t>you</a:t>
            </a:r>
            <a:r>
              <a:rPr lang="nl-NL" i="1" dirty="0" smtClean="0">
                <a:solidFill>
                  <a:schemeClr val="bg1"/>
                </a:solidFill>
              </a:rPr>
              <a:t> a land on </a:t>
            </a:r>
            <a:r>
              <a:rPr lang="nl-NL" i="1" dirty="0" err="1" smtClean="0">
                <a:solidFill>
                  <a:schemeClr val="bg1"/>
                </a:solidFill>
              </a:rPr>
              <a:t>which</a:t>
            </a:r>
            <a:r>
              <a:rPr lang="nl-NL" i="1" dirty="0" smtClean="0">
                <a:solidFill>
                  <a:schemeClr val="bg1"/>
                </a:solidFill>
              </a:rPr>
              <a:t> </a:t>
            </a:r>
            <a:r>
              <a:rPr lang="nl-NL" i="1" dirty="0" err="1" smtClean="0">
                <a:solidFill>
                  <a:schemeClr val="bg1"/>
                </a:solidFill>
              </a:rPr>
              <a:t>you</a:t>
            </a:r>
            <a:r>
              <a:rPr lang="nl-NL" i="1" dirty="0" smtClean="0">
                <a:solidFill>
                  <a:schemeClr val="bg1"/>
                </a:solidFill>
              </a:rPr>
              <a:t> </a:t>
            </a:r>
            <a:r>
              <a:rPr lang="nl-NL" i="1" dirty="0" err="1" smtClean="0">
                <a:solidFill>
                  <a:schemeClr val="bg1"/>
                </a:solidFill>
              </a:rPr>
              <a:t>did</a:t>
            </a:r>
            <a:r>
              <a:rPr lang="nl-NL" i="1" dirty="0" smtClean="0">
                <a:solidFill>
                  <a:schemeClr val="bg1"/>
                </a:solidFill>
              </a:rPr>
              <a:t> </a:t>
            </a:r>
            <a:r>
              <a:rPr lang="nl-NL" i="1" dirty="0" err="1" smtClean="0">
                <a:solidFill>
                  <a:schemeClr val="bg1"/>
                </a:solidFill>
              </a:rPr>
              <a:t>not</a:t>
            </a:r>
            <a:r>
              <a:rPr lang="nl-NL" i="1" dirty="0" smtClean="0">
                <a:solidFill>
                  <a:schemeClr val="bg1"/>
                </a:solidFill>
              </a:rPr>
              <a:t> </a:t>
            </a:r>
            <a:r>
              <a:rPr lang="nl-NL" i="1" dirty="0" err="1" smtClean="0">
                <a:solidFill>
                  <a:schemeClr val="bg1"/>
                </a:solidFill>
              </a:rPr>
              <a:t>toil</a:t>
            </a:r>
            <a:r>
              <a:rPr lang="nl-NL" i="1" dirty="0" smtClean="0">
                <a:solidFill>
                  <a:schemeClr val="bg1"/>
                </a:solidFill>
              </a:rPr>
              <a:t> </a:t>
            </a:r>
            <a:r>
              <a:rPr lang="nl-NL" i="1" dirty="0" err="1" smtClean="0">
                <a:solidFill>
                  <a:schemeClr val="bg1"/>
                </a:solidFill>
              </a:rPr>
              <a:t>and</a:t>
            </a:r>
            <a:r>
              <a:rPr lang="nl-NL" i="1" dirty="0" smtClean="0">
                <a:solidFill>
                  <a:schemeClr val="bg1"/>
                </a:solidFill>
              </a:rPr>
              <a:t> </a:t>
            </a:r>
            <a:r>
              <a:rPr lang="nl-NL" i="1" dirty="0" err="1" smtClean="0">
                <a:solidFill>
                  <a:schemeClr val="bg1"/>
                </a:solidFill>
              </a:rPr>
              <a:t>cities</a:t>
            </a:r>
            <a:r>
              <a:rPr lang="nl-NL" i="1" dirty="0" smtClean="0">
                <a:solidFill>
                  <a:schemeClr val="bg1"/>
                </a:solidFill>
              </a:rPr>
              <a:t> </a:t>
            </a:r>
            <a:r>
              <a:rPr lang="nl-NL" i="1" dirty="0" err="1" smtClean="0">
                <a:solidFill>
                  <a:schemeClr val="bg1"/>
                </a:solidFill>
              </a:rPr>
              <a:t>you</a:t>
            </a:r>
            <a:r>
              <a:rPr lang="nl-NL" i="1" dirty="0" smtClean="0">
                <a:solidFill>
                  <a:schemeClr val="bg1"/>
                </a:solidFill>
              </a:rPr>
              <a:t> </a:t>
            </a:r>
            <a:r>
              <a:rPr lang="nl-NL" i="1" dirty="0" err="1" smtClean="0">
                <a:solidFill>
                  <a:schemeClr val="bg1"/>
                </a:solidFill>
              </a:rPr>
              <a:t>did</a:t>
            </a:r>
            <a:r>
              <a:rPr lang="nl-NL" i="1" dirty="0" smtClean="0">
                <a:solidFill>
                  <a:schemeClr val="bg1"/>
                </a:solidFill>
              </a:rPr>
              <a:t> </a:t>
            </a:r>
            <a:r>
              <a:rPr lang="nl-NL" i="1" dirty="0" err="1" smtClean="0">
                <a:solidFill>
                  <a:schemeClr val="bg1"/>
                </a:solidFill>
              </a:rPr>
              <a:t>not</a:t>
            </a:r>
            <a:r>
              <a:rPr lang="nl-NL" i="1" dirty="0" smtClean="0">
                <a:solidFill>
                  <a:schemeClr val="bg1"/>
                </a:solidFill>
              </a:rPr>
              <a:t> </a:t>
            </a:r>
            <a:r>
              <a:rPr lang="nl-NL" i="1" dirty="0" err="1" smtClean="0">
                <a:solidFill>
                  <a:schemeClr val="bg1"/>
                </a:solidFill>
              </a:rPr>
              <a:t>build</a:t>
            </a:r>
            <a:r>
              <a:rPr lang="nl-NL" i="1" dirty="0" smtClean="0">
                <a:solidFill>
                  <a:schemeClr val="bg1"/>
                </a:solidFill>
              </a:rPr>
              <a:t>; </a:t>
            </a:r>
            <a:r>
              <a:rPr lang="nl-NL" i="1" dirty="0" err="1" smtClean="0">
                <a:solidFill>
                  <a:schemeClr val="bg1"/>
                </a:solidFill>
              </a:rPr>
              <a:t>and</a:t>
            </a:r>
            <a:r>
              <a:rPr lang="nl-NL" i="1" dirty="0" smtClean="0">
                <a:solidFill>
                  <a:schemeClr val="bg1"/>
                </a:solidFill>
              </a:rPr>
              <a:t> </a:t>
            </a:r>
            <a:r>
              <a:rPr lang="nl-NL" i="1" dirty="0" err="1" smtClean="0">
                <a:solidFill>
                  <a:schemeClr val="bg1"/>
                </a:solidFill>
              </a:rPr>
              <a:t>you</a:t>
            </a:r>
            <a:r>
              <a:rPr lang="nl-NL" i="1" dirty="0" smtClean="0">
                <a:solidFill>
                  <a:schemeClr val="bg1"/>
                </a:solidFill>
              </a:rPr>
              <a:t> live in </a:t>
            </a:r>
            <a:r>
              <a:rPr lang="nl-NL" i="1" dirty="0" err="1" smtClean="0">
                <a:solidFill>
                  <a:schemeClr val="bg1"/>
                </a:solidFill>
              </a:rPr>
              <a:t>them</a:t>
            </a:r>
            <a:r>
              <a:rPr lang="nl-NL" i="1" dirty="0" smtClean="0">
                <a:solidFill>
                  <a:schemeClr val="bg1"/>
                </a:solidFill>
              </a:rPr>
              <a:t> </a:t>
            </a:r>
            <a:r>
              <a:rPr lang="nl-NL" i="1" dirty="0" err="1" smtClean="0">
                <a:solidFill>
                  <a:schemeClr val="bg1"/>
                </a:solidFill>
              </a:rPr>
              <a:t>and</a:t>
            </a:r>
            <a:r>
              <a:rPr lang="nl-NL" i="1" dirty="0" smtClean="0">
                <a:solidFill>
                  <a:schemeClr val="bg1"/>
                </a:solidFill>
              </a:rPr>
              <a:t> </a:t>
            </a:r>
            <a:r>
              <a:rPr lang="nl-NL" i="1" dirty="0" err="1" smtClean="0">
                <a:solidFill>
                  <a:schemeClr val="bg1"/>
                </a:solidFill>
              </a:rPr>
              <a:t>eat</a:t>
            </a:r>
            <a:r>
              <a:rPr lang="nl-NL" i="1" dirty="0" smtClean="0">
                <a:solidFill>
                  <a:schemeClr val="bg1"/>
                </a:solidFill>
              </a:rPr>
              <a:t> </a:t>
            </a:r>
            <a:r>
              <a:rPr lang="nl-NL" i="1" dirty="0" err="1" smtClean="0">
                <a:solidFill>
                  <a:schemeClr val="bg1"/>
                </a:solidFill>
              </a:rPr>
              <a:t>from</a:t>
            </a:r>
            <a:r>
              <a:rPr lang="nl-NL" i="1" dirty="0" smtClean="0">
                <a:solidFill>
                  <a:schemeClr val="bg1"/>
                </a:solidFill>
              </a:rPr>
              <a:t> </a:t>
            </a:r>
            <a:r>
              <a:rPr lang="nl-NL" i="1" dirty="0" err="1" smtClean="0">
                <a:solidFill>
                  <a:schemeClr val="bg1"/>
                </a:solidFill>
              </a:rPr>
              <a:t>vineyards</a:t>
            </a:r>
            <a:r>
              <a:rPr lang="nl-NL" i="1" dirty="0" smtClean="0">
                <a:solidFill>
                  <a:schemeClr val="bg1"/>
                </a:solidFill>
              </a:rPr>
              <a:t> </a:t>
            </a:r>
            <a:r>
              <a:rPr lang="nl-NL" i="1" dirty="0" err="1" smtClean="0">
                <a:solidFill>
                  <a:schemeClr val="bg1"/>
                </a:solidFill>
              </a:rPr>
              <a:t>and</a:t>
            </a:r>
            <a:r>
              <a:rPr lang="nl-NL" i="1" dirty="0" smtClean="0">
                <a:solidFill>
                  <a:schemeClr val="bg1"/>
                </a:solidFill>
              </a:rPr>
              <a:t> </a:t>
            </a:r>
            <a:r>
              <a:rPr lang="nl-NL" i="1" dirty="0" err="1" smtClean="0">
                <a:solidFill>
                  <a:schemeClr val="bg1"/>
                </a:solidFill>
              </a:rPr>
              <a:t>olive</a:t>
            </a:r>
            <a:r>
              <a:rPr lang="nl-NL" i="1" dirty="0" smtClean="0">
                <a:solidFill>
                  <a:schemeClr val="bg1"/>
                </a:solidFill>
              </a:rPr>
              <a:t> </a:t>
            </a:r>
            <a:r>
              <a:rPr lang="nl-NL" i="1" dirty="0" err="1" smtClean="0">
                <a:solidFill>
                  <a:schemeClr val="bg1"/>
                </a:solidFill>
              </a:rPr>
              <a:t>groves</a:t>
            </a:r>
            <a:r>
              <a:rPr lang="nl-NL" i="1" dirty="0" smtClean="0">
                <a:solidFill>
                  <a:schemeClr val="bg1"/>
                </a:solidFill>
              </a:rPr>
              <a:t> </a:t>
            </a:r>
            <a:r>
              <a:rPr lang="nl-NL" i="1" dirty="0" err="1" smtClean="0">
                <a:solidFill>
                  <a:schemeClr val="bg1"/>
                </a:solidFill>
              </a:rPr>
              <a:t>that</a:t>
            </a:r>
            <a:r>
              <a:rPr lang="nl-NL" i="1" dirty="0" smtClean="0">
                <a:solidFill>
                  <a:schemeClr val="bg1"/>
                </a:solidFill>
              </a:rPr>
              <a:t> </a:t>
            </a:r>
            <a:r>
              <a:rPr lang="nl-NL" i="1" dirty="0" err="1" smtClean="0">
                <a:solidFill>
                  <a:schemeClr val="bg1"/>
                </a:solidFill>
              </a:rPr>
              <a:t>you</a:t>
            </a:r>
            <a:r>
              <a:rPr lang="nl-NL" i="1" dirty="0" smtClean="0">
                <a:solidFill>
                  <a:schemeClr val="bg1"/>
                </a:solidFill>
              </a:rPr>
              <a:t> </a:t>
            </a:r>
            <a:r>
              <a:rPr lang="nl-NL" i="1" dirty="0" err="1" smtClean="0">
                <a:solidFill>
                  <a:schemeClr val="bg1"/>
                </a:solidFill>
              </a:rPr>
              <a:t>did</a:t>
            </a:r>
            <a:r>
              <a:rPr lang="nl-NL" i="1" dirty="0" smtClean="0">
                <a:solidFill>
                  <a:schemeClr val="bg1"/>
                </a:solidFill>
              </a:rPr>
              <a:t> </a:t>
            </a:r>
            <a:r>
              <a:rPr lang="nl-NL" i="1" dirty="0" err="1" smtClean="0">
                <a:solidFill>
                  <a:schemeClr val="bg1"/>
                </a:solidFill>
              </a:rPr>
              <a:t>not</a:t>
            </a:r>
            <a:r>
              <a:rPr lang="nl-NL" i="1" dirty="0" smtClean="0">
                <a:solidFill>
                  <a:schemeClr val="bg1"/>
                </a:solidFill>
              </a:rPr>
              <a:t> plant”</a:t>
            </a:r>
            <a:r>
              <a:rPr lang="nl-NL" dirty="0" smtClean="0">
                <a:solidFill>
                  <a:schemeClr val="bg1"/>
                </a:solidFill>
              </a:rPr>
              <a:t> (Josh 24:13). </a:t>
            </a:r>
          </a:p>
          <a:p>
            <a:endParaRPr lang="nl-NL" sz="1200" b="0" kern="1200" dirty="0" smtClean="0">
              <a:solidFill>
                <a:schemeClr val="tx1"/>
              </a:solidFill>
              <a:latin typeface="+mn-lt"/>
              <a:ea typeface="+mn-ea"/>
              <a:cs typeface="+mn-cs"/>
            </a:endParaRPr>
          </a:p>
          <a:p>
            <a:endParaRPr lang="nl-NL" sz="1200" b="0" kern="120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12</a:t>
            </a:fld>
            <a:endParaRPr lang="nl-NL"/>
          </a:p>
        </p:txBody>
      </p:sp>
    </p:spTree>
    <p:extLst>
      <p:ext uri="{BB962C8B-B14F-4D97-AF65-F5344CB8AC3E}">
        <p14:creationId xmlns:p14="http://schemas.microsoft.com/office/powerpoint/2010/main" val="245194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eaLnBrk="1" hangingPunct="1">
              <a:spcBef>
                <a:spcPct val="0"/>
              </a:spcBef>
            </a:pPr>
            <a:r>
              <a:rPr lang="nl-NL" sz="1100" b="1" dirty="0" err="1" smtClean="0"/>
              <a:t>Jesus</a:t>
            </a:r>
            <a:r>
              <a:rPr lang="nl-NL" sz="1100" b="1" dirty="0" smtClean="0"/>
              <a:t> </a:t>
            </a:r>
            <a:r>
              <a:rPr lang="nl-NL" sz="1100" b="1" dirty="0" err="1" smtClean="0"/>
              <a:t>taught</a:t>
            </a:r>
            <a:r>
              <a:rPr lang="nl-NL" sz="1100" b="1" dirty="0" smtClean="0"/>
              <a:t> </a:t>
            </a:r>
            <a:r>
              <a:rPr lang="nl-NL" sz="1100" b="1" dirty="0" err="1" smtClean="0"/>
              <a:t>us</a:t>
            </a:r>
            <a:r>
              <a:rPr lang="nl-NL" sz="1100" b="1" dirty="0" smtClean="0"/>
              <a:t> </a:t>
            </a:r>
            <a:r>
              <a:rPr lang="nl-NL" sz="1100" b="1" dirty="0" err="1" smtClean="0"/>
              <a:t>to</a:t>
            </a:r>
            <a:r>
              <a:rPr lang="nl-NL" sz="1100" b="1" dirty="0" smtClean="0"/>
              <a:t> </a:t>
            </a:r>
            <a:r>
              <a:rPr lang="nl-NL" sz="1100" b="1" dirty="0" err="1" smtClean="0"/>
              <a:t>pray</a:t>
            </a:r>
            <a:r>
              <a:rPr lang="nl-NL" sz="1100" b="1" dirty="0" smtClean="0"/>
              <a:t> “ </a:t>
            </a:r>
            <a:r>
              <a:rPr lang="nl-NL" sz="1100" b="1" dirty="0" err="1" smtClean="0"/>
              <a:t>Thy</a:t>
            </a:r>
            <a:r>
              <a:rPr lang="nl-NL" sz="1100" b="1" dirty="0" smtClean="0"/>
              <a:t> </a:t>
            </a:r>
            <a:r>
              <a:rPr lang="nl-NL" sz="1100" b="1" dirty="0" err="1" smtClean="0"/>
              <a:t>Kingdom</a:t>
            </a:r>
            <a:r>
              <a:rPr lang="nl-NL" sz="1100" b="1" baseline="0" dirty="0" smtClean="0"/>
              <a:t> </a:t>
            </a:r>
            <a:r>
              <a:rPr lang="nl-NL" sz="1100" b="1" dirty="0" err="1" smtClean="0"/>
              <a:t>come</a:t>
            </a:r>
            <a:r>
              <a:rPr lang="nl-NL" sz="1100" b="1" dirty="0" smtClean="0"/>
              <a:t>, </a:t>
            </a:r>
            <a:r>
              <a:rPr lang="nl-NL" sz="1100" b="1" dirty="0" err="1" smtClean="0"/>
              <a:t>thy</a:t>
            </a:r>
            <a:r>
              <a:rPr lang="nl-NL" sz="1100" b="1" dirty="0" smtClean="0"/>
              <a:t> </a:t>
            </a:r>
            <a:r>
              <a:rPr lang="nl-NL" sz="1100" b="1" dirty="0" err="1" smtClean="0"/>
              <a:t>will</a:t>
            </a:r>
            <a:r>
              <a:rPr lang="nl-NL" sz="1100" b="1" dirty="0" smtClean="0"/>
              <a:t> </a:t>
            </a:r>
            <a:r>
              <a:rPr lang="nl-NL" sz="1100" b="1" dirty="0" err="1" smtClean="0"/>
              <a:t>be</a:t>
            </a:r>
            <a:r>
              <a:rPr lang="nl-NL" sz="1100" b="1" dirty="0" smtClean="0"/>
              <a:t> </a:t>
            </a:r>
            <a:r>
              <a:rPr lang="nl-NL" sz="1100" b="1" dirty="0" err="1" smtClean="0"/>
              <a:t>done</a:t>
            </a:r>
            <a:r>
              <a:rPr lang="nl-NL" sz="1100" b="1" dirty="0" smtClean="0"/>
              <a:t>, on</a:t>
            </a:r>
            <a:r>
              <a:rPr lang="nl-NL" sz="1100" b="1" baseline="0" dirty="0" smtClean="0"/>
              <a:t> </a:t>
            </a:r>
            <a:r>
              <a:rPr lang="nl-NL" sz="1100" b="1" baseline="0" dirty="0" err="1" smtClean="0"/>
              <a:t>earth</a:t>
            </a:r>
            <a:r>
              <a:rPr lang="nl-NL" sz="1100" b="1" baseline="0" dirty="0" smtClean="0"/>
              <a:t> as </a:t>
            </a:r>
            <a:r>
              <a:rPr lang="nl-NL" sz="1100" b="1" baseline="0" dirty="0" err="1" smtClean="0"/>
              <a:t>it</a:t>
            </a:r>
            <a:r>
              <a:rPr lang="nl-NL" sz="1100" b="1" baseline="0" dirty="0" smtClean="0"/>
              <a:t> is in heven!”</a:t>
            </a:r>
          </a:p>
          <a:p>
            <a:pPr eaLnBrk="1" hangingPunct="1">
              <a:spcBef>
                <a:spcPct val="0"/>
              </a:spcBef>
            </a:pPr>
            <a:endParaRPr lang="nl-NL" sz="1100" b="1" baseline="0" dirty="0" smtClean="0"/>
          </a:p>
          <a:p>
            <a:pPr eaLnBrk="1" hangingPunct="1">
              <a:spcBef>
                <a:spcPct val="0"/>
              </a:spcBef>
            </a:pPr>
            <a:r>
              <a:rPr lang="nl-NL" sz="1100" b="1" baseline="0" dirty="0" smtClean="0"/>
              <a:t>The </a:t>
            </a:r>
            <a:r>
              <a:rPr lang="nl-NL" sz="1100" b="1" baseline="0" dirty="0" err="1" smtClean="0"/>
              <a:t>Kingdom</a:t>
            </a:r>
            <a:r>
              <a:rPr lang="nl-NL" sz="1100" b="1" baseline="0" dirty="0" smtClean="0"/>
              <a:t> has </a:t>
            </a:r>
            <a:r>
              <a:rPr lang="nl-NL" sz="1100" b="1" baseline="0" dirty="0" err="1" smtClean="0"/>
              <a:t>come</a:t>
            </a:r>
            <a:r>
              <a:rPr lang="nl-NL" sz="1100" b="1" baseline="0" dirty="0" smtClean="0"/>
              <a:t> </a:t>
            </a:r>
            <a:r>
              <a:rPr lang="nl-NL" sz="1100" b="1" baseline="0" dirty="0" err="1" smtClean="0"/>
              <a:t>with</a:t>
            </a:r>
            <a:r>
              <a:rPr lang="nl-NL" sz="1100" b="1" baseline="0" dirty="0" smtClean="0"/>
              <a:t> </a:t>
            </a:r>
            <a:r>
              <a:rPr lang="nl-NL" sz="1100" b="1" baseline="0" dirty="0" err="1" smtClean="0"/>
              <a:t>Jesus</a:t>
            </a:r>
            <a:r>
              <a:rPr lang="nl-NL" sz="1100" b="1" baseline="0" dirty="0" smtClean="0"/>
              <a:t>, as he </a:t>
            </a:r>
            <a:r>
              <a:rPr lang="nl-NL" sz="1100" b="1" baseline="0" dirty="0" err="1" smtClean="0"/>
              <a:t>said</a:t>
            </a:r>
            <a:r>
              <a:rPr lang="nl-NL" sz="1100" b="1" baseline="0" dirty="0" smtClean="0"/>
              <a:t> “ the </a:t>
            </a:r>
            <a:r>
              <a:rPr lang="nl-NL" sz="1100" b="1" baseline="0" dirty="0" err="1" smtClean="0"/>
              <a:t>Kingdom</a:t>
            </a:r>
            <a:r>
              <a:rPr lang="nl-NL" sz="1100" b="1" baseline="0" dirty="0" smtClean="0"/>
              <a:t> is </a:t>
            </a:r>
            <a:r>
              <a:rPr lang="nl-NL" sz="1100" b="1" baseline="0" dirty="0" err="1" smtClean="0"/>
              <a:t>amongst</a:t>
            </a:r>
            <a:r>
              <a:rPr lang="nl-NL" sz="1100" b="1" baseline="0" dirty="0" smtClean="0"/>
              <a:t> </a:t>
            </a:r>
            <a:r>
              <a:rPr lang="nl-NL" sz="1100" b="1" baseline="0" dirty="0" err="1" smtClean="0"/>
              <a:t>you</a:t>
            </a:r>
            <a:r>
              <a:rPr lang="nl-NL" sz="1100" b="1" baseline="0" dirty="0" smtClean="0"/>
              <a:t>.!” </a:t>
            </a:r>
            <a:endParaRPr lang="nl-NL" sz="1100" b="1"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nl-NL" sz="1100" b="1"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nl-NL" sz="1100" b="1" dirty="0" err="1" smtClean="0"/>
              <a:t>Hesaid</a:t>
            </a:r>
            <a:r>
              <a:rPr lang="nl-NL" sz="1100" b="1" dirty="0" smtClean="0"/>
              <a:t> </a:t>
            </a:r>
            <a:r>
              <a:rPr lang="nl-NL" sz="1100" b="1" dirty="0" err="1" smtClean="0"/>
              <a:t>to</a:t>
            </a:r>
            <a:r>
              <a:rPr lang="nl-NL" sz="1100" b="1" dirty="0" smtClean="0"/>
              <a:t> </a:t>
            </a:r>
            <a:r>
              <a:rPr lang="nl-NL" sz="1100" b="1" dirty="0" err="1" smtClean="0"/>
              <a:t>Pilate</a:t>
            </a:r>
            <a:r>
              <a:rPr lang="nl-NL" sz="1100" b="1" dirty="0" smtClean="0"/>
              <a:t>: “My </a:t>
            </a:r>
            <a:r>
              <a:rPr lang="nl-NL" sz="1100" b="1" dirty="0" err="1" smtClean="0"/>
              <a:t>kingdom</a:t>
            </a:r>
            <a:r>
              <a:rPr lang="nl-NL" sz="1100" b="1" dirty="0" smtClean="0"/>
              <a:t> is </a:t>
            </a:r>
            <a:r>
              <a:rPr lang="nl-NL" sz="1100" b="1" dirty="0" err="1" smtClean="0"/>
              <a:t>not</a:t>
            </a:r>
            <a:r>
              <a:rPr lang="nl-NL" sz="1100" b="1" dirty="0" smtClean="0"/>
              <a:t> of </a:t>
            </a:r>
            <a:r>
              <a:rPr lang="nl-NL" sz="1100" b="1" dirty="0" err="1" smtClean="0"/>
              <a:t>this</a:t>
            </a:r>
            <a:r>
              <a:rPr lang="nl-NL" sz="1100" b="1" dirty="0" smtClean="0"/>
              <a:t> </a:t>
            </a:r>
            <a:r>
              <a:rPr lang="nl-NL" sz="1100" b="1" dirty="0" err="1" smtClean="0"/>
              <a:t>world</a:t>
            </a:r>
            <a:r>
              <a:rPr lang="nl-NL" sz="1100" b="1" dirty="0" smtClean="0"/>
              <a:t> …”</a:t>
            </a:r>
          </a:p>
          <a:p>
            <a:pPr eaLnBrk="1" hangingPunct="1">
              <a:spcBef>
                <a:spcPct val="0"/>
              </a:spcBef>
            </a:pPr>
            <a:endParaRPr lang="nl-NL" sz="1100" b="1" dirty="0" smtClean="0"/>
          </a:p>
          <a:p>
            <a:pPr eaLnBrk="1" hangingPunct="1">
              <a:spcBef>
                <a:spcPct val="0"/>
              </a:spcBef>
            </a:pPr>
            <a:endParaRPr lang="nl-NL" sz="1100" b="1" dirty="0" smtClean="0"/>
          </a:p>
          <a:p>
            <a:pPr eaLnBrk="1" hangingPunct="1">
              <a:spcBef>
                <a:spcPct val="0"/>
              </a:spcBef>
            </a:pPr>
            <a:r>
              <a:rPr lang="nl-NL" sz="1100" b="1" dirty="0" err="1" smtClean="0"/>
              <a:t>So</a:t>
            </a:r>
            <a:r>
              <a:rPr lang="nl-NL" sz="1100" b="1" dirty="0" smtClean="0"/>
              <a:t>, we have </a:t>
            </a:r>
            <a:r>
              <a:rPr lang="nl-NL" sz="1100" b="1" dirty="0" err="1" smtClean="0"/>
              <a:t>two</a:t>
            </a:r>
            <a:r>
              <a:rPr lang="nl-NL" sz="1100" b="1" dirty="0" smtClean="0"/>
              <a:t> </a:t>
            </a:r>
            <a:r>
              <a:rPr lang="nl-NL" sz="1100" b="1" dirty="0" err="1"/>
              <a:t>opposing</a:t>
            </a:r>
            <a:r>
              <a:rPr lang="nl-NL" sz="1100" b="1" dirty="0"/>
              <a:t> </a:t>
            </a:r>
            <a:r>
              <a:rPr lang="nl-NL" sz="1100" b="1" dirty="0" err="1"/>
              <a:t>economical</a:t>
            </a:r>
            <a:r>
              <a:rPr lang="nl-NL" sz="1100" b="1" dirty="0"/>
              <a:t> </a:t>
            </a:r>
            <a:r>
              <a:rPr lang="nl-NL" sz="1100" b="1" dirty="0" err="1" smtClean="0"/>
              <a:t>philosphies</a:t>
            </a:r>
            <a:r>
              <a:rPr lang="nl-NL" sz="1100" b="1" dirty="0" smtClean="0"/>
              <a:t> ….   </a:t>
            </a:r>
            <a:endParaRPr lang="nl-NL" sz="1100" b="1" dirty="0"/>
          </a:p>
          <a:p>
            <a:pPr eaLnBrk="1" hangingPunct="1">
              <a:spcBef>
                <a:spcPct val="0"/>
              </a:spcBef>
            </a:pPr>
            <a:endParaRPr lang="nl-NL" sz="1100" b="1" dirty="0"/>
          </a:p>
          <a:p>
            <a:pPr eaLnBrk="1" hangingPunct="1">
              <a:spcBef>
                <a:spcPct val="0"/>
              </a:spcBef>
            </a:pPr>
            <a:endParaRPr lang="nl-NL" sz="1100" b="1" dirty="0"/>
          </a:p>
          <a:p>
            <a:pPr eaLnBrk="1" hangingPunct="1">
              <a:spcBef>
                <a:spcPct val="0"/>
              </a:spcBef>
            </a:pPr>
            <a:r>
              <a:rPr lang="nl-NL" sz="1100" b="1" dirty="0" err="1"/>
              <a:t>Conflicting</a:t>
            </a:r>
            <a:r>
              <a:rPr lang="nl-NL" sz="1100" b="1" dirty="0"/>
              <a:t> </a:t>
            </a:r>
            <a:r>
              <a:rPr lang="nl-NL" sz="1100" b="1" dirty="0" err="1"/>
              <a:t>philisophies</a:t>
            </a:r>
            <a:r>
              <a:rPr lang="nl-NL" sz="1100" b="1" dirty="0"/>
              <a:t> – </a:t>
            </a:r>
            <a:r>
              <a:rPr lang="nl-NL" sz="1100" b="1" dirty="0" err="1"/>
              <a:t>not</a:t>
            </a:r>
            <a:r>
              <a:rPr lang="nl-NL" sz="1100" b="1" dirty="0"/>
              <a:t> </a:t>
            </a:r>
            <a:r>
              <a:rPr lang="nl-NL" sz="1100" b="1" dirty="0" err="1"/>
              <a:t>socialism</a:t>
            </a:r>
            <a:r>
              <a:rPr lang="nl-NL" sz="1100" b="1" dirty="0"/>
              <a:t> </a:t>
            </a:r>
            <a:r>
              <a:rPr lang="nl-NL" sz="1100" b="1" dirty="0" err="1"/>
              <a:t>vs</a:t>
            </a:r>
            <a:r>
              <a:rPr lang="nl-NL" sz="1100" b="1" dirty="0"/>
              <a:t> </a:t>
            </a:r>
            <a:r>
              <a:rPr lang="nl-NL" sz="1100" b="1" dirty="0" err="1"/>
              <a:t>capitalism</a:t>
            </a:r>
            <a:r>
              <a:rPr lang="nl-NL" sz="1100" b="1" dirty="0"/>
              <a:t> …  but a </a:t>
            </a:r>
            <a:r>
              <a:rPr lang="nl-NL" sz="1100" b="1" dirty="0" err="1"/>
              <a:t>battle</a:t>
            </a:r>
            <a:r>
              <a:rPr lang="nl-NL" sz="1100" b="1" dirty="0"/>
              <a:t> in the </a:t>
            </a:r>
            <a:r>
              <a:rPr lang="nl-NL" sz="1100" b="1" dirty="0" err="1"/>
              <a:t>heavenly</a:t>
            </a:r>
            <a:r>
              <a:rPr lang="nl-NL" sz="1100" b="1" dirty="0"/>
              <a:t> </a:t>
            </a:r>
            <a:r>
              <a:rPr lang="nl-NL" sz="1100" b="1" dirty="0" err="1"/>
              <a:t>realm</a:t>
            </a:r>
            <a:r>
              <a:rPr lang="nl-NL" sz="1100" b="1" dirty="0"/>
              <a:t>/</a:t>
            </a:r>
          </a:p>
          <a:p>
            <a:pPr eaLnBrk="1" hangingPunct="1">
              <a:spcBef>
                <a:spcPct val="0"/>
              </a:spcBef>
            </a:pPr>
            <a:endParaRPr lang="nl-NL" sz="1100" dirty="0" smtClean="0"/>
          </a:p>
          <a:p>
            <a:pPr eaLnBrk="1" hangingPunct="1">
              <a:spcBef>
                <a:spcPct val="0"/>
              </a:spcBef>
            </a:pPr>
            <a:endParaRPr lang="nl-NL" sz="1100" dirty="0"/>
          </a:p>
          <a:p>
            <a:pPr eaLnBrk="1" hangingPunct="1">
              <a:spcBef>
                <a:spcPct val="0"/>
              </a:spcBef>
            </a:pPr>
            <a:r>
              <a:rPr lang="en-US" sz="1100" dirty="0"/>
              <a:t>Man’s economy has it’s own set of gurus’/// its own idols … and set of beliefs!</a:t>
            </a:r>
          </a:p>
          <a:p>
            <a:pPr marL="0" marR="0" indent="0" algn="l" defTabSz="457200" rtl="0" eaLnBrk="1" fontAlgn="auto" latinLnBrk="0" hangingPunct="1">
              <a:lnSpc>
                <a:spcPct val="100000"/>
              </a:lnSpc>
              <a:spcBef>
                <a:spcPct val="0"/>
              </a:spcBef>
              <a:spcAft>
                <a:spcPts val="0"/>
              </a:spcAft>
              <a:buClrTx/>
              <a:buSzTx/>
              <a:buFontTx/>
              <a:buNone/>
              <a:tabLst/>
              <a:defRPr/>
            </a:pPr>
            <a:r>
              <a:rPr lang="en-US" sz="1100" baseline="0" dirty="0" smtClean="0"/>
              <a:t>Colossians 2:8 says “</a:t>
            </a:r>
            <a:r>
              <a:rPr lang="nl-NL" sz="1100" dirty="0" smtClean="0"/>
              <a:t>See </a:t>
            </a:r>
            <a:r>
              <a:rPr lang="nl-NL" sz="1100" dirty="0" err="1" smtClean="0"/>
              <a:t>to</a:t>
            </a:r>
            <a:r>
              <a:rPr lang="nl-NL" sz="1100" dirty="0" smtClean="0"/>
              <a:t> </a:t>
            </a:r>
            <a:r>
              <a:rPr lang="nl-NL" sz="1100" dirty="0" err="1" smtClean="0"/>
              <a:t>it</a:t>
            </a:r>
            <a:r>
              <a:rPr lang="nl-NL" sz="1100" dirty="0" smtClean="0"/>
              <a:t> </a:t>
            </a:r>
            <a:r>
              <a:rPr lang="nl-NL" sz="1100" dirty="0" err="1" smtClean="0"/>
              <a:t>that</a:t>
            </a:r>
            <a:r>
              <a:rPr lang="nl-NL" sz="1100" dirty="0" smtClean="0"/>
              <a:t> no </a:t>
            </a:r>
            <a:r>
              <a:rPr lang="nl-NL" sz="1100" dirty="0" err="1" smtClean="0"/>
              <a:t>one</a:t>
            </a:r>
            <a:r>
              <a:rPr lang="nl-NL" sz="1100" dirty="0" smtClean="0"/>
              <a:t> takes </a:t>
            </a:r>
            <a:r>
              <a:rPr lang="nl-NL" sz="1100" dirty="0" err="1" smtClean="0"/>
              <a:t>you</a:t>
            </a:r>
            <a:r>
              <a:rPr lang="nl-NL" sz="1100" dirty="0" smtClean="0"/>
              <a:t> </a:t>
            </a:r>
            <a:r>
              <a:rPr lang="nl-NL" sz="1100" dirty="0" err="1" smtClean="0"/>
              <a:t>captive</a:t>
            </a:r>
            <a:r>
              <a:rPr lang="nl-NL" sz="1100" dirty="0" smtClean="0"/>
              <a:t> </a:t>
            </a:r>
            <a:r>
              <a:rPr lang="nl-NL" sz="1100" dirty="0" err="1" smtClean="0"/>
              <a:t>through</a:t>
            </a:r>
            <a:r>
              <a:rPr lang="nl-NL" sz="1100" dirty="0" smtClean="0"/>
              <a:t> </a:t>
            </a:r>
            <a:r>
              <a:rPr lang="nl-NL" sz="1100" b="1" dirty="0" err="1" smtClean="0"/>
              <a:t>hollow</a:t>
            </a:r>
            <a:r>
              <a:rPr lang="nl-NL" sz="1100" b="1" dirty="0" smtClean="0"/>
              <a:t> </a:t>
            </a:r>
            <a:r>
              <a:rPr lang="nl-NL" sz="1100" b="1" dirty="0" err="1" smtClean="0"/>
              <a:t>and</a:t>
            </a:r>
            <a:r>
              <a:rPr lang="nl-NL" sz="1100" b="1" dirty="0" smtClean="0"/>
              <a:t> </a:t>
            </a:r>
            <a:r>
              <a:rPr lang="nl-NL" sz="1100" b="1" dirty="0" err="1" smtClean="0"/>
              <a:t>deceptive</a:t>
            </a:r>
            <a:r>
              <a:rPr lang="nl-NL" sz="1100" b="1" dirty="0" smtClean="0"/>
              <a:t> </a:t>
            </a:r>
            <a:r>
              <a:rPr lang="nl-NL" sz="1100" b="1" dirty="0" err="1" smtClean="0"/>
              <a:t>philosophy</a:t>
            </a:r>
            <a:r>
              <a:rPr lang="nl-NL" sz="1100" dirty="0" smtClean="0"/>
              <a:t>, </a:t>
            </a:r>
            <a:r>
              <a:rPr lang="nl-NL" sz="1100" dirty="0" err="1" smtClean="0"/>
              <a:t>which</a:t>
            </a:r>
            <a:r>
              <a:rPr lang="nl-NL" sz="1100" dirty="0" smtClean="0"/>
              <a:t> </a:t>
            </a:r>
            <a:r>
              <a:rPr lang="nl-NL" sz="1100" dirty="0" err="1" smtClean="0"/>
              <a:t>depends</a:t>
            </a:r>
            <a:r>
              <a:rPr lang="nl-NL" sz="1100" dirty="0" smtClean="0"/>
              <a:t> on human </a:t>
            </a:r>
            <a:r>
              <a:rPr lang="nl-NL" sz="1100" dirty="0" err="1" smtClean="0"/>
              <a:t>tradition</a:t>
            </a:r>
            <a:r>
              <a:rPr lang="nl-NL" sz="1100" dirty="0" smtClean="0"/>
              <a:t> </a:t>
            </a:r>
            <a:r>
              <a:rPr lang="nl-NL" sz="1100" dirty="0" err="1" smtClean="0"/>
              <a:t>and</a:t>
            </a:r>
            <a:r>
              <a:rPr lang="nl-NL" sz="1100" dirty="0" smtClean="0"/>
              <a:t> the </a:t>
            </a:r>
            <a:r>
              <a:rPr lang="nl-NL" sz="1100" dirty="0" err="1" smtClean="0"/>
              <a:t>elemental</a:t>
            </a:r>
            <a:r>
              <a:rPr lang="nl-NL" sz="1100" dirty="0" smtClean="0"/>
              <a:t> spiritual </a:t>
            </a:r>
            <a:r>
              <a:rPr lang="nl-NL" sz="1100" dirty="0" err="1" smtClean="0"/>
              <a:t>forces</a:t>
            </a:r>
            <a:r>
              <a:rPr lang="nl-NL" sz="1100" dirty="0" smtClean="0"/>
              <a:t> of </a:t>
            </a:r>
            <a:r>
              <a:rPr lang="nl-NL" sz="1100" dirty="0" err="1" smtClean="0"/>
              <a:t>this</a:t>
            </a:r>
            <a:r>
              <a:rPr lang="nl-NL" sz="1100" dirty="0" smtClean="0"/>
              <a:t> </a:t>
            </a:r>
            <a:r>
              <a:rPr lang="nl-NL" sz="1100" dirty="0" err="1" smtClean="0"/>
              <a:t>world</a:t>
            </a:r>
            <a:r>
              <a:rPr lang="nl-NL" sz="1100" dirty="0" smtClean="0"/>
              <a:t> </a:t>
            </a:r>
            <a:r>
              <a:rPr lang="nl-NL" sz="1100" dirty="0" err="1" smtClean="0"/>
              <a:t>rather</a:t>
            </a:r>
            <a:r>
              <a:rPr lang="nl-NL" sz="1100" dirty="0" smtClean="0"/>
              <a:t> </a:t>
            </a:r>
            <a:r>
              <a:rPr lang="nl-NL" sz="1100" dirty="0" err="1" smtClean="0"/>
              <a:t>than</a:t>
            </a:r>
            <a:r>
              <a:rPr lang="nl-NL" sz="1100" dirty="0" smtClean="0"/>
              <a:t> on </a:t>
            </a:r>
            <a:r>
              <a:rPr lang="nl-NL" sz="1100" dirty="0" err="1" smtClean="0"/>
              <a:t>Christ</a:t>
            </a:r>
            <a:r>
              <a:rPr lang="nl-NL" sz="1100" dirty="0" smtClean="0"/>
              <a:t>.” </a:t>
            </a:r>
          </a:p>
          <a:p>
            <a:pPr eaLnBrk="1" hangingPunct="1">
              <a:spcBef>
                <a:spcPct val="0"/>
              </a:spcBef>
            </a:pPr>
            <a:endParaRPr lang="nl-NL" sz="1100" dirty="0"/>
          </a:p>
          <a:p>
            <a:endParaRPr lang="en-US" baseline="0" dirty="0" smtClean="0"/>
          </a:p>
          <a:p>
            <a:endParaRPr lang="nl-NL" sz="1100" dirty="0" smtClean="0"/>
          </a:p>
          <a:p>
            <a:r>
              <a:rPr lang="en-US" sz="1200" kern="1200" dirty="0" smtClean="0">
                <a:solidFill>
                  <a:schemeClr val="tx1"/>
                </a:solidFill>
                <a:effectLst/>
                <a:latin typeface="+mn-lt"/>
                <a:ea typeface="+mn-ea"/>
                <a:cs typeface="+mn-cs"/>
              </a:rPr>
              <a:t>To understand that the tension between the principals of the economy of the kingdom of God and that of the common kingdom, we need to understand the spiritual forces which undergirds national ideologies and social systems.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ideologies and spiritual climates we face in our culture are undergoing it and glued in place  by rebellious spiritual forces. It is clear from Scripture that Satan and his assigned assistance took firm control over the emerging social and ideological systems of people groups and nations. This has led to a development of thought which is against the knowledge of God and disobedient to the principles of his kingdom.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considering how to live as citizens of the kingdom of God in the  common kingdom of this world, we need to find the spiritual forces which are determining the thought processes of the economies in which we find ourselves. This war is being waged on two levels, and upper level by the fallen powers of Satan, and on the lower level by the fallen thinking of man. We must therefore fight the war for the minds and souls of men on both levels.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though we walk in the flesh, we do not bore according to the flesh, for the weapons of warfare are not of the flesh, but divinely powerful for the destruction of fortresses. We are destroying speculations and every lofty thing raised up against the knowledge of God, and we are taking every thought captive to the obedience of Christ.” Two Corinthians 10 3 to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modern economic system is founded on challenging Jesus assertion that man should not live by bread alone. It has been said that modern man can live quite well by bread alone, as long as he can be distracted by means of entertainment and therapy from asking the tough questions about the meaning of what he does.”</a:t>
            </a:r>
            <a:endParaRPr lang="en-GB" sz="1200" kern="1200" dirty="0" smtClean="0">
              <a:solidFill>
                <a:schemeClr val="tx1"/>
              </a:solidFill>
              <a:effectLst/>
              <a:latin typeface="+mn-lt"/>
              <a:ea typeface="+mn-ea"/>
              <a:cs typeface="+mn-cs"/>
            </a:endParaRPr>
          </a:p>
          <a:p>
            <a:endParaRPr lang="nl-NL" sz="1100" dirty="0" smtClean="0"/>
          </a:p>
          <a:p>
            <a:endParaRPr lang="en-US" dirty="0"/>
          </a:p>
        </p:txBody>
      </p:sp>
      <p:sp>
        <p:nvSpPr>
          <p:cNvPr id="4" name="Tijdelijke aanduiding voor dianummer 3"/>
          <p:cNvSpPr>
            <a:spLocks noGrp="1"/>
          </p:cNvSpPr>
          <p:nvPr>
            <p:ph type="sldNum" sz="quarter" idx="10"/>
          </p:nvPr>
        </p:nvSpPr>
        <p:spPr/>
        <p:txBody>
          <a:bodyPr/>
          <a:lstStyle/>
          <a:p>
            <a:fld id="{189AC6EE-C129-4820-8B21-5D92D29DF9F4}" type="slidenum">
              <a:rPr lang="en-US" smtClean="0"/>
              <a:t>13</a:t>
            </a:fld>
            <a:endParaRPr lang="en-US"/>
          </a:p>
        </p:txBody>
      </p:sp>
    </p:spTree>
    <p:extLst>
      <p:ext uri="{BB962C8B-B14F-4D97-AF65-F5344CB8AC3E}">
        <p14:creationId xmlns:p14="http://schemas.microsoft.com/office/powerpoint/2010/main" val="131438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eaLnBrk="1" hangingPunct="1">
              <a:spcBef>
                <a:spcPct val="0"/>
              </a:spcBef>
              <a:defRPr/>
            </a:pPr>
            <a:r>
              <a:rPr lang="nl-NL" sz="1100" dirty="0"/>
              <a:t>Acts 4:31 “</a:t>
            </a:r>
            <a:r>
              <a:rPr lang="en-US" sz="1100" dirty="0"/>
              <a:t>After they prayed, the place where they were meeting was shaken. And they were all filled with the Holy Spirit and spoke the word of God boldly. “</a:t>
            </a:r>
          </a:p>
          <a:p>
            <a:pPr eaLnBrk="1" hangingPunct="1">
              <a:spcBef>
                <a:spcPct val="0"/>
              </a:spcBef>
              <a:defRPr/>
            </a:pPr>
            <a:endParaRPr lang="en-US" sz="1100" dirty="0"/>
          </a:p>
          <a:p>
            <a:pPr eaLnBrk="1" hangingPunct="1">
              <a:spcBef>
                <a:spcPct val="0"/>
              </a:spcBef>
              <a:defRPr/>
            </a:pPr>
            <a:r>
              <a:rPr lang="en-US" sz="1100" dirty="0"/>
              <a:t>Acts 4:32-26 “All the believers were one in heart and mind. No one claimed that any of their possessions was their own, but they shared everything they had. </a:t>
            </a:r>
            <a:r>
              <a:rPr lang="en-US" sz="1100" baseline="30000" dirty="0"/>
              <a:t>33</a:t>
            </a:r>
            <a:r>
              <a:rPr lang="en-US" sz="1100" dirty="0"/>
              <a:t> With great power the apostles continued to testify to the resurrection of the Lord Jesus. And God’s grace was so powerfully at work in them all </a:t>
            </a:r>
            <a:r>
              <a:rPr lang="en-US" sz="1100" baseline="30000" dirty="0"/>
              <a:t>34</a:t>
            </a:r>
            <a:r>
              <a:rPr lang="en-US" sz="1100" dirty="0"/>
              <a:t> that there were no needy persons among them. For from time to time those who owned land or houses sold them, brought the money from the sales </a:t>
            </a:r>
            <a:r>
              <a:rPr lang="en-US" sz="1100" baseline="30000" dirty="0"/>
              <a:t>35</a:t>
            </a:r>
            <a:r>
              <a:rPr lang="en-US" sz="1100" dirty="0"/>
              <a:t> and put it at the apostles’ feet, and it was distributed to anyone who had need.  </a:t>
            </a:r>
            <a:r>
              <a:rPr lang="en-US" sz="1100" baseline="30000" dirty="0"/>
              <a:t>36</a:t>
            </a:r>
            <a:r>
              <a:rPr lang="en-US" sz="1100" dirty="0"/>
              <a:t> Joseph, a Levite from Cyprus, whom the apostles called Barnabas (which means “son of encouragement”), </a:t>
            </a:r>
            <a:r>
              <a:rPr lang="en-US" sz="1100" baseline="30000" dirty="0"/>
              <a:t>37</a:t>
            </a:r>
            <a:r>
              <a:rPr lang="en-US" sz="1100" dirty="0"/>
              <a:t> sold a field he owned and brought the money and put it at the apostles’ feet. </a:t>
            </a:r>
          </a:p>
          <a:p>
            <a:pPr eaLnBrk="1" hangingPunct="1">
              <a:spcBef>
                <a:spcPct val="0"/>
              </a:spcBef>
              <a:defRPr/>
            </a:pPr>
            <a:endParaRPr lang="nl-NL" sz="1100" dirty="0"/>
          </a:p>
          <a:p>
            <a:pPr eaLnBrk="1" hangingPunct="1">
              <a:spcBef>
                <a:spcPct val="0"/>
              </a:spcBef>
              <a:defRPr/>
            </a:pPr>
            <a:r>
              <a:rPr lang="nl-NL" sz="1100" dirty="0"/>
              <a:t>2 Timothy 3:1  “</a:t>
            </a:r>
            <a:r>
              <a:rPr lang="en-US" sz="1100" dirty="0"/>
              <a:t>But mark this: There will be terrible times in the last days. </a:t>
            </a:r>
            <a:br>
              <a:rPr lang="en-US" sz="1100" dirty="0"/>
            </a:br>
            <a:r>
              <a:rPr lang="en-US" sz="1100" baseline="30000" dirty="0"/>
              <a:t>2</a:t>
            </a:r>
            <a:r>
              <a:rPr lang="en-US" sz="1100" dirty="0"/>
              <a:t> People will be lovers of themselves, </a:t>
            </a:r>
            <a:r>
              <a:rPr lang="en-US" sz="1100" b="1" dirty="0"/>
              <a:t>lovers of money, </a:t>
            </a:r>
            <a:r>
              <a:rPr lang="en-US" sz="1100" dirty="0"/>
              <a:t>boastful, proud, abusive, disobedient to their parents, ungrateful, unholy, </a:t>
            </a:r>
            <a:r>
              <a:rPr lang="en-US" sz="1100" baseline="30000" dirty="0"/>
              <a:t>3</a:t>
            </a:r>
            <a:r>
              <a:rPr lang="en-US" sz="1100" dirty="0"/>
              <a:t> without love, unforgiving, slanderous, without self-control, brutal, not lovers of the good, </a:t>
            </a:r>
            <a:r>
              <a:rPr lang="en-US" sz="1100" baseline="30000" dirty="0"/>
              <a:t>4</a:t>
            </a:r>
            <a:r>
              <a:rPr lang="en-US" sz="1100" dirty="0"/>
              <a:t> treacherous, rash, conceited, lovers of pleasure rather than lovers of God— </a:t>
            </a:r>
            <a:r>
              <a:rPr lang="en-US" sz="1100" baseline="30000" dirty="0"/>
              <a:t>5</a:t>
            </a:r>
            <a:r>
              <a:rPr lang="en-US" sz="1100" dirty="0"/>
              <a:t> having a form of godliness but denying its power.</a:t>
            </a:r>
          </a:p>
          <a:p>
            <a:endParaRPr lang="en-US" dirty="0"/>
          </a:p>
        </p:txBody>
      </p:sp>
      <p:sp>
        <p:nvSpPr>
          <p:cNvPr id="4" name="Tijdelijke aanduiding voor dianummer 3"/>
          <p:cNvSpPr>
            <a:spLocks noGrp="1"/>
          </p:cNvSpPr>
          <p:nvPr>
            <p:ph type="sldNum" sz="quarter" idx="10"/>
          </p:nvPr>
        </p:nvSpPr>
        <p:spPr/>
        <p:txBody>
          <a:bodyPr/>
          <a:lstStyle/>
          <a:p>
            <a:fld id="{189AC6EE-C129-4820-8B21-5D92D29DF9F4}" type="slidenum">
              <a:rPr lang="en-US" smtClean="0"/>
              <a:t>14</a:t>
            </a:fld>
            <a:endParaRPr lang="en-US"/>
          </a:p>
        </p:txBody>
      </p:sp>
    </p:spTree>
    <p:extLst>
      <p:ext uri="{BB962C8B-B14F-4D97-AF65-F5344CB8AC3E}">
        <p14:creationId xmlns:p14="http://schemas.microsoft.com/office/powerpoint/2010/main" val="2509301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noProof="0" dirty="0" smtClean="0"/>
          </a:p>
          <a:p>
            <a:pPr eaLnBrk="1" hangingPunct="1">
              <a:spcBef>
                <a:spcPct val="0"/>
              </a:spcBef>
            </a:pPr>
            <a:endParaRPr lang="en-GB" noProof="0" dirty="0" smtClean="0"/>
          </a:p>
          <a:p>
            <a:pPr eaLnBrk="1" hangingPunct="1">
              <a:spcBef>
                <a:spcPct val="0"/>
              </a:spcBef>
            </a:pPr>
            <a:endParaRPr lang="en-GB" noProof="0" dirty="0" smtClean="0"/>
          </a:p>
          <a:p>
            <a:pPr eaLnBrk="1" hangingPunct="1">
              <a:spcBef>
                <a:spcPct val="0"/>
              </a:spcBef>
            </a:pPr>
            <a:r>
              <a:rPr lang="en-US" sz="1200" kern="1200" dirty="0" smtClean="0">
                <a:solidFill>
                  <a:schemeClr val="tx1"/>
                </a:solidFill>
                <a:effectLst/>
                <a:latin typeface="+mn-lt"/>
                <a:ea typeface="+mn-ea"/>
                <a:cs typeface="+mn-cs"/>
              </a:rPr>
              <a:t>A cornerstone of traditional economics is private property. You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for it you own it, you enjoyed it, and you protected,. There is nothing wrong with this of course but for a Christian, the standards apply. Paul states that you are bought and paid for, therefore glorify God with your body. Therefore everything that I have, belongs to God and I am too deploy all my assets to </a:t>
            </a:r>
            <a:r>
              <a:rPr lang="en-US" sz="1200" kern="1200" dirty="0" err="1" smtClean="0">
                <a:solidFill>
                  <a:schemeClr val="tx1"/>
                </a:solidFill>
                <a:effectLst/>
                <a:latin typeface="+mn-lt"/>
                <a:ea typeface="+mn-ea"/>
                <a:cs typeface="+mn-cs"/>
              </a:rPr>
              <a:t>honour</a:t>
            </a:r>
            <a:r>
              <a:rPr lang="en-US" sz="1200" kern="1200" dirty="0" smtClean="0">
                <a:solidFill>
                  <a:schemeClr val="tx1"/>
                </a:solidFill>
                <a:effectLst/>
                <a:latin typeface="+mn-lt"/>
                <a:ea typeface="+mn-ea"/>
                <a:cs typeface="+mn-cs"/>
              </a:rPr>
              <a:t> God, to use for his purposes. This is a great antidote for selfishness and forms the basis for generosity</a:t>
            </a:r>
            <a:r>
              <a:rPr lang="en-GB" dirty="0" smtClean="0">
                <a:effectLst/>
              </a:rPr>
              <a:t> </a:t>
            </a:r>
            <a:r>
              <a:rPr lang="en-GB" noProof="0" dirty="0" smtClean="0"/>
              <a:t>You are not your own, you were bought with a price …</a:t>
            </a:r>
            <a:r>
              <a:rPr lang="en-GB" baseline="0" noProof="0" dirty="0" smtClean="0"/>
              <a:t> 1 </a:t>
            </a:r>
            <a:r>
              <a:rPr lang="en-GB" baseline="0" noProof="0" dirty="0" err="1" smtClean="0"/>
              <a:t>Cor</a:t>
            </a:r>
            <a:r>
              <a:rPr lang="en-GB" baseline="0" noProof="0" dirty="0" smtClean="0"/>
              <a:t> 6:23</a:t>
            </a:r>
            <a:endParaRPr lang="en-GB" noProof="0" dirty="0" smtClean="0"/>
          </a:p>
          <a:p>
            <a:pPr eaLnBrk="1" hangingPunct="1">
              <a:spcBef>
                <a:spcPct val="0"/>
              </a:spcBef>
            </a:pPr>
            <a:endParaRPr lang="en-GB" noProof="0" dirty="0" smtClean="0"/>
          </a:p>
          <a:p>
            <a:pPr eaLnBrk="1" hangingPunct="1">
              <a:spcBef>
                <a:spcPct val="0"/>
              </a:spcBef>
            </a:pPr>
            <a:r>
              <a:rPr lang="en-GB" noProof="0" dirty="0" smtClean="0"/>
              <a:t>Tis means everything we have …  transferred from one economy into</a:t>
            </a:r>
            <a:r>
              <a:rPr lang="en-GB" baseline="0" noProof="0" dirty="0" smtClean="0"/>
              <a:t> another.</a:t>
            </a:r>
          </a:p>
          <a:p>
            <a:pPr eaLnBrk="1" hangingPunct="1">
              <a:spcBef>
                <a:spcPct val="0"/>
              </a:spcBef>
            </a:pPr>
            <a:endParaRPr lang="en-GB" baseline="0" noProof="0" dirty="0" smtClean="0"/>
          </a:p>
          <a:p>
            <a:pPr eaLnBrk="1" hangingPunct="1">
              <a:spcBef>
                <a:spcPct val="0"/>
              </a:spcBef>
            </a:pPr>
            <a:r>
              <a:rPr lang="en-GB" baseline="0" noProof="0" dirty="0" smtClean="0"/>
              <a:t>Remember the illustration of the Gulf Stream? Still in the world, but not of it ….  Still in the sea, but a new current has started, a new movement has begun ,,,  a dynamic new cooperation ha started …  Almighty and Co, Inc.</a:t>
            </a:r>
            <a:endParaRPr lang="en-GB" noProof="0" dirty="0" smtClean="0"/>
          </a:p>
          <a:p>
            <a:pPr eaLnBrk="1" hangingPunct="1">
              <a:spcBef>
                <a:spcPct val="0"/>
              </a:spcBef>
            </a:pPr>
            <a:endParaRPr lang="en-GB" noProof="0" dirty="0" smtClean="0"/>
          </a:p>
          <a:p>
            <a:pPr eaLnBrk="1" hangingPunct="1">
              <a:spcBef>
                <a:spcPct val="0"/>
              </a:spcBef>
            </a:pPr>
            <a:r>
              <a:rPr lang="en-GB" noProof="0" dirty="0" smtClean="0"/>
              <a:t>He is Owner, you are His manager.</a:t>
            </a:r>
            <a:r>
              <a:rPr lang="en-GB" baseline="0" noProof="0" dirty="0" smtClean="0"/>
              <a:t>  That means He bears responsibility for</a:t>
            </a:r>
          </a:p>
          <a:p>
            <a:pPr eaLnBrk="1" hangingPunct="1">
              <a:spcBef>
                <a:spcPct val="0"/>
              </a:spcBef>
            </a:pPr>
            <a:endParaRPr lang="en-GB" baseline="0" noProof="0" dirty="0" smtClean="0"/>
          </a:p>
          <a:p>
            <a:pPr eaLnBrk="1" hangingPunct="1">
              <a:spcBef>
                <a:spcPct val="0"/>
              </a:spcBef>
            </a:pPr>
            <a:r>
              <a:rPr lang="en-GB" baseline="0" noProof="0" dirty="0" smtClean="0"/>
              <a:t>Providing</a:t>
            </a:r>
          </a:p>
          <a:p>
            <a:pPr eaLnBrk="1" hangingPunct="1">
              <a:spcBef>
                <a:spcPct val="0"/>
              </a:spcBef>
            </a:pPr>
            <a:r>
              <a:rPr lang="en-GB" baseline="0" noProof="0" dirty="0" smtClean="0"/>
              <a:t>Leading</a:t>
            </a:r>
          </a:p>
          <a:p>
            <a:pPr eaLnBrk="1" hangingPunct="1">
              <a:spcBef>
                <a:spcPct val="0"/>
              </a:spcBef>
            </a:pPr>
            <a:r>
              <a:rPr lang="en-GB" baseline="0" noProof="0" dirty="0" smtClean="0"/>
              <a:t>Evaluating performance</a:t>
            </a:r>
          </a:p>
          <a:p>
            <a:pPr eaLnBrk="1" hangingPunct="1">
              <a:spcBef>
                <a:spcPct val="0"/>
              </a:spcBef>
            </a:pPr>
            <a:endParaRPr lang="en-GB" baseline="0" noProof="0" dirty="0" smtClean="0"/>
          </a:p>
          <a:p>
            <a:pPr eaLnBrk="1" hangingPunct="1">
              <a:spcBef>
                <a:spcPct val="0"/>
              </a:spcBef>
            </a:pPr>
            <a:endParaRPr lang="en-GB" baseline="0" noProof="0" dirty="0" smtClean="0"/>
          </a:p>
          <a:p>
            <a:pPr eaLnBrk="1" hangingPunct="1">
              <a:spcBef>
                <a:spcPct val="0"/>
              </a:spcBef>
            </a:pPr>
            <a:r>
              <a:rPr lang="en-GB" baseline="0" noProof="0" dirty="0" smtClean="0"/>
              <a:t>Your responsibilities?</a:t>
            </a:r>
          </a:p>
          <a:p>
            <a:pPr eaLnBrk="1" hangingPunct="1">
              <a:spcBef>
                <a:spcPct val="0"/>
              </a:spcBef>
            </a:pPr>
            <a:endParaRPr lang="en-GB" baseline="0" noProof="0" dirty="0" smtClean="0"/>
          </a:p>
          <a:p>
            <a:pPr eaLnBrk="1" hangingPunct="1">
              <a:spcBef>
                <a:spcPct val="0"/>
              </a:spcBef>
            </a:pPr>
            <a:r>
              <a:rPr lang="en-GB" baseline="0" noProof="0" dirty="0" smtClean="0"/>
              <a:t>Finding out what the Owner requires</a:t>
            </a:r>
          </a:p>
          <a:p>
            <a:pPr eaLnBrk="1" hangingPunct="1">
              <a:spcBef>
                <a:spcPct val="0"/>
              </a:spcBef>
            </a:pPr>
            <a:r>
              <a:rPr lang="en-GB" baseline="0" noProof="0" dirty="0" smtClean="0"/>
              <a:t>Carrying out His priorities</a:t>
            </a:r>
          </a:p>
          <a:p>
            <a:pPr eaLnBrk="1" hangingPunct="1">
              <a:spcBef>
                <a:spcPct val="0"/>
              </a:spcBef>
            </a:pPr>
            <a:r>
              <a:rPr lang="en-GB" baseline="0" noProof="0" dirty="0" smtClean="0"/>
              <a:t>Achieving His goals</a:t>
            </a:r>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15</a:t>
            </a:fld>
            <a:endParaRPr lang="nl-NL"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noProof="0" dirty="0" smtClean="0"/>
              <a:t>We</a:t>
            </a:r>
            <a:r>
              <a:rPr lang="en-GB" baseline="0" noProof="0" dirty="0" smtClean="0"/>
              <a:t> are now to be led by the Holy Spirit …  who, will lead us into all the truth as He searches the secrets and innermost thoughts of the Father and reveals to us what He sees. </a:t>
            </a:r>
          </a:p>
          <a:p>
            <a:pPr eaLnBrk="1" hangingPunct="1">
              <a:spcBef>
                <a:spcPct val="0"/>
              </a:spcBef>
            </a:pPr>
            <a:endParaRPr lang="en-GB" baseline="0" noProof="0" dirty="0" smtClean="0"/>
          </a:p>
          <a:p>
            <a:r>
              <a:rPr lang="en-US" sz="1200" kern="1200" dirty="0" smtClean="0">
                <a:solidFill>
                  <a:schemeClr val="tx1"/>
                </a:solidFill>
                <a:effectLst/>
                <a:latin typeface="+mn-lt"/>
                <a:ea typeface="+mn-ea"/>
                <a:cs typeface="+mn-cs"/>
              </a:rPr>
              <a:t>Jesus introduced the power behind money and he called it mammon. This power competes for our allegiance to God. Nobody can serve two masters: either he will hate the one unless the other, all he will cling to the one and despise the other. You cannot serve both God and man 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Mammon uses money to create barrier between me and God and wants to disturb relationships. Important decisions must never be taken solely on phone actual grounds but on the basis of what God wants.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Mammon wants to have us focus solely on the power of money to give us what we </a:t>
            </a:r>
            <a:r>
              <a:rPr lang="en-US" sz="1200" kern="1200" dirty="0" err="1" smtClean="0">
                <a:solidFill>
                  <a:schemeClr val="tx1"/>
                </a:solidFill>
                <a:effectLst/>
                <a:latin typeface="+mn-lt"/>
                <a:ea typeface="+mn-ea"/>
                <a:cs typeface="+mn-cs"/>
              </a:rPr>
              <a:t>truyly</a:t>
            </a:r>
            <a:r>
              <a:rPr lang="en-US" sz="1200" kern="1200" dirty="0" smtClean="0">
                <a:solidFill>
                  <a:schemeClr val="tx1"/>
                </a:solidFill>
                <a:effectLst/>
                <a:latin typeface="+mn-lt"/>
                <a:ea typeface="+mn-ea"/>
                <a:cs typeface="+mn-cs"/>
              </a:rPr>
              <a:t> desire in life, security, love, peace, prosperity.  Often it brings just the opposite.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Mammon turns the focus on ourselves and creates individualists, leading to greed..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businessman came to a rabbi asking for advice.  … “look through the window, what do you see? “Well. I see the world … trees, grass, flowers … a beautiful view.”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look at this mirror … what do you see now?”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se only myself.”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“That’s what happens when your world view is coated with silver …  you see only yourself.”</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Mammon competes for our allegiance and tries to destroy relationships …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did Jesus allow Himself to be sold for money?”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He allowed  Himself (once and for all) to be subject to man’s economy, allowing Himself to be sold and bought, so He could break right through the powers of man’s economy and set us free – allowing us to come into God’s economy!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Overcome at the cross!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having disarmed the powers and authorities, he made a public spectacle of them, triumphing over them by the cross.” Col 2:15</a:t>
            </a:r>
            <a:endParaRPr lang="en-GB" sz="1200" kern="1200" dirty="0" smtClean="0">
              <a:solidFill>
                <a:schemeClr val="tx1"/>
              </a:solidFill>
              <a:effectLst/>
              <a:latin typeface="+mn-lt"/>
              <a:ea typeface="+mn-ea"/>
              <a:cs typeface="+mn-cs"/>
            </a:endParaRPr>
          </a:p>
          <a:p>
            <a:pPr eaLnBrk="1" hangingPunct="1">
              <a:spcBef>
                <a:spcPct val="0"/>
              </a:spcBef>
            </a:pPr>
            <a:endParaRPr lang="en-GB" baseline="0" noProof="0" dirty="0" smtClean="0"/>
          </a:p>
          <a:p>
            <a:pPr eaLnBrk="1" hangingPunct="1">
              <a:spcBef>
                <a:spcPct val="0"/>
              </a:spcBef>
            </a:pPr>
            <a:endParaRPr lang="en-GB" baseline="0" noProof="0" dirty="0" smtClean="0"/>
          </a:p>
          <a:p>
            <a:pPr eaLnBrk="1" hangingPunct="1">
              <a:spcBef>
                <a:spcPct val="0"/>
              </a:spcBef>
            </a:pPr>
            <a:r>
              <a:rPr lang="en-GB" baseline="0" noProof="0" dirty="0" smtClean="0"/>
              <a:t>But… we are still in the world … still have to deal with an economy which is run by Mammon. But Mammon is defeated!</a:t>
            </a:r>
          </a:p>
          <a:p>
            <a:pPr eaLnBrk="1" hangingPunct="1">
              <a:spcBef>
                <a:spcPct val="0"/>
              </a:spcBef>
            </a:pPr>
            <a:endParaRPr lang="en-GB" baseline="0" noProof="0" dirty="0" smtClean="0"/>
          </a:p>
          <a:p>
            <a:pPr eaLnBrk="1" hangingPunct="1">
              <a:spcBef>
                <a:spcPct val="0"/>
              </a:spcBef>
            </a:pPr>
            <a:r>
              <a:rPr lang="en-GB" baseline="0" noProof="0" dirty="0" smtClean="0"/>
              <a:t>At the cross of Christ, all the powers were there …  also the power of money … Jesus allowed Himself to be sold, to be subject to the worlds economy, so that He could break right through and set us free!</a:t>
            </a:r>
          </a:p>
          <a:p>
            <a:pPr eaLnBrk="1" hangingPunct="1">
              <a:spcBef>
                <a:spcPct val="0"/>
              </a:spcBef>
            </a:pPr>
            <a:endParaRPr lang="en-GB" baseline="0" noProof="0" dirty="0" smtClean="0"/>
          </a:p>
          <a:p>
            <a:pPr eaLnBrk="1" hangingPunct="1">
              <a:spcBef>
                <a:spcPct val="0"/>
              </a:spcBef>
            </a:pPr>
            <a:r>
              <a:rPr lang="en-GB" noProof="0" dirty="0" smtClean="0"/>
              <a:t>You cannot</a:t>
            </a:r>
            <a:r>
              <a:rPr lang="en-GB" baseline="0" noProof="0" dirty="0" smtClean="0"/>
              <a:t> serve both God and mammon … mammon wants to enslave us … the Holy Spirit wants to set you free. We don’t need education about money, we need deliverance!</a:t>
            </a:r>
          </a:p>
          <a:p>
            <a:endParaRPr lang="en-GB" baseline="0" dirty="0" smtClean="0"/>
          </a:p>
          <a:p>
            <a:r>
              <a:rPr lang="en-GB" sz="1200" kern="1200" dirty="0" smtClean="0">
                <a:solidFill>
                  <a:schemeClr val="tx1"/>
                </a:solidFill>
                <a:latin typeface="+mn-lt"/>
                <a:ea typeface="+mn-ea"/>
                <a:cs typeface="+mn-cs"/>
              </a:rPr>
              <a:t>Jesus calls money mammon, an Aramaic word that usually means “money” and also can mean “wealth.” Here Jesus personifies money and considers it a sort of god. However, neither the Jews nor Gentiles of His day knew a god by this name. In other words, Jesus did not use a pagan god to show that one must choose between the true God and a false god. Jesus gives this term a force and a precision that it did not have in its milieu. This personification and deification of money also means that it is something that claims divinity. What Jesus is revealing is that money is a power. </a:t>
            </a:r>
          </a:p>
          <a:p>
            <a:r>
              <a:rPr lang="en-GB" sz="1200" kern="1200" dirty="0" smtClean="0">
                <a:solidFill>
                  <a:schemeClr val="tx1"/>
                </a:solidFill>
                <a:latin typeface="+mn-lt"/>
                <a:ea typeface="+mn-ea"/>
                <a:cs typeface="+mn-cs"/>
              </a:rPr>
              <a:t>Power is something that acts by itself. It has spiritual meaning and direction. Power is never neutral. Money as power orients, moves, and controls. </a:t>
            </a:r>
          </a:p>
          <a:p>
            <a:endParaRPr lang="en-GB" sz="1200" kern="1200" baseline="0" noProof="0" dirty="0" smtClean="0">
              <a:solidFill>
                <a:schemeClr val="tx1"/>
              </a:solidFill>
              <a:latin typeface="+mn-lt"/>
              <a:ea typeface="+mn-ea"/>
              <a:cs typeface="+mn-cs"/>
            </a:endParaRPr>
          </a:p>
          <a:p>
            <a:r>
              <a:rPr lang="nl-NL" dirty="0" smtClean="0"/>
              <a:t>Financial disorder</a:t>
            </a:r>
          </a:p>
          <a:p>
            <a:r>
              <a:rPr lang="nl-NL" dirty="0" err="1" smtClean="0"/>
              <a:t>Fear</a:t>
            </a:r>
            <a:endParaRPr lang="nl-NL" dirty="0" smtClean="0"/>
          </a:p>
          <a:p>
            <a:r>
              <a:rPr lang="nl-NL" dirty="0" smtClean="0"/>
              <a:t>Constant financial deficits</a:t>
            </a:r>
          </a:p>
          <a:p>
            <a:r>
              <a:rPr lang="nl-NL" dirty="0" err="1" smtClean="0"/>
              <a:t>Impuslive</a:t>
            </a:r>
            <a:r>
              <a:rPr lang="nl-NL" dirty="0" smtClean="0"/>
              <a:t> </a:t>
            </a:r>
            <a:r>
              <a:rPr lang="nl-NL" dirty="0" err="1" smtClean="0"/>
              <a:t>buying</a:t>
            </a:r>
            <a:endParaRPr lang="nl-NL" dirty="0" smtClean="0"/>
          </a:p>
          <a:p>
            <a:r>
              <a:rPr lang="nl-NL" dirty="0" smtClean="0"/>
              <a:t>I </a:t>
            </a:r>
            <a:r>
              <a:rPr lang="nl-NL" dirty="0" err="1" smtClean="0"/>
              <a:t>can’t</a:t>
            </a:r>
            <a:r>
              <a:rPr lang="nl-NL" dirty="0" smtClean="0"/>
              <a:t> </a:t>
            </a:r>
            <a:r>
              <a:rPr lang="nl-NL" dirty="0" err="1" smtClean="0"/>
              <a:t>afford</a:t>
            </a:r>
            <a:r>
              <a:rPr lang="nl-NL" dirty="0" smtClean="0"/>
              <a:t> </a:t>
            </a:r>
            <a:r>
              <a:rPr lang="nl-NL" dirty="0" err="1" smtClean="0"/>
              <a:t>it</a:t>
            </a:r>
            <a:r>
              <a:rPr lang="nl-NL" dirty="0" smtClean="0"/>
              <a:t> </a:t>
            </a:r>
            <a:r>
              <a:rPr lang="nl-NL" dirty="0" err="1" smtClean="0"/>
              <a:t>mentality</a:t>
            </a:r>
            <a:endParaRPr lang="nl-NL" dirty="0" smtClean="0"/>
          </a:p>
          <a:p>
            <a:r>
              <a:rPr lang="nl-NL" dirty="0" err="1" smtClean="0"/>
              <a:t>Greed</a:t>
            </a:r>
            <a:endParaRPr lang="nl-NL" dirty="0" smtClean="0"/>
          </a:p>
          <a:p>
            <a:r>
              <a:rPr lang="nl-NL" dirty="0" err="1" smtClean="0"/>
              <a:t>Not</a:t>
            </a:r>
            <a:r>
              <a:rPr lang="nl-NL" dirty="0" smtClean="0"/>
              <a:t> content</a:t>
            </a:r>
          </a:p>
          <a:p>
            <a:r>
              <a:rPr lang="nl-NL" dirty="0" err="1" smtClean="0"/>
              <a:t>Not</a:t>
            </a:r>
            <a:r>
              <a:rPr lang="nl-NL" dirty="0" smtClean="0"/>
              <a:t> </a:t>
            </a:r>
            <a:r>
              <a:rPr lang="nl-NL" dirty="0" err="1" smtClean="0"/>
              <a:t>able</a:t>
            </a:r>
            <a:r>
              <a:rPr lang="nl-NL" dirty="0" smtClean="0"/>
              <a:t> </a:t>
            </a:r>
            <a:r>
              <a:rPr lang="nl-NL" dirty="0" err="1" smtClean="0"/>
              <a:t>to</a:t>
            </a:r>
            <a:r>
              <a:rPr lang="nl-NL" dirty="0" smtClean="0"/>
              <a:t> </a:t>
            </a:r>
            <a:r>
              <a:rPr lang="nl-NL" dirty="0" err="1" smtClean="0"/>
              <a:t>gibve</a:t>
            </a:r>
            <a:r>
              <a:rPr lang="nl-NL" baseline="0" dirty="0" smtClean="0"/>
              <a:t> </a:t>
            </a:r>
            <a:r>
              <a:rPr lang="nl-NL" baseline="0" dirty="0" err="1" smtClean="0"/>
              <a:t>thanks</a:t>
            </a:r>
            <a:endParaRPr lang="nl-NL" dirty="0" smtClean="0"/>
          </a:p>
          <a:p>
            <a:r>
              <a:rPr lang="nl-NL" dirty="0" err="1" smtClean="0"/>
              <a:t>Burdened</a:t>
            </a:r>
            <a:r>
              <a:rPr lang="nl-NL" dirty="0" smtClean="0"/>
              <a:t> </a:t>
            </a:r>
            <a:r>
              <a:rPr lang="nl-NL" dirty="0" err="1" smtClean="0"/>
              <a:t>by</a:t>
            </a:r>
            <a:r>
              <a:rPr lang="nl-NL" dirty="0" smtClean="0"/>
              <a:t> </a:t>
            </a:r>
            <a:r>
              <a:rPr lang="nl-NL" dirty="0" err="1" smtClean="0"/>
              <a:t>debt</a:t>
            </a:r>
            <a:endParaRPr lang="nl-NL" dirty="0" smtClean="0"/>
          </a:p>
          <a:p>
            <a:r>
              <a:rPr lang="nl-NL" dirty="0" smtClean="0"/>
              <a:t>Over </a:t>
            </a:r>
            <a:r>
              <a:rPr lang="nl-NL" dirty="0" err="1" smtClean="0"/>
              <a:t>and</a:t>
            </a:r>
            <a:r>
              <a:rPr lang="nl-NL" dirty="0" smtClean="0"/>
              <a:t> </a:t>
            </a:r>
            <a:r>
              <a:rPr lang="nl-NL" dirty="0" err="1" smtClean="0"/>
              <a:t>under</a:t>
            </a:r>
            <a:r>
              <a:rPr lang="nl-NL" dirty="0" smtClean="0"/>
              <a:t> </a:t>
            </a:r>
            <a:r>
              <a:rPr lang="nl-NL" dirty="0" err="1" smtClean="0"/>
              <a:t>estimating</a:t>
            </a:r>
            <a:r>
              <a:rPr lang="nl-NL" dirty="0" smtClean="0"/>
              <a:t> the power of money</a:t>
            </a:r>
          </a:p>
          <a:p>
            <a:endParaRPr lang="en-GB" sz="1200" kern="1200" baseline="0" noProof="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latin typeface="+mn-lt"/>
                <a:ea typeface="+mn-ea"/>
                <a:cs typeface="+mn-cs"/>
              </a:rPr>
              <a:t>So,</a:t>
            </a:r>
            <a:r>
              <a:rPr lang="en-GB" sz="1200" kern="1200" baseline="0" noProof="0" dirty="0" smtClean="0">
                <a:solidFill>
                  <a:schemeClr val="tx1"/>
                </a:solidFill>
                <a:latin typeface="+mn-lt"/>
                <a:ea typeface="+mn-ea"/>
                <a:cs typeface="+mn-cs"/>
              </a:rPr>
              <a:t> how do we overcome mammon?</a:t>
            </a:r>
          </a:p>
          <a:p>
            <a:endParaRPr lang="en-GB" sz="1200" kern="1200" baseline="0" noProof="0" dirty="0" smtClean="0">
              <a:solidFill>
                <a:schemeClr val="tx1"/>
              </a:solidFill>
              <a:latin typeface="+mn-lt"/>
              <a:ea typeface="+mn-ea"/>
              <a:cs typeface="+mn-cs"/>
            </a:endParaRPr>
          </a:p>
          <a:p>
            <a:r>
              <a:rPr lang="en-GB" sz="1200" kern="1200" baseline="0" noProof="0" dirty="0" err="1" smtClean="0">
                <a:solidFill>
                  <a:schemeClr val="tx1"/>
                </a:solidFill>
                <a:latin typeface="+mn-lt"/>
                <a:ea typeface="+mn-ea"/>
                <a:cs typeface="+mn-cs"/>
              </a:rPr>
              <a:t>Unthrone</a:t>
            </a:r>
            <a:r>
              <a:rPr lang="en-GB" sz="1200" kern="1200" baseline="0" noProof="0" dirty="0" smtClean="0">
                <a:solidFill>
                  <a:schemeClr val="tx1"/>
                </a:solidFill>
                <a:latin typeface="+mn-lt"/>
                <a:ea typeface="+mn-ea"/>
                <a:cs typeface="+mn-cs"/>
              </a:rPr>
              <a:t> .. He is defeated …  don’t trust money, trust God for provision …  ‘in God we trust’   </a:t>
            </a:r>
          </a:p>
          <a:p>
            <a:r>
              <a:rPr lang="en-GB" sz="1200" kern="1200" baseline="0" noProof="0" dirty="0" err="1" smtClean="0">
                <a:solidFill>
                  <a:schemeClr val="tx1"/>
                </a:solidFill>
                <a:latin typeface="+mn-lt"/>
                <a:ea typeface="+mn-ea"/>
                <a:cs typeface="+mn-cs"/>
              </a:rPr>
              <a:t>Unsanctify</a:t>
            </a:r>
            <a:r>
              <a:rPr lang="en-GB" sz="1200" kern="1200" baseline="0" noProof="0" dirty="0" smtClean="0">
                <a:solidFill>
                  <a:schemeClr val="tx1"/>
                </a:solidFill>
                <a:latin typeface="+mn-lt"/>
                <a:ea typeface="+mn-ea"/>
                <a:cs typeface="+mn-cs"/>
              </a:rPr>
              <a:t> – money must never ne a priority</a:t>
            </a:r>
          </a:p>
          <a:p>
            <a:r>
              <a:rPr lang="en-GB" sz="1200" kern="1200" baseline="0" noProof="0" dirty="0" smtClean="0">
                <a:solidFill>
                  <a:schemeClr val="tx1"/>
                </a:solidFill>
                <a:latin typeface="+mn-lt"/>
                <a:ea typeface="+mn-ea"/>
                <a:cs typeface="+mn-cs"/>
              </a:rPr>
              <a:t>Un-cling – stay away from debt</a:t>
            </a:r>
          </a:p>
          <a:p>
            <a:endParaRPr lang="en-GB" sz="1200" kern="1200" baseline="0" noProof="0" dirty="0" smtClean="0">
              <a:solidFill>
                <a:schemeClr val="tx1"/>
              </a:solidFill>
              <a:latin typeface="+mn-lt"/>
              <a:ea typeface="+mn-ea"/>
              <a:cs typeface="+mn-cs"/>
            </a:endParaRPr>
          </a:p>
          <a:p>
            <a:endParaRPr lang="en-GB" sz="1200" kern="1200" baseline="0" noProof="0" dirty="0" smtClean="0">
              <a:solidFill>
                <a:schemeClr val="tx1"/>
              </a:solidFill>
              <a:latin typeface="+mn-lt"/>
              <a:ea typeface="+mn-ea"/>
              <a:cs typeface="+mn-cs"/>
            </a:endParaRPr>
          </a:p>
          <a:p>
            <a:endParaRPr lang="en-GB" noProof="0"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16</a:t>
            </a:fld>
            <a:endParaRPr lang="nl-NL"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200" noProof="0" dirty="0" smtClean="0"/>
              <a:t>This</a:t>
            </a:r>
            <a:r>
              <a:rPr lang="en-GB" sz="1200" baseline="0" noProof="0" dirty="0" smtClean="0"/>
              <a:t> means that we work for Almighty and Co. Inc.    A seconding company.  Employment Agency. </a:t>
            </a:r>
          </a:p>
          <a:p>
            <a:pPr eaLnBrk="1" hangingPunct="1">
              <a:spcBef>
                <a:spcPct val="0"/>
              </a:spcBef>
            </a:pPr>
            <a:r>
              <a:rPr lang="en-GB" sz="1200" noProof="0" dirty="0" smtClean="0"/>
              <a:t>Work is worship …  </a:t>
            </a:r>
            <a:r>
              <a:rPr lang="en-GB" sz="1200" noProof="0" dirty="0" err="1" smtClean="0"/>
              <a:t>avodah</a:t>
            </a:r>
            <a:r>
              <a:rPr lang="en-GB" sz="1200" noProof="0" dirty="0" smtClean="0"/>
              <a:t> … </a:t>
            </a:r>
          </a:p>
          <a:p>
            <a:pPr marL="171450" indent="-171450">
              <a:buFont typeface="Arial"/>
              <a:buChar char="•"/>
            </a:pPr>
            <a:r>
              <a:rPr lang="en-GB" sz="1200" noProof="0" dirty="0" smtClean="0"/>
              <a:t>Just… work!</a:t>
            </a:r>
          </a:p>
          <a:p>
            <a:pPr marL="171450" indent="-171450">
              <a:buFont typeface="Arial"/>
              <a:buChar char="•"/>
            </a:pPr>
            <a:r>
              <a:rPr lang="en-GB" sz="1200" noProof="0" dirty="0" smtClean="0"/>
              <a:t>Serve God, worship</a:t>
            </a:r>
          </a:p>
          <a:p>
            <a:pPr marL="171450" indent="-171450">
              <a:buFont typeface="Arial"/>
              <a:buChar char="•"/>
            </a:pPr>
            <a:r>
              <a:rPr lang="en-GB" sz="1200" noProof="0" dirty="0" smtClean="0"/>
              <a:t>Serving others</a:t>
            </a:r>
          </a:p>
          <a:p>
            <a:pPr marL="171450" indent="-171450">
              <a:buFont typeface="Arial"/>
              <a:buChar char="•"/>
            </a:pPr>
            <a:endParaRPr lang="en-GB" sz="1200" noProof="0" dirty="0" smtClean="0"/>
          </a:p>
          <a:p>
            <a:pPr marL="171450" indent="-171450">
              <a:buFont typeface="Arial"/>
              <a:buChar char="•"/>
            </a:pPr>
            <a:endParaRPr lang="en-GB" sz="1200" noProof="0" dirty="0" smtClean="0"/>
          </a:p>
          <a:p>
            <a:pPr marL="171450" indent="-171450">
              <a:buFont typeface="Arial"/>
              <a:buChar char="•"/>
            </a:pPr>
            <a:r>
              <a:rPr lang="en-GB" sz="1200" noProof="0" dirty="0" smtClean="0"/>
              <a:t>Almighty &amp; Some ‘unlimited’ </a:t>
            </a:r>
          </a:p>
          <a:p>
            <a:pPr eaLnBrk="1" hangingPunct="1">
              <a:spcBef>
                <a:spcPct val="0"/>
              </a:spcBef>
            </a:pPr>
            <a:endParaRPr lang="en-GB" sz="1200" noProof="0" dirty="0" smtClean="0"/>
          </a:p>
          <a:p>
            <a:pPr eaLnBrk="1" hangingPunct="1">
              <a:spcBef>
                <a:spcPct val="0"/>
              </a:spcBef>
            </a:pPr>
            <a:r>
              <a:rPr lang="en-GB" sz="1200" noProof="0" dirty="0" smtClean="0"/>
              <a:t>Whatever you do, work as for the Lord and not for man. You</a:t>
            </a:r>
            <a:r>
              <a:rPr lang="en-GB" sz="1200" baseline="0" noProof="0" dirty="0" smtClean="0"/>
              <a:t> know you will receive the inheritance as a reward.  Col 3:23</a:t>
            </a:r>
          </a:p>
          <a:p>
            <a:pPr eaLnBrk="1" hangingPunct="1">
              <a:spcBef>
                <a:spcPct val="0"/>
              </a:spcBef>
            </a:pPr>
            <a:r>
              <a:rPr lang="en-GB" sz="1200" noProof="0" dirty="0" smtClean="0"/>
              <a:t>	</a:t>
            </a:r>
          </a:p>
          <a:p>
            <a:r>
              <a:rPr lang="en-GB" sz="1200" noProof="0" dirty="0" smtClean="0"/>
              <a:t>How?  Cultural mandate- work the earth and</a:t>
            </a:r>
            <a:r>
              <a:rPr lang="en-GB" sz="1200" baseline="0" noProof="0" dirty="0" smtClean="0"/>
              <a:t> tend it</a:t>
            </a:r>
            <a:endParaRPr lang="en-GB" sz="1200" noProof="0" dirty="0" smtClean="0"/>
          </a:p>
          <a:p>
            <a:pPr lvl="2"/>
            <a:r>
              <a:rPr lang="en-GB" sz="1200" noProof="0" dirty="0" smtClean="0"/>
              <a:t>Products, sustainability</a:t>
            </a:r>
          </a:p>
          <a:p>
            <a:pPr lvl="1"/>
            <a:r>
              <a:rPr lang="en-GB" sz="1200" noProof="0" dirty="0" smtClean="0"/>
              <a:t>Great Command– Love God, and your neighbour</a:t>
            </a:r>
          </a:p>
          <a:p>
            <a:pPr lvl="1"/>
            <a:r>
              <a:rPr lang="en-GB" sz="1200" noProof="0" dirty="0" smtClean="0"/>
              <a:t>Great Commission – make disciples</a:t>
            </a:r>
          </a:p>
          <a:p>
            <a:pPr eaLnBrk="1" hangingPunct="1">
              <a:spcBef>
                <a:spcPct val="0"/>
              </a:spcBef>
            </a:pPr>
            <a:r>
              <a:rPr lang="en-GB" sz="1200" noProof="0" dirty="0" smtClean="0"/>
              <a:t>Seek first the Kingdom (Economy) of God and </a:t>
            </a:r>
            <a:r>
              <a:rPr lang="en-GB" sz="1200" noProof="0" dirty="0" err="1" smtClean="0"/>
              <a:t>Hos</a:t>
            </a:r>
            <a:r>
              <a:rPr lang="en-GB" sz="1200" noProof="0" dirty="0" smtClean="0"/>
              <a:t> righteousness (His way of working),</a:t>
            </a:r>
            <a:r>
              <a:rPr lang="en-GB" sz="1200" baseline="0" noProof="0" dirty="0" smtClean="0"/>
              <a:t> then all these things will be given to you.”  (Matthew 6:33)</a:t>
            </a:r>
          </a:p>
          <a:p>
            <a:pPr marL="0" marR="0" indent="0" algn="l" defTabSz="457200" rtl="0" eaLnBrk="1" fontAlgn="auto" latinLnBrk="0" hangingPunct="1">
              <a:lnSpc>
                <a:spcPct val="100000"/>
              </a:lnSpc>
              <a:spcBef>
                <a:spcPct val="0"/>
              </a:spcBef>
              <a:spcAft>
                <a:spcPts val="0"/>
              </a:spcAft>
              <a:buClrTx/>
              <a:buSzTx/>
              <a:buFontTx/>
              <a:buNone/>
              <a:tabLst/>
              <a:defRPr/>
            </a:pPr>
            <a:r>
              <a:rPr lang="en-GB" sz="1200" baseline="0" noProof="0" dirty="0" smtClean="0"/>
              <a:t>God is the Provider … Jehovah </a:t>
            </a:r>
            <a:r>
              <a:rPr lang="en-GB" sz="1200" baseline="0" noProof="0" dirty="0" err="1" smtClean="0"/>
              <a:t>Jireh</a:t>
            </a:r>
            <a:r>
              <a:rPr lang="en-GB" sz="1200" baseline="0" noProof="0" dirty="0" smtClean="0"/>
              <a:t>.   Not the market, not the customers, not the banks …  can I trust Him?</a:t>
            </a:r>
          </a:p>
          <a:p>
            <a:pPr eaLnBrk="1" hangingPunct="1">
              <a:spcBef>
                <a:spcPct val="0"/>
              </a:spcBef>
            </a:pPr>
            <a:endParaRPr lang="en-GB" baseline="0" noProof="0" dirty="0" smtClean="0"/>
          </a:p>
          <a:p>
            <a:pPr eaLnBrk="1" hangingPunct="1">
              <a:spcBef>
                <a:spcPct val="0"/>
              </a:spcBef>
            </a:pPr>
            <a:endParaRPr lang="en-GB" sz="2600" noProof="0" dirty="0" smtClean="0"/>
          </a:p>
          <a:p>
            <a:pPr eaLnBrk="1" hangingPunct="1">
              <a:spcBef>
                <a:spcPct val="0"/>
              </a:spcBef>
            </a:pPr>
            <a:r>
              <a:rPr lang="en-GB" noProof="0" dirty="0" smtClean="0"/>
              <a:t>			</a:t>
            </a:r>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17</a:t>
            </a:fld>
            <a:endParaRPr lang="nl-NL"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noProof="0" dirty="0" smtClean="0"/>
              <a:t>This means that I do not have to be subject</a:t>
            </a:r>
            <a:r>
              <a:rPr lang="en-GB" baseline="0" noProof="0" dirty="0" smtClean="0"/>
              <a:t> to the market economy of buying and selling any more. </a:t>
            </a:r>
          </a:p>
          <a:p>
            <a:pPr eaLnBrk="1" hangingPunct="1">
              <a:spcBef>
                <a:spcPct val="0"/>
              </a:spcBef>
            </a:pPr>
            <a:endParaRPr lang="en-GB" baseline="0" noProof="0" dirty="0" smtClean="0"/>
          </a:p>
          <a:p>
            <a:pPr eaLnBrk="1" hangingPunct="1">
              <a:spcBef>
                <a:spcPct val="0"/>
              </a:spcBef>
            </a:pPr>
            <a:r>
              <a:rPr lang="en-GB" baseline="0" noProof="0" dirty="0" smtClean="0"/>
              <a:t>Grace has come instead!  Why was Jesus so mad at the </a:t>
            </a:r>
            <a:r>
              <a:rPr lang="en-GB" b="1" baseline="0" noProof="0" dirty="0" smtClean="0">
                <a:solidFill>
                  <a:srgbClr val="FF0000"/>
                </a:solidFill>
              </a:rPr>
              <a:t>moneychangers</a:t>
            </a:r>
            <a:r>
              <a:rPr lang="en-GB" baseline="0" noProof="0" dirty="0" smtClean="0"/>
              <a:t>?  In the Court of the Gentiles = where grace should be freely given, mammon reigned.</a:t>
            </a:r>
          </a:p>
          <a:p>
            <a:pPr marL="171450" indent="-171450" eaLnBrk="1" hangingPunct="1">
              <a:spcBef>
                <a:spcPct val="0"/>
              </a:spcBef>
              <a:buFont typeface="Arial"/>
              <a:buChar char="•"/>
            </a:pPr>
            <a:r>
              <a:rPr lang="en-GB" baseline="0" noProof="0" dirty="0" smtClean="0"/>
              <a:t>Bad products (blemished animals)</a:t>
            </a:r>
          </a:p>
          <a:p>
            <a:pPr marL="171450" indent="-171450" eaLnBrk="1" hangingPunct="1">
              <a:spcBef>
                <a:spcPct val="0"/>
              </a:spcBef>
              <a:buFont typeface="Arial"/>
              <a:buChar char="•"/>
            </a:pPr>
            <a:r>
              <a:rPr lang="en-GB" baseline="0" noProof="0" dirty="0" smtClean="0"/>
              <a:t>Inflated prices (profits for the Pharisees)</a:t>
            </a:r>
          </a:p>
          <a:p>
            <a:pPr marL="171450" indent="-171450" eaLnBrk="1" hangingPunct="1">
              <a:spcBef>
                <a:spcPct val="0"/>
              </a:spcBef>
              <a:buFont typeface="Arial"/>
              <a:buChar char="•"/>
            </a:pPr>
            <a:r>
              <a:rPr lang="en-GB" baseline="0" noProof="0" dirty="0" smtClean="0"/>
              <a:t>Bad exchange rates.</a:t>
            </a:r>
          </a:p>
          <a:p>
            <a:pPr eaLnBrk="1" hangingPunct="1">
              <a:spcBef>
                <a:spcPct val="0"/>
              </a:spcBef>
            </a:pPr>
            <a:endParaRPr lang="en-GB" baseline="0" noProof="0" dirty="0" smtClean="0"/>
          </a:p>
          <a:p>
            <a:pPr eaLnBrk="1" hangingPunct="1">
              <a:spcBef>
                <a:spcPct val="0"/>
              </a:spcBef>
            </a:pPr>
            <a:r>
              <a:rPr lang="en-GB" baseline="0" noProof="0" dirty="0" smtClean="0"/>
              <a:t>Mammon is called the unrighteous mammon. Therefore, every transaction will be subject to go wrong somewhere. This brings corruption, stress, anxiety</a:t>
            </a:r>
          </a:p>
          <a:p>
            <a:pPr eaLnBrk="1" hangingPunct="1">
              <a:spcBef>
                <a:spcPct val="0"/>
              </a:spcBef>
            </a:pPr>
            <a:endParaRPr lang="en-GB" noProof="0" dirty="0" smtClean="0"/>
          </a:p>
          <a:p>
            <a:pPr eaLnBrk="1" hangingPunct="1">
              <a:spcBef>
                <a:spcPct val="0"/>
              </a:spcBef>
            </a:pPr>
            <a:r>
              <a:rPr lang="en-GB" noProof="0" dirty="0" smtClean="0"/>
              <a:t>Remember</a:t>
            </a:r>
            <a:r>
              <a:rPr lang="en-GB" baseline="0" noProof="0" dirty="0" smtClean="0"/>
              <a:t> you do not work for a living, but for a giving …</a:t>
            </a:r>
          </a:p>
          <a:p>
            <a:pPr eaLnBrk="1" hangingPunct="1">
              <a:spcBef>
                <a:spcPct val="0"/>
              </a:spcBef>
            </a:pPr>
            <a:endParaRPr lang="en-GB" baseline="0" noProof="0" dirty="0" smtClean="0"/>
          </a:p>
          <a:p>
            <a:pPr eaLnBrk="1" hangingPunct="1">
              <a:spcBef>
                <a:spcPct val="0"/>
              </a:spcBef>
            </a:pPr>
            <a:r>
              <a:rPr lang="en-GB" baseline="0" noProof="0" dirty="0" smtClean="0"/>
              <a:t>I give to my customers the best of my talents, experience, skills, gifts and serve him to meet His needs …</a:t>
            </a:r>
          </a:p>
          <a:p>
            <a:pPr eaLnBrk="1" hangingPunct="1">
              <a:spcBef>
                <a:spcPct val="0"/>
              </a:spcBef>
            </a:pPr>
            <a:endParaRPr lang="en-GB" baseline="0" noProof="0" dirty="0" smtClean="0"/>
          </a:p>
          <a:p>
            <a:pPr eaLnBrk="1" hangingPunct="1">
              <a:spcBef>
                <a:spcPct val="0"/>
              </a:spcBef>
            </a:pPr>
            <a:r>
              <a:rPr lang="en-GB" baseline="0" noProof="0" dirty="0" smtClean="0"/>
              <a:t>I will receive what I need for the continuation of the business …  God instructs companies/ people </a:t>
            </a:r>
            <a:r>
              <a:rPr lang="en-GB" baseline="0" noProof="0" dirty="0" err="1" smtClean="0"/>
              <a:t>tp</a:t>
            </a:r>
            <a:r>
              <a:rPr lang="en-GB" baseline="0" noProof="0" dirty="0" smtClean="0"/>
              <a:t> pay me …  if they don’t …  they fall into His hands!</a:t>
            </a:r>
          </a:p>
          <a:p>
            <a:pPr eaLnBrk="1" hangingPunct="1">
              <a:spcBef>
                <a:spcPct val="0"/>
              </a:spcBef>
            </a:pPr>
            <a:endParaRPr lang="en-GB" baseline="0" noProof="0" dirty="0" smtClean="0"/>
          </a:p>
          <a:p>
            <a:r>
              <a:rPr lang="en-US" sz="1200" kern="1200" dirty="0" smtClean="0">
                <a:solidFill>
                  <a:schemeClr val="tx1"/>
                </a:solidFill>
                <a:effectLst/>
                <a:latin typeface="+mn-lt"/>
                <a:ea typeface="+mn-ea"/>
                <a:cs typeface="+mn-cs"/>
              </a:rPr>
              <a:t>God's economy works by giving and receiving. The Bible teaches us that the economy of buying and selling will get such a strong grip on the world economy, that we will not be able to participate in economic life unless we conform to the standards of our perverse trading system, with Babylon as a symbol, which will eventually fall. We are living at the beginning of this process.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means that I do not have to be subject to the market economy of buying and selling any more.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Grace has come instead!  Why was Jesus so mad at the </a:t>
            </a:r>
            <a:r>
              <a:rPr lang="en-US" sz="1200" b="1" kern="1200" dirty="0" smtClean="0">
                <a:solidFill>
                  <a:schemeClr val="tx1"/>
                </a:solidFill>
                <a:effectLst/>
                <a:latin typeface="+mn-lt"/>
                <a:ea typeface="+mn-ea"/>
                <a:cs typeface="+mn-cs"/>
              </a:rPr>
              <a:t>moneychangers</a:t>
            </a:r>
            <a:r>
              <a:rPr lang="en-US" sz="1200" kern="1200" dirty="0" smtClean="0">
                <a:solidFill>
                  <a:schemeClr val="tx1"/>
                </a:solidFill>
                <a:effectLst/>
                <a:latin typeface="+mn-lt"/>
                <a:ea typeface="+mn-ea"/>
                <a:cs typeface="+mn-cs"/>
              </a:rPr>
              <a:t>?  In the Court of the Gentiles = where grace should be freely given, mammon reigned.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Bad products (blemished animals)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Inflated prices (profits for the Pharisees)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Bad exchange rates.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Mammon is called the unrighteous mammon. Therefore, every transaction will be subject to go wrong somewhere. This brings corruption, stress, anxiety …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you do not work for a living, but for a giving …  I give to my customers the best of my talents, experience, skills, gifts and serve him to meet His needs …  I will receive what I need for the continuation of the business …  God instructs companies/ people </a:t>
            </a:r>
            <a:r>
              <a:rPr lang="en-US" sz="1200" kern="1200" dirty="0" err="1" smtClean="0">
                <a:solidFill>
                  <a:schemeClr val="tx1"/>
                </a:solidFill>
                <a:effectLst/>
                <a:latin typeface="+mn-lt"/>
                <a:ea typeface="+mn-ea"/>
                <a:cs typeface="+mn-cs"/>
              </a:rPr>
              <a:t>tp</a:t>
            </a:r>
            <a:r>
              <a:rPr lang="en-US" sz="1200" kern="1200" dirty="0" smtClean="0">
                <a:solidFill>
                  <a:schemeClr val="tx1"/>
                </a:solidFill>
                <a:effectLst/>
                <a:latin typeface="+mn-lt"/>
                <a:ea typeface="+mn-ea"/>
                <a:cs typeface="+mn-cs"/>
              </a:rPr>
              <a:t> pay me …  if they don’t …  they fall into His hands!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deal Testament story of Ruth and Boaz speaks loudly to common grace in the workplace. It would have been unlikely for these two characters to meet. Still, sovereign God had plans for them to play an important role in moving redemptive history forward. Ruth w Was at Moabite  and Boaz was an Israel light. These two peoples traditionally had little to do with one another. Boaz goes </a:t>
            </a:r>
            <a:r>
              <a:rPr lang="en-US" sz="1200" b="1" kern="1200" dirty="0" smtClean="0">
                <a:solidFill>
                  <a:schemeClr val="tx1"/>
                </a:solidFill>
                <a:effectLst/>
                <a:latin typeface="+mn-lt"/>
                <a:ea typeface="+mn-ea"/>
                <a:cs typeface="+mn-cs"/>
              </a:rPr>
              <a:t>out</a:t>
            </a:r>
            <a:r>
              <a:rPr lang="en-US" sz="1200" kern="1200" dirty="0" smtClean="0">
                <a:solidFill>
                  <a:schemeClr val="tx1"/>
                </a:solidFill>
                <a:effectLst/>
                <a:latin typeface="+mn-lt"/>
                <a:ea typeface="+mn-ea"/>
                <a:cs typeface="+mn-cs"/>
              </a:rPr>
              <a:t> of his way to provide and protect this </a:t>
            </a:r>
            <a:r>
              <a:rPr lang="en-US" sz="1200" kern="1200" dirty="0" err="1" smtClean="0">
                <a:solidFill>
                  <a:schemeClr val="tx1"/>
                </a:solidFill>
                <a:effectLst/>
                <a:latin typeface="+mn-lt"/>
                <a:ea typeface="+mn-ea"/>
                <a:cs typeface="+mn-cs"/>
              </a:rPr>
              <a:t>moabite</a:t>
            </a:r>
            <a:r>
              <a:rPr lang="en-US" sz="1200" kern="1200" dirty="0" smtClean="0">
                <a:solidFill>
                  <a:schemeClr val="tx1"/>
                </a:solidFill>
                <a:effectLst/>
                <a:latin typeface="+mn-lt"/>
                <a:ea typeface="+mn-ea"/>
                <a:cs typeface="+mn-cs"/>
              </a:rPr>
              <a:t>  woman he knows little about. He has only heard of her loyal commitment to her mother in law Naomi. At this time, I doubted Boaz had any idea how his many tangible acts of unselfish kindness and common grace offered to Ruth in the workplace would be used by God. Through ball Andrews, the father of King David would be born, and through the line of David Jesus the Messiah would come.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was a custom in the old Testament economy that owners of land fostered the common good by leaving a portion of their crops in the </a:t>
            </a:r>
            <a:r>
              <a:rPr lang="en-US" sz="1200" b="1" kern="1200" dirty="0" smtClean="0">
                <a:solidFill>
                  <a:schemeClr val="tx1"/>
                </a:solidFill>
                <a:effectLst/>
                <a:latin typeface="+mn-lt"/>
                <a:ea typeface="+mn-ea"/>
                <a:cs typeface="+mn-cs"/>
              </a:rPr>
              <a:t>fields</a:t>
            </a:r>
            <a:r>
              <a:rPr lang="en-US" sz="1200" kern="1200" dirty="0" smtClean="0">
                <a:solidFill>
                  <a:schemeClr val="tx1"/>
                </a:solidFill>
                <a:effectLst/>
                <a:latin typeface="+mn-lt"/>
                <a:ea typeface="+mn-ea"/>
                <a:cs typeface="+mn-cs"/>
              </a:rPr>
              <a:t>  for the poor to harvest as a way for them to work and provide for their needs. Boaz  owned our field and was when third to clean to sustain her family.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 sales seminar, we are reminded that we could have got more out of a deal if we had pushed just that little bit further!  The principle of ‘leaving some on the table’ means to refrain from taking the utmost advantage of something; to not address every aspect of a situation; in the form </a:t>
            </a:r>
            <a:r>
              <a:rPr lang="en-US" sz="1200" b="1" kern="1200" dirty="0" smtClean="0">
                <a:solidFill>
                  <a:schemeClr val="tx1"/>
                </a:solidFill>
                <a:effectLst/>
                <a:latin typeface="+mn-lt"/>
                <a:ea typeface="+mn-ea"/>
                <a:cs typeface="+mn-cs"/>
              </a:rPr>
              <a:t>leave money on the table</a:t>
            </a:r>
            <a:r>
              <a:rPr lang="en-US" sz="1200" kern="1200" dirty="0" smtClean="0">
                <a:solidFill>
                  <a:schemeClr val="tx1"/>
                </a:solidFill>
                <a:effectLst/>
                <a:latin typeface="+mn-lt"/>
                <a:ea typeface="+mn-ea"/>
                <a:cs typeface="+mn-cs"/>
              </a:rPr>
              <a:t>, to negotiate a deal that is less financially beneficial than is expected or possible.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basic tenet in the psychology of relationships is called the Principle of Reciprocity. This principle basically defines the human need and tendency to want to give something back when something is received. This need is strongest when the gift is given without expectation of return. But even at the lowly (but important) level of simple social graces, a “thank you” (in response to an act of kindness or compliment) is still followed by another reciprocal gesture of accommodation “you’re welcome.”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Ralph Waldo Emerson observed, </a:t>
            </a:r>
            <a:r>
              <a:rPr lang="en-US" sz="1200" i="1" kern="1200" dirty="0" smtClean="0">
                <a:solidFill>
                  <a:schemeClr val="tx1"/>
                </a:solidFill>
                <a:effectLst/>
                <a:latin typeface="+mn-lt"/>
                <a:ea typeface="+mn-ea"/>
                <a:cs typeface="+mn-cs"/>
              </a:rPr>
              <a:t>“It is one of the most beautiful compensations in life that no man can sincerely try to help another without helping himself.”</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one of our most prolific late 20th century poets, Paul McCartney phrased it simply, </a:t>
            </a:r>
            <a:r>
              <a:rPr lang="en-US" sz="1200" i="1" kern="1200" dirty="0" smtClean="0">
                <a:solidFill>
                  <a:schemeClr val="tx1"/>
                </a:solidFill>
                <a:effectLst/>
                <a:latin typeface="+mn-lt"/>
                <a:ea typeface="+mn-ea"/>
                <a:cs typeface="+mn-cs"/>
              </a:rPr>
              <a:t>"And, in the end, the love you take is equal to the love you make."</a:t>
            </a:r>
            <a:endParaRPr lang="en-GB" sz="1200" kern="1200" dirty="0" smtClean="0">
              <a:solidFill>
                <a:schemeClr val="tx1"/>
              </a:solidFill>
              <a:effectLst/>
              <a:latin typeface="+mn-lt"/>
              <a:ea typeface="+mn-ea"/>
              <a:cs typeface="+mn-cs"/>
            </a:endParaRPr>
          </a:p>
          <a:p>
            <a:pPr eaLnBrk="1" hangingPunct="1">
              <a:spcBef>
                <a:spcPct val="0"/>
              </a:spcBef>
            </a:pPr>
            <a:endParaRPr lang="en-GB" baseline="0" noProof="0" dirty="0" smtClean="0"/>
          </a:p>
          <a:p>
            <a:pPr eaLnBrk="1" hangingPunct="1">
              <a:spcBef>
                <a:spcPct val="0"/>
              </a:spcBef>
            </a:pPr>
            <a:endParaRPr lang="en-GB" baseline="0" noProof="0" dirty="0" smtClean="0"/>
          </a:p>
          <a:p>
            <a:pPr eaLnBrk="1" hangingPunct="1">
              <a:spcBef>
                <a:spcPct val="0"/>
              </a:spcBef>
            </a:pPr>
            <a:endParaRPr lang="en-GB" noProof="0"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18</a:t>
            </a:fld>
            <a:endParaRPr lang="nl-NL"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fundamental principle of economy is the allocation of scarce resources. Whether it is too little time, money, food, social contacts or anything else: scarcity influences our choices and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But our recent but from recent scientific research, it appears that scarcity also leads to blind spots and even limits are ability to think. God does not know scarce at a, creator and is carrying on with his creative work and invites us to join him in his work. God is able to abundantly bless you with all his guests, so that at any time and in every way you will have sufficient for yourself and also be able to contribute to the needs of others and every good work.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Pilzer</a:t>
            </a:r>
            <a:r>
              <a:rPr lang="en-US" sz="1200" kern="1200" dirty="0" smtClean="0">
                <a:solidFill>
                  <a:schemeClr val="tx1"/>
                </a:solidFill>
                <a:effectLst/>
                <a:latin typeface="+mn-lt"/>
                <a:ea typeface="+mn-ea"/>
                <a:cs typeface="+mn-cs"/>
              </a:rPr>
              <a:t> exposes the key error--the belief in scarcity--that leads to a misunderstanding of the process of creating wealth.  Countering this zero-sum view of economics, </a:t>
            </a:r>
            <a:r>
              <a:rPr lang="en-US" sz="1200" kern="1200" dirty="0" err="1" smtClean="0">
                <a:solidFill>
                  <a:schemeClr val="tx1"/>
                </a:solidFill>
                <a:effectLst/>
                <a:latin typeface="+mn-lt"/>
                <a:ea typeface="+mn-ea"/>
                <a:cs typeface="+mn-cs"/>
              </a:rPr>
              <a:t>Pilzer</a:t>
            </a:r>
            <a:r>
              <a:rPr lang="en-US" sz="1200" kern="1200" dirty="0" smtClean="0">
                <a:solidFill>
                  <a:schemeClr val="tx1"/>
                </a:solidFill>
                <a:effectLst/>
                <a:latin typeface="+mn-lt"/>
                <a:ea typeface="+mn-ea"/>
                <a:cs typeface="+mn-cs"/>
              </a:rPr>
              <a:t> shows how a society’s wealth is determined not by the supply of physical resources, which are supposedly limited, but by human ingenuity, which constantly redefines what counts as a resource in the first place.  Thus, in the nineteenth century, as the supply of whale blubber shrank, humankind found a way to make use of the worthless black goo that oozed out of the ground in Texas and the natural gas that was regarded as a hazard in Pennsylvania coal mines.  Today, the most important technology, the microchip, is made out of the world’s most common material--silicon, which is basically sand.  So wealth is not limited by physical resources, it is as unlimited as the power of our minds.  Our economic system rewards those who make the largest positive impact by fulfilling the wishes and needs of the most people.  Their success does not come at someone else’s expense: rather, it contributes to the constantly changing resources that we all draw upon.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Julian Simon… “ the Ultimate Resource” challenged Paul Ehrlich author of Population bomb … choose 6 </a:t>
            </a:r>
            <a:r>
              <a:rPr lang="en-US" sz="1200" kern="1200" dirty="0" err="1" smtClean="0">
                <a:solidFill>
                  <a:schemeClr val="tx1"/>
                </a:solidFill>
                <a:effectLst/>
                <a:latin typeface="+mn-lt"/>
                <a:ea typeface="+mn-ea"/>
                <a:cs typeface="+mn-cs"/>
              </a:rPr>
              <a:t>commoditiies</a:t>
            </a:r>
            <a:r>
              <a:rPr lang="en-US" sz="1200" kern="1200" dirty="0" smtClean="0">
                <a:solidFill>
                  <a:schemeClr val="tx1"/>
                </a:solidFill>
                <a:effectLst/>
                <a:latin typeface="+mn-lt"/>
                <a:ea typeface="+mn-ea"/>
                <a:cs typeface="+mn-cs"/>
              </a:rPr>
              <a:t>… 10 years later – all had increased.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is Lord of all the earth. He is not limited to our so-called scarce resources.   2 </a:t>
            </a:r>
            <a:r>
              <a:rPr lang="en-US" sz="1200" kern="1200" dirty="0" err="1" smtClean="0">
                <a:solidFill>
                  <a:schemeClr val="tx1"/>
                </a:solidFill>
                <a:effectLst/>
                <a:latin typeface="+mn-lt"/>
                <a:ea typeface="+mn-ea"/>
                <a:cs typeface="+mn-cs"/>
              </a:rPr>
              <a:t>Cor</a:t>
            </a:r>
            <a:r>
              <a:rPr lang="en-US" sz="1200" kern="1200" dirty="0" smtClean="0">
                <a:solidFill>
                  <a:schemeClr val="tx1"/>
                </a:solidFill>
                <a:effectLst/>
                <a:latin typeface="+mn-lt"/>
                <a:ea typeface="+mn-ea"/>
                <a:cs typeface="+mn-cs"/>
              </a:rPr>
              <a:t> 9:7  “And God is able to make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grace abound to you, so that having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sufficiency in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things at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times, you may </a:t>
            </a:r>
            <a:r>
              <a:rPr lang="en-US" sz="1200" b="1" kern="1200" dirty="0" smtClean="0">
                <a:solidFill>
                  <a:schemeClr val="tx1"/>
                </a:solidFill>
                <a:effectLst/>
                <a:latin typeface="+mn-lt"/>
                <a:ea typeface="+mn-ea"/>
                <a:cs typeface="+mn-cs"/>
              </a:rPr>
              <a:t>abound</a:t>
            </a:r>
            <a:r>
              <a:rPr lang="en-US" sz="1200" kern="1200" dirty="0" smtClean="0">
                <a:solidFill>
                  <a:schemeClr val="tx1"/>
                </a:solidFill>
                <a:effectLst/>
                <a:latin typeface="+mn-lt"/>
                <a:ea typeface="+mn-ea"/>
                <a:cs typeface="+mn-cs"/>
              </a:rPr>
              <a:t> in </a:t>
            </a:r>
            <a:r>
              <a:rPr lang="en-US" sz="1200" b="1" kern="1200" dirty="0" smtClean="0">
                <a:solidFill>
                  <a:schemeClr val="tx1"/>
                </a:solidFill>
                <a:effectLst/>
                <a:latin typeface="+mn-lt"/>
                <a:ea typeface="+mn-ea"/>
                <a:cs typeface="+mn-cs"/>
              </a:rPr>
              <a:t>every</a:t>
            </a:r>
            <a:r>
              <a:rPr lang="en-US" sz="1200" kern="1200" dirty="0" smtClean="0">
                <a:solidFill>
                  <a:schemeClr val="tx1"/>
                </a:solidFill>
                <a:effectLst/>
                <a:latin typeface="+mn-lt"/>
                <a:ea typeface="+mn-ea"/>
                <a:cs typeface="+mn-cs"/>
              </a:rPr>
              <a:t> good work.”  Do I believe this?  Can I live and work by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Scarcity often leads to human ingenuity and creativity … our task is to set this free, and encourage innovation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Economics has been concerned with allocating scarce resources ….  There is only one apple … how do you allocate this?  But what if we come along with a better way of growing more apples?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new economics is concerned with creativity and productivity with which we can alleviate poverty.</a:t>
            </a:r>
            <a:endParaRPr lang="en-GB" sz="1200" kern="1200" dirty="0" smtClean="0">
              <a:solidFill>
                <a:schemeClr val="tx1"/>
              </a:solidFill>
              <a:effectLst/>
              <a:latin typeface="+mn-lt"/>
              <a:ea typeface="+mn-ea"/>
              <a:cs typeface="+mn-cs"/>
            </a:endParaRPr>
          </a:p>
          <a:p>
            <a:pPr eaLnBrk="1" hangingPunct="1">
              <a:spcBef>
                <a:spcPct val="0"/>
              </a:spcBef>
            </a:pPr>
            <a:endParaRPr lang="en-GB" noProof="0" dirty="0" smtClean="0"/>
          </a:p>
          <a:p>
            <a:pPr eaLnBrk="1" hangingPunct="1">
              <a:spcBef>
                <a:spcPct val="0"/>
              </a:spcBef>
            </a:pPr>
            <a:endParaRPr lang="en-GB" noProof="0" dirty="0" smtClean="0"/>
          </a:p>
          <a:p>
            <a:pPr eaLnBrk="1" hangingPunct="1">
              <a:spcBef>
                <a:spcPct val="0"/>
              </a:spcBef>
            </a:pPr>
            <a:r>
              <a:rPr lang="en-GB" noProof="0" dirty="0" smtClean="0"/>
              <a:t>God</a:t>
            </a:r>
            <a:r>
              <a:rPr lang="en-GB" baseline="0" noProof="0" dirty="0" smtClean="0"/>
              <a:t> is Lord of all the earth. He is not limited to our so-called scarce resources. </a:t>
            </a:r>
          </a:p>
          <a:p>
            <a:pPr eaLnBrk="1" hangingPunct="1">
              <a:spcBef>
                <a:spcPct val="0"/>
              </a:spcBef>
            </a:pPr>
            <a:endParaRPr lang="en-GB" baseline="0" noProof="0" dirty="0" smtClean="0"/>
          </a:p>
          <a:p>
            <a:pPr eaLnBrk="1" hangingPunct="1">
              <a:spcBef>
                <a:spcPct val="0"/>
              </a:spcBef>
            </a:pPr>
            <a:r>
              <a:rPr lang="en-GB" noProof="0" dirty="0" smtClean="0"/>
              <a:t>2 </a:t>
            </a:r>
            <a:r>
              <a:rPr lang="en-GB" noProof="0" dirty="0" err="1" smtClean="0"/>
              <a:t>Cor</a:t>
            </a:r>
            <a:r>
              <a:rPr lang="en-GB" noProof="0" dirty="0" smtClean="0"/>
              <a:t> 9:7  “And God is able to make </a:t>
            </a:r>
            <a:r>
              <a:rPr lang="en-GB" b="1" noProof="0" dirty="0" smtClean="0"/>
              <a:t>all</a:t>
            </a:r>
            <a:r>
              <a:rPr lang="en-GB" noProof="0" dirty="0" smtClean="0"/>
              <a:t> grace abound to you, so that having </a:t>
            </a:r>
            <a:r>
              <a:rPr lang="en-GB" b="1" noProof="0" dirty="0" smtClean="0"/>
              <a:t>all</a:t>
            </a:r>
            <a:r>
              <a:rPr lang="en-GB" noProof="0" dirty="0" smtClean="0"/>
              <a:t> sufficiency in </a:t>
            </a:r>
            <a:r>
              <a:rPr lang="en-GB" b="1" noProof="0" dirty="0" smtClean="0"/>
              <a:t>all</a:t>
            </a:r>
            <a:r>
              <a:rPr lang="en-GB" noProof="0" dirty="0" smtClean="0"/>
              <a:t> things at </a:t>
            </a:r>
            <a:r>
              <a:rPr lang="en-GB" b="1" noProof="0" dirty="0" smtClean="0"/>
              <a:t>all</a:t>
            </a:r>
            <a:r>
              <a:rPr lang="en-GB" noProof="0" dirty="0" smtClean="0"/>
              <a:t> times, you may </a:t>
            </a:r>
            <a:r>
              <a:rPr lang="en-GB" b="1" noProof="0" dirty="0" smtClean="0"/>
              <a:t>abound</a:t>
            </a:r>
            <a:r>
              <a:rPr lang="en-GB" noProof="0" dirty="0" smtClean="0"/>
              <a:t> in </a:t>
            </a:r>
            <a:r>
              <a:rPr lang="en-GB" b="1" noProof="0" dirty="0" smtClean="0"/>
              <a:t>every</a:t>
            </a:r>
            <a:r>
              <a:rPr lang="en-GB" noProof="0" dirty="0" smtClean="0"/>
              <a:t> good work.”</a:t>
            </a:r>
          </a:p>
          <a:p>
            <a:pPr eaLnBrk="1" hangingPunct="1">
              <a:spcBef>
                <a:spcPct val="0"/>
              </a:spcBef>
            </a:pPr>
            <a:endParaRPr lang="en-GB" noProof="0" dirty="0" smtClean="0"/>
          </a:p>
          <a:p>
            <a:pPr eaLnBrk="1" hangingPunct="1">
              <a:spcBef>
                <a:spcPct val="0"/>
              </a:spcBef>
            </a:pPr>
            <a:r>
              <a:rPr lang="en-GB" noProof="0" dirty="0" smtClean="0"/>
              <a:t>Di I believe this?  Can I live and work by it?</a:t>
            </a:r>
          </a:p>
          <a:p>
            <a:pPr eaLnBrk="1" hangingPunct="1">
              <a:spcBef>
                <a:spcPct val="0"/>
              </a:spcBef>
            </a:pPr>
            <a:endParaRPr lang="en-GB" noProof="0" dirty="0" smtClean="0"/>
          </a:p>
          <a:p>
            <a:pPr eaLnBrk="1" hangingPunct="1">
              <a:spcBef>
                <a:spcPct val="0"/>
              </a:spcBef>
            </a:pPr>
            <a:r>
              <a:rPr lang="en-GB" sz="1200" kern="1200" noProof="0" dirty="0" smtClean="0">
                <a:solidFill>
                  <a:schemeClr val="tx1"/>
                </a:solidFill>
                <a:latin typeface="+mn-lt"/>
                <a:ea typeface="+mn-ea"/>
                <a:cs typeface="+mn-cs"/>
              </a:rPr>
              <a:t>Scarcity often leads to human</a:t>
            </a:r>
            <a:r>
              <a:rPr lang="en-GB" sz="1200" kern="1200" baseline="0" noProof="0" dirty="0" smtClean="0">
                <a:solidFill>
                  <a:schemeClr val="tx1"/>
                </a:solidFill>
                <a:latin typeface="+mn-lt"/>
                <a:ea typeface="+mn-ea"/>
                <a:cs typeface="+mn-cs"/>
              </a:rPr>
              <a:t> </a:t>
            </a:r>
            <a:r>
              <a:rPr lang="en-GB" sz="1200" kern="1200" noProof="0" dirty="0" smtClean="0">
                <a:solidFill>
                  <a:schemeClr val="tx1"/>
                </a:solidFill>
                <a:latin typeface="+mn-lt"/>
                <a:ea typeface="+mn-ea"/>
                <a:cs typeface="+mn-cs"/>
              </a:rPr>
              <a:t>ingenuity and creativity … our task is to set this free, and encourage innovation …</a:t>
            </a:r>
          </a:p>
          <a:p>
            <a:pPr eaLnBrk="1" hangingPunct="1">
              <a:spcBef>
                <a:spcPct val="0"/>
              </a:spcBef>
            </a:pPr>
            <a:endParaRPr lang="en-GB" sz="1200" kern="1200" noProof="0" dirty="0" smtClean="0">
              <a:solidFill>
                <a:schemeClr val="tx1"/>
              </a:solidFill>
              <a:latin typeface="+mn-lt"/>
              <a:ea typeface="+mn-ea"/>
              <a:cs typeface="+mn-cs"/>
            </a:endParaRPr>
          </a:p>
          <a:p>
            <a:pPr eaLnBrk="1" hangingPunct="1">
              <a:spcBef>
                <a:spcPct val="0"/>
              </a:spcBef>
            </a:pPr>
            <a:r>
              <a:rPr lang="en-GB" sz="1200" kern="1200" noProof="0" dirty="0" smtClean="0">
                <a:solidFill>
                  <a:schemeClr val="tx1"/>
                </a:solidFill>
                <a:latin typeface="+mn-lt"/>
                <a:ea typeface="+mn-ea"/>
                <a:cs typeface="+mn-cs"/>
              </a:rPr>
              <a:t>Economics has been</a:t>
            </a:r>
            <a:r>
              <a:rPr lang="en-GB" sz="1200" kern="1200" baseline="0" noProof="0" dirty="0" smtClean="0">
                <a:solidFill>
                  <a:schemeClr val="tx1"/>
                </a:solidFill>
                <a:latin typeface="+mn-lt"/>
                <a:ea typeface="+mn-ea"/>
                <a:cs typeface="+mn-cs"/>
              </a:rPr>
              <a:t> concerned with allocating scarce resources ….  There is only one apple … how do you allocate this?  But what if we come along with a better way of growing more apples?  </a:t>
            </a:r>
          </a:p>
          <a:p>
            <a:pPr eaLnBrk="1" hangingPunct="1">
              <a:spcBef>
                <a:spcPct val="0"/>
              </a:spcBef>
            </a:pPr>
            <a:endParaRPr lang="en-GB" sz="1200" kern="1200" baseline="0" noProof="0" dirty="0" smtClean="0">
              <a:solidFill>
                <a:schemeClr val="tx1"/>
              </a:solidFill>
              <a:latin typeface="+mn-lt"/>
              <a:ea typeface="+mn-ea"/>
              <a:cs typeface="+mn-cs"/>
            </a:endParaRPr>
          </a:p>
          <a:p>
            <a:pPr eaLnBrk="1" hangingPunct="1">
              <a:spcBef>
                <a:spcPct val="0"/>
              </a:spcBef>
            </a:pPr>
            <a:r>
              <a:rPr lang="en-GB" sz="1200" kern="1200" baseline="0" noProof="0" dirty="0" smtClean="0">
                <a:solidFill>
                  <a:schemeClr val="tx1"/>
                </a:solidFill>
                <a:latin typeface="+mn-lt"/>
                <a:ea typeface="+mn-ea"/>
                <a:cs typeface="+mn-cs"/>
              </a:rPr>
              <a:t>The new economics is concerned with creativity and productivity with which we can alleviate poverty.</a:t>
            </a:r>
          </a:p>
          <a:p>
            <a:pPr eaLnBrk="1" hangingPunct="1">
              <a:spcBef>
                <a:spcPct val="0"/>
              </a:spcBef>
            </a:pPr>
            <a:endParaRPr lang="en-GB" sz="1200" kern="1200" baseline="0" noProof="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Poverty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takes poverty out of people, not people out of poverty. Poverty is a spiritual disease, just like materialism.  An inner disease of soul and spirit that manifests itself in the outer world by a scarcity of resources.  Poverty is the fruit of sin collective sin (parental, social, national) and individual. To become free of internal poverty of spirit, I must first remove it internally.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Gives them creativity, ability, power, opportunities to improve their situations.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Poverty </a:t>
            </a:r>
            <a:r>
              <a:rPr lang="en-US" sz="1200" kern="1200" dirty="0" err="1" smtClean="0">
                <a:solidFill>
                  <a:schemeClr val="tx1"/>
                </a:solidFill>
                <a:effectLst/>
                <a:latin typeface="+mn-lt"/>
                <a:ea typeface="+mn-ea"/>
                <a:cs typeface="+mn-cs"/>
              </a:rPr>
              <a:t>iks</a:t>
            </a:r>
            <a:r>
              <a:rPr lang="en-US" sz="1200" kern="1200" dirty="0" smtClean="0">
                <a:solidFill>
                  <a:schemeClr val="tx1"/>
                </a:solidFill>
                <a:effectLst/>
                <a:latin typeface="+mn-lt"/>
                <a:ea typeface="+mn-ea"/>
                <a:cs typeface="+mn-cs"/>
              </a:rPr>
              <a:t> about skills not money. Money cannot cure a spiritual state.  Poverty is not cured merely by changing circumstances. Man wants to blame his environment for poverty.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Ephesians 4:28 </a:t>
            </a:r>
            <a:endParaRPr lang="en-GB" sz="1200" kern="1200" dirty="0" smtClean="0">
              <a:solidFill>
                <a:schemeClr val="tx1"/>
              </a:solidFill>
              <a:effectLst/>
              <a:latin typeface="+mn-lt"/>
              <a:ea typeface="+mn-ea"/>
              <a:cs typeface="+mn-cs"/>
            </a:endParaRPr>
          </a:p>
          <a:p>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are a thief, quit stealing. Instead, use your hands for good hard work, and then give generously to others in need.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Psychpological</a:t>
            </a:r>
            <a:r>
              <a:rPr lang="en-US" sz="1200" kern="1200" dirty="0" smtClean="0">
                <a:solidFill>
                  <a:schemeClr val="tx1"/>
                </a:solidFill>
                <a:effectLst/>
                <a:latin typeface="+mn-lt"/>
                <a:ea typeface="+mn-ea"/>
                <a:cs typeface="+mn-cs"/>
              </a:rPr>
              <a:t> blame:  Freud … I cannot solve problems -  psychological determinism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Society blame - Marx  - economic determinism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Biological blame - biological determinism - I am a product of genetic code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Alleviating poverty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Creat</a:t>
            </a:r>
            <a:r>
              <a:rPr lang="en-US" sz="1200" kern="1200" dirty="0" smtClean="0">
                <a:solidFill>
                  <a:schemeClr val="tx1"/>
                </a:solidFill>
                <a:effectLst/>
                <a:latin typeface="+mn-lt"/>
                <a:ea typeface="+mn-ea"/>
                <a:cs typeface="+mn-cs"/>
              </a:rPr>
              <a:t> opportunities for gleaning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2. Non-interest bearing loans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3. Sell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(Lev 25:39-55) job creation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4. Teach skills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5. Carry Gods heart </a:t>
            </a:r>
            <a:r>
              <a:rPr lang="en-US" sz="1200" kern="1200" dirty="0" err="1" smtClean="0">
                <a:solidFill>
                  <a:schemeClr val="tx1"/>
                </a:solidFill>
                <a:effectLst/>
                <a:latin typeface="+mn-lt"/>
                <a:ea typeface="+mn-ea"/>
                <a:cs typeface="+mn-cs"/>
              </a:rPr>
              <a:t>ro</a:t>
            </a:r>
            <a:r>
              <a:rPr lang="en-US" sz="1200" kern="1200" dirty="0" smtClean="0">
                <a:solidFill>
                  <a:schemeClr val="tx1"/>
                </a:solidFill>
                <a:effectLst/>
                <a:latin typeface="+mn-lt"/>
                <a:ea typeface="+mn-ea"/>
                <a:cs typeface="+mn-cs"/>
              </a:rPr>
              <a:t> the needy (Is 58:6-12)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eaLnBrk="1" hangingPunct="1">
              <a:spcBef>
                <a:spcPct val="0"/>
              </a:spcBef>
            </a:pPr>
            <a:endParaRPr lang="en-GB" sz="1200" kern="1200" noProof="0" dirty="0" smtClean="0">
              <a:solidFill>
                <a:schemeClr val="tx1"/>
              </a:solidFill>
              <a:latin typeface="+mn-lt"/>
              <a:ea typeface="+mn-ea"/>
              <a:cs typeface="+mn-cs"/>
            </a:endParaRPr>
          </a:p>
          <a:p>
            <a:pPr eaLnBrk="1" hangingPunct="1">
              <a:spcBef>
                <a:spcPct val="0"/>
              </a:spcBef>
            </a:pPr>
            <a:endParaRPr lang="en-GB" sz="1200" kern="1200" noProof="0" dirty="0" smtClean="0">
              <a:solidFill>
                <a:schemeClr val="tx1"/>
              </a:solidFill>
              <a:latin typeface="+mn-lt"/>
              <a:ea typeface="+mn-ea"/>
              <a:cs typeface="+mn-cs"/>
            </a:endParaRPr>
          </a:p>
          <a:p>
            <a:pPr eaLnBrk="1" hangingPunct="1">
              <a:spcBef>
                <a:spcPct val="0"/>
              </a:spcBef>
            </a:pPr>
            <a:endParaRPr lang="en-GB" noProof="0"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19</a:t>
            </a:fld>
            <a:endParaRPr lang="nl-NL"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I </a:t>
            </a:r>
            <a:r>
              <a:rPr lang="nl-NL" sz="1200" kern="1200" dirty="0" err="1" smtClean="0">
                <a:solidFill>
                  <a:schemeClr val="tx1"/>
                </a:solidFill>
                <a:effectLst/>
                <a:latin typeface="+mn-lt"/>
                <a:ea typeface="+mn-ea"/>
                <a:cs typeface="+mn-cs"/>
              </a:rPr>
              <a:t>saw</a:t>
            </a:r>
            <a:r>
              <a:rPr lang="nl-NL" sz="1200" kern="1200" dirty="0" smtClean="0">
                <a:solidFill>
                  <a:schemeClr val="tx1"/>
                </a:solidFill>
                <a:effectLst/>
                <a:latin typeface="+mn-lt"/>
                <a:ea typeface="+mn-ea"/>
                <a:cs typeface="+mn-cs"/>
              </a:rPr>
              <a:t> Wall Street 2 </a:t>
            </a:r>
            <a:r>
              <a:rPr lang="nl-NL" sz="1200" kern="1200" dirty="0" err="1" smtClean="0">
                <a:solidFill>
                  <a:schemeClr val="tx1"/>
                </a:solidFill>
                <a:effectLst/>
                <a:latin typeface="+mn-lt"/>
                <a:ea typeface="+mn-ea"/>
                <a:cs typeface="+mn-cs"/>
              </a:rPr>
              <a:t>this</a:t>
            </a:r>
            <a:r>
              <a:rPr lang="nl-NL" sz="1200" kern="1200" dirty="0" smtClean="0">
                <a:solidFill>
                  <a:schemeClr val="tx1"/>
                </a:solidFill>
                <a:effectLst/>
                <a:latin typeface="+mn-lt"/>
                <a:ea typeface="+mn-ea"/>
                <a:cs typeface="+mn-cs"/>
              </a:rPr>
              <a:t> weekend. </a:t>
            </a:r>
            <a:r>
              <a:rPr lang="nl-NL" sz="1200" kern="1200" dirty="0" err="1" smtClean="0">
                <a:solidFill>
                  <a:schemeClr val="tx1"/>
                </a:solidFill>
                <a:effectLst/>
                <a:latin typeface="+mn-lt"/>
                <a:ea typeface="+mn-ea"/>
                <a:cs typeface="+mn-cs"/>
              </a:rPr>
              <a:t>Although</a:t>
            </a:r>
            <a:r>
              <a:rPr lang="nl-NL" sz="1200" kern="1200" dirty="0" smtClean="0">
                <a:solidFill>
                  <a:schemeClr val="tx1"/>
                </a:solidFill>
                <a:effectLst/>
                <a:latin typeface="+mn-lt"/>
                <a:ea typeface="+mn-ea"/>
                <a:cs typeface="+mn-cs"/>
              </a:rPr>
              <a:t> the reviews </a:t>
            </a:r>
            <a:r>
              <a:rPr lang="nl-NL" sz="1200" kern="1200" dirty="0" err="1" smtClean="0">
                <a:solidFill>
                  <a:schemeClr val="tx1"/>
                </a:solidFill>
                <a:effectLst/>
                <a:latin typeface="+mn-lt"/>
                <a:ea typeface="+mn-ea"/>
                <a:cs typeface="+mn-cs"/>
              </a:rPr>
              <a:t>were</a:t>
            </a:r>
            <a:r>
              <a:rPr lang="nl-NL" sz="1200" kern="1200" dirty="0" smtClean="0">
                <a:solidFill>
                  <a:schemeClr val="tx1"/>
                </a:solidFill>
                <a:effectLst/>
                <a:latin typeface="+mn-lt"/>
                <a:ea typeface="+mn-ea"/>
                <a:cs typeface="+mn-cs"/>
              </a:rPr>
              <a:t> mediocre I </a:t>
            </a:r>
            <a:r>
              <a:rPr lang="nl-NL" sz="1200" kern="1200" dirty="0" err="1" smtClean="0">
                <a:solidFill>
                  <a:schemeClr val="tx1"/>
                </a:solidFill>
                <a:effectLst/>
                <a:latin typeface="+mn-lt"/>
                <a:ea typeface="+mn-ea"/>
                <a:cs typeface="+mn-cs"/>
              </a:rPr>
              <a:t>liked</a:t>
            </a:r>
            <a:r>
              <a:rPr lang="nl-NL" sz="1200" kern="1200" dirty="0" smtClean="0">
                <a:solidFill>
                  <a:schemeClr val="tx1"/>
                </a:solidFill>
                <a:effectLst/>
                <a:latin typeface="+mn-lt"/>
                <a:ea typeface="+mn-ea"/>
                <a:cs typeface="+mn-cs"/>
              </a:rPr>
              <a:t> it. </a:t>
            </a:r>
            <a:r>
              <a:rPr lang="nl-NL" sz="1200" kern="1200" dirty="0" err="1" smtClean="0">
                <a:solidFill>
                  <a:schemeClr val="tx1"/>
                </a:solidFill>
                <a:effectLst/>
                <a:latin typeface="+mn-lt"/>
                <a:ea typeface="+mn-ea"/>
                <a:cs typeface="+mn-cs"/>
              </a:rPr>
              <a:t>One</a:t>
            </a:r>
            <a:r>
              <a:rPr lang="nl-NL" sz="1200" kern="1200" dirty="0" smtClean="0">
                <a:solidFill>
                  <a:schemeClr val="tx1"/>
                </a:solidFill>
                <a:effectLst/>
                <a:latin typeface="+mn-lt"/>
                <a:ea typeface="+mn-ea"/>
                <a:cs typeface="+mn-cs"/>
              </a:rPr>
              <a:t> of the best scene was </a:t>
            </a:r>
            <a:r>
              <a:rPr lang="nl-NL" sz="1200" kern="1200" dirty="0" err="1" smtClean="0">
                <a:solidFill>
                  <a:schemeClr val="tx1"/>
                </a:solidFill>
                <a:effectLst/>
                <a:latin typeface="+mn-lt"/>
                <a:ea typeface="+mn-ea"/>
                <a:cs typeface="+mn-cs"/>
              </a:rPr>
              <a:t>when</a:t>
            </a:r>
            <a:r>
              <a:rPr lang="nl-NL" sz="1200" kern="1200" dirty="0" smtClean="0">
                <a:solidFill>
                  <a:schemeClr val="tx1"/>
                </a:solidFill>
                <a:effectLst/>
                <a:latin typeface="+mn-lt"/>
                <a:ea typeface="+mn-ea"/>
                <a:cs typeface="+mn-cs"/>
              </a:rPr>
              <a:t> Gordon </a:t>
            </a:r>
            <a:r>
              <a:rPr lang="nl-NL" sz="1200" kern="1200" dirty="0" err="1" smtClean="0">
                <a:solidFill>
                  <a:schemeClr val="tx1"/>
                </a:solidFill>
                <a:effectLst/>
                <a:latin typeface="+mn-lt"/>
                <a:ea typeface="+mn-ea"/>
                <a:cs typeface="+mn-cs"/>
              </a:rPr>
              <a:t>Gecko</a:t>
            </a:r>
            <a:r>
              <a:rPr lang="nl-NL" sz="1200" kern="1200" dirty="0" smtClean="0">
                <a:solidFill>
                  <a:schemeClr val="tx1"/>
                </a:solidFill>
                <a:effectLst/>
                <a:latin typeface="+mn-lt"/>
                <a:ea typeface="+mn-ea"/>
                <a:cs typeface="+mn-cs"/>
              </a:rPr>
              <a:t> was </a:t>
            </a:r>
            <a:r>
              <a:rPr lang="nl-NL" sz="1200" kern="1200" dirty="0" err="1" smtClean="0">
                <a:solidFill>
                  <a:schemeClr val="tx1"/>
                </a:solidFill>
                <a:effectLst/>
                <a:latin typeface="+mn-lt"/>
                <a:ea typeface="+mn-ea"/>
                <a:cs typeface="+mn-cs"/>
              </a:rPr>
              <a:t>giving</a:t>
            </a:r>
            <a:r>
              <a:rPr lang="nl-NL" sz="1200" kern="1200" dirty="0" smtClean="0">
                <a:solidFill>
                  <a:schemeClr val="tx1"/>
                </a:solidFill>
                <a:effectLst/>
                <a:latin typeface="+mn-lt"/>
                <a:ea typeface="+mn-ea"/>
                <a:cs typeface="+mn-cs"/>
              </a:rPr>
              <a:t> a </a:t>
            </a:r>
            <a:r>
              <a:rPr lang="nl-NL" sz="1200" kern="1200" dirty="0" err="1" smtClean="0">
                <a:solidFill>
                  <a:schemeClr val="tx1"/>
                </a:solidFill>
                <a:effectLst/>
                <a:latin typeface="+mn-lt"/>
                <a:ea typeface="+mn-ea"/>
                <a:cs typeface="+mn-cs"/>
              </a:rPr>
              <a:t>lecture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some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students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about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greed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What</a:t>
            </a:r>
            <a:r>
              <a:rPr lang="nl-NL" sz="1200" kern="1200" dirty="0" smtClean="0">
                <a:solidFill>
                  <a:schemeClr val="tx1"/>
                </a:solidFill>
                <a:effectLst/>
                <a:latin typeface="+mn-lt"/>
                <a:ea typeface="+mn-ea"/>
                <a:cs typeface="+mn-cs"/>
              </a:rPr>
              <a:t> he </a:t>
            </a:r>
            <a:r>
              <a:rPr lang="nl-NL" sz="1200" kern="1200" dirty="0" err="1" smtClean="0">
                <a:solidFill>
                  <a:schemeClr val="tx1"/>
                </a:solidFill>
                <a:effectLst/>
                <a:latin typeface="+mn-lt"/>
                <a:ea typeface="+mn-ea"/>
                <a:cs typeface="+mn-cs"/>
              </a:rPr>
              <a:t>did</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about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three</a:t>
            </a:r>
            <a:r>
              <a:rPr lang="nl-NL" sz="1200" kern="1200" dirty="0" smtClean="0">
                <a:solidFill>
                  <a:schemeClr val="tx1"/>
                </a:solidFill>
                <a:effectLst/>
                <a:latin typeface="+mn-lt"/>
                <a:ea typeface="+mn-ea"/>
                <a:cs typeface="+mn-cs"/>
              </a:rPr>
              <a:t> minutes was, </a:t>
            </a:r>
            <a:r>
              <a:rPr lang="nl-NL" sz="1200" kern="1200" dirty="0" err="1" smtClean="0">
                <a:solidFill>
                  <a:schemeClr val="tx1"/>
                </a:solidFill>
                <a:effectLst/>
                <a:latin typeface="+mn-lt"/>
                <a:ea typeface="+mn-ea"/>
                <a:cs typeface="+mn-cs"/>
              </a:rPr>
              <a:t>this</a:t>
            </a:r>
            <a:r>
              <a:rPr lang="nl-NL" sz="1200" kern="1200" dirty="0" smtClean="0">
                <a:solidFill>
                  <a:schemeClr val="tx1"/>
                </a:solidFill>
                <a:effectLst/>
                <a:latin typeface="+mn-lt"/>
                <a:ea typeface="+mn-ea"/>
                <a:cs typeface="+mn-cs"/>
              </a:rPr>
              <a:t> ex Wall Street insider, </a:t>
            </a:r>
            <a:r>
              <a:rPr lang="nl-NL" sz="1200" kern="1200" dirty="0" err="1" smtClean="0">
                <a:solidFill>
                  <a:schemeClr val="tx1"/>
                </a:solidFill>
                <a:effectLst/>
                <a:latin typeface="+mn-lt"/>
                <a:ea typeface="+mn-ea"/>
                <a:cs typeface="+mn-cs"/>
              </a:rPr>
              <a:t>described</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cause</a:t>
            </a:r>
            <a:r>
              <a:rPr lang="nl-NL" sz="1200" kern="1200" dirty="0" smtClean="0">
                <a:solidFill>
                  <a:schemeClr val="tx1"/>
                </a:solidFill>
                <a:effectLst/>
                <a:latin typeface="+mn-lt"/>
                <a:ea typeface="+mn-ea"/>
                <a:cs typeface="+mn-cs"/>
              </a:rPr>
              <a:t> of the financial crisis </a:t>
            </a:r>
            <a:r>
              <a:rPr lang="nl-NL" sz="1200" kern="1200" dirty="0" err="1" smtClean="0">
                <a:solidFill>
                  <a:schemeClr val="tx1"/>
                </a:solidFill>
                <a:effectLst/>
                <a:latin typeface="+mn-lt"/>
                <a:ea typeface="+mn-ea"/>
                <a:cs typeface="+mn-cs"/>
              </a:rPr>
              <a:t>almost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poetically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Why</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economy</a:t>
            </a:r>
            <a:r>
              <a:rPr lang="nl-NL" sz="1200" kern="1200" dirty="0" smtClean="0">
                <a:solidFill>
                  <a:schemeClr val="tx1"/>
                </a:solidFill>
                <a:effectLst/>
                <a:latin typeface="+mn-lt"/>
                <a:ea typeface="+mn-ea"/>
                <a:cs typeface="+mn-cs"/>
              </a:rPr>
              <a:t> is in a mess. It was a bit </a:t>
            </a:r>
            <a:r>
              <a:rPr lang="nl-NL" sz="1200" kern="1200" dirty="0" err="1" smtClean="0">
                <a:solidFill>
                  <a:schemeClr val="tx1"/>
                </a:solidFill>
                <a:effectLst/>
                <a:latin typeface="+mn-lt"/>
                <a:ea typeface="+mn-ea"/>
                <a:cs typeface="+mn-cs"/>
              </a:rPr>
              <a:t>dramatic</a:t>
            </a:r>
            <a:r>
              <a:rPr lang="nl-NL" sz="1200" kern="1200" dirty="0" smtClean="0">
                <a:solidFill>
                  <a:schemeClr val="tx1"/>
                </a:solidFill>
                <a:effectLst/>
                <a:latin typeface="+mn-lt"/>
                <a:ea typeface="+mn-ea"/>
                <a:cs typeface="+mn-cs"/>
              </a:rPr>
              <a:t> but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was </a:t>
            </a:r>
            <a:r>
              <a:rPr lang="nl-NL" sz="1200" kern="1200" dirty="0" err="1" smtClean="0">
                <a:solidFill>
                  <a:schemeClr val="tx1"/>
                </a:solidFill>
                <a:effectLst/>
                <a:latin typeface="+mn-lt"/>
                <a:ea typeface="+mn-ea"/>
                <a:cs typeface="+mn-cs"/>
              </a:rPr>
              <a:t>one</a:t>
            </a:r>
            <a:r>
              <a:rPr lang="nl-NL" sz="1200" kern="1200" dirty="0" smtClean="0">
                <a:solidFill>
                  <a:schemeClr val="tx1"/>
                </a:solidFill>
                <a:effectLst/>
                <a:latin typeface="+mn-lt"/>
                <a:ea typeface="+mn-ea"/>
                <a:cs typeface="+mn-cs"/>
              </a:rPr>
              <a:t> of the best </a:t>
            </a:r>
            <a:r>
              <a:rPr lang="nl-NL" sz="1200" kern="1200" dirty="0" err="1" smtClean="0">
                <a:solidFill>
                  <a:schemeClr val="tx1"/>
                </a:solidFill>
                <a:effectLst/>
                <a:latin typeface="+mn-lt"/>
                <a:ea typeface="+mn-ea"/>
                <a:cs typeface="+mn-cs"/>
              </a:rPr>
              <a:t>explanations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the financial crisis in summary form.</a:t>
            </a:r>
          </a:p>
          <a:p>
            <a:r>
              <a:rPr lang="nl-NL" sz="1200" kern="1200" dirty="0" smtClean="0">
                <a:solidFill>
                  <a:schemeClr val="tx1"/>
                </a:solidFill>
                <a:effectLst/>
                <a:latin typeface="+mn-lt"/>
                <a:ea typeface="+mn-ea"/>
                <a:cs typeface="+mn-cs"/>
              </a:rPr>
              <a:t>Gordon </a:t>
            </a:r>
            <a:r>
              <a:rPr lang="nl-NL" sz="1200" kern="1200" dirty="0" err="1" smtClean="0">
                <a:solidFill>
                  <a:schemeClr val="tx1"/>
                </a:solidFill>
                <a:effectLst/>
                <a:latin typeface="+mn-lt"/>
                <a:ea typeface="+mn-ea"/>
                <a:cs typeface="+mn-cs"/>
              </a:rPr>
              <a:t>Gecko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shakes</a:t>
            </a:r>
            <a:r>
              <a:rPr lang="nl-NL" sz="1200" kern="1200" dirty="0" smtClean="0">
                <a:solidFill>
                  <a:schemeClr val="tx1"/>
                </a:solidFill>
                <a:effectLst/>
                <a:latin typeface="+mn-lt"/>
                <a:ea typeface="+mn-ea"/>
                <a:cs typeface="+mn-cs"/>
              </a:rPr>
              <a:t> his </a:t>
            </a:r>
            <a:r>
              <a:rPr lang="nl-NL" sz="1200" kern="1200" dirty="0" err="1" smtClean="0">
                <a:solidFill>
                  <a:schemeClr val="tx1"/>
                </a:solidFill>
                <a:effectLst/>
                <a:latin typeface="+mn-lt"/>
                <a:ea typeface="+mn-ea"/>
                <a:cs typeface="+mn-cs"/>
              </a:rPr>
              <a:t>head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says</a:t>
            </a:r>
            <a:r>
              <a:rPr lang="nl-NL" sz="1200" kern="1200" dirty="0" smtClean="0">
                <a:solidFill>
                  <a:schemeClr val="tx1"/>
                </a:solidFill>
                <a:effectLst/>
                <a:latin typeface="+mn-lt"/>
                <a:ea typeface="+mn-ea"/>
                <a:cs typeface="+mn-cs"/>
              </a:rPr>
              <a:t>:</a:t>
            </a:r>
          </a:p>
          <a:p>
            <a:endParaRPr lang="nl-NL" sz="1200" kern="1200" dirty="0" smtClean="0">
              <a:solidFill>
                <a:schemeClr val="tx1"/>
              </a:solidFill>
              <a:effectLst/>
              <a:latin typeface="+mn-lt"/>
              <a:ea typeface="+mn-ea"/>
              <a:cs typeface="+mn-cs"/>
            </a:endParaRPr>
          </a:p>
          <a:p>
            <a:r>
              <a:rPr lang="nl-NL" sz="1200" kern="1200" dirty="0" err="1" smtClean="0">
                <a:solidFill>
                  <a:schemeClr val="tx1"/>
                </a:solidFill>
                <a:effectLst/>
                <a:latin typeface="+mn-lt"/>
                <a:ea typeface="+mn-ea"/>
                <a:cs typeface="+mn-cs"/>
              </a:rPr>
              <a:t>You</a:t>
            </a:r>
            <a:r>
              <a:rPr lang="nl-NL" sz="1200" kern="1200" dirty="0" smtClean="0">
                <a:solidFill>
                  <a:schemeClr val="tx1"/>
                </a:solidFill>
                <a:effectLst/>
                <a:latin typeface="+mn-lt"/>
                <a:ea typeface="+mn-ea"/>
                <a:cs typeface="+mn-cs"/>
              </a:rPr>
              <a:t> are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pretty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much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screwed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You</a:t>
            </a:r>
            <a:r>
              <a:rPr lang="nl-NL" sz="1200" kern="1200" dirty="0" smtClean="0">
                <a:solidFill>
                  <a:schemeClr val="tx1"/>
                </a:solidFill>
                <a:effectLst/>
                <a:latin typeface="+mn-lt"/>
                <a:ea typeface="+mn-ea"/>
                <a:cs typeface="+mn-cs"/>
              </a:rPr>
              <a:t> do </a:t>
            </a:r>
            <a:r>
              <a:rPr lang="nl-NL" sz="1200" kern="1200" dirty="0" err="1" smtClean="0">
                <a:solidFill>
                  <a:schemeClr val="tx1"/>
                </a:solidFill>
                <a:effectLst/>
                <a:latin typeface="+mn-lt"/>
                <a:ea typeface="+mn-ea"/>
                <a:cs typeface="+mn-cs"/>
              </a:rPr>
              <a:t>not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know</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yet</a:t>
            </a:r>
            <a:r>
              <a:rPr lang="nl-NL" sz="1200" kern="1200" dirty="0" smtClean="0">
                <a:solidFill>
                  <a:schemeClr val="tx1"/>
                </a:solidFill>
                <a:effectLst/>
                <a:latin typeface="+mn-lt"/>
                <a:ea typeface="+mn-ea"/>
                <a:cs typeface="+mn-cs"/>
              </a:rPr>
              <a:t>, but </a:t>
            </a:r>
            <a:r>
              <a:rPr lang="nl-NL" sz="1200" kern="1200" dirty="0" err="1" smtClean="0">
                <a:solidFill>
                  <a:schemeClr val="tx1"/>
                </a:solidFill>
                <a:effectLst/>
                <a:latin typeface="+mn-lt"/>
                <a:ea typeface="+mn-ea"/>
                <a:cs typeface="+mn-cs"/>
              </a:rPr>
              <a:t>you</a:t>
            </a:r>
            <a:r>
              <a:rPr lang="nl-NL" sz="1200" kern="1200" dirty="0" smtClean="0">
                <a:solidFill>
                  <a:schemeClr val="tx1"/>
                </a:solidFill>
                <a:effectLst/>
                <a:latin typeface="+mn-lt"/>
                <a:ea typeface="+mn-ea"/>
                <a:cs typeface="+mn-cs"/>
              </a:rPr>
              <a:t> are the </a:t>
            </a:r>
            <a:r>
              <a:rPr lang="nl-NL" sz="1200" kern="1200" dirty="0" err="1" smtClean="0">
                <a:solidFill>
                  <a:schemeClr val="tx1"/>
                </a:solidFill>
                <a:effectLst/>
                <a:latin typeface="+mn-lt"/>
                <a:ea typeface="+mn-ea"/>
                <a:cs typeface="+mn-cs"/>
              </a:rPr>
              <a:t>ninja</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generation</a:t>
            </a:r>
            <a:r>
              <a:rPr lang="nl-NL" sz="1200" kern="1200" dirty="0" smtClean="0">
                <a:solidFill>
                  <a:schemeClr val="tx1"/>
                </a:solidFill>
                <a:effectLst/>
                <a:latin typeface="+mn-lt"/>
                <a:ea typeface="+mn-ea"/>
                <a:cs typeface="+mn-cs"/>
              </a:rPr>
              <a:t>. No </a:t>
            </a:r>
            <a:r>
              <a:rPr lang="nl-NL" sz="1200" kern="1200" dirty="0" err="1" smtClean="0">
                <a:solidFill>
                  <a:schemeClr val="tx1"/>
                </a:solidFill>
                <a:effectLst/>
                <a:latin typeface="+mn-lt"/>
                <a:ea typeface="+mn-ea"/>
                <a:cs typeface="+mn-cs"/>
              </a:rPr>
              <a:t>income</a:t>
            </a:r>
            <a:r>
              <a:rPr lang="nl-NL" sz="1200" kern="1200" dirty="0" smtClean="0">
                <a:solidFill>
                  <a:schemeClr val="tx1"/>
                </a:solidFill>
                <a:effectLst/>
                <a:latin typeface="+mn-lt"/>
                <a:ea typeface="+mn-ea"/>
                <a:cs typeface="+mn-cs"/>
              </a:rPr>
              <a:t>, no job, no </a:t>
            </a:r>
            <a:r>
              <a:rPr lang="nl-NL" sz="1200" kern="1200" dirty="0" err="1" smtClean="0">
                <a:solidFill>
                  <a:schemeClr val="tx1"/>
                </a:solidFill>
                <a:effectLst/>
                <a:latin typeface="+mn-lt"/>
                <a:ea typeface="+mn-ea"/>
                <a:cs typeface="+mn-cs"/>
              </a:rPr>
              <a:t>assets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You’ve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got</a:t>
            </a:r>
            <a:r>
              <a:rPr lang="nl-NL" sz="1200" kern="1200" dirty="0" smtClean="0">
                <a:solidFill>
                  <a:schemeClr val="tx1"/>
                </a:solidFill>
                <a:effectLst/>
                <a:latin typeface="+mn-lt"/>
                <a:ea typeface="+mn-ea"/>
                <a:cs typeface="+mn-cs"/>
              </a:rPr>
              <a:t> a lot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look forward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a:t>
            </a:r>
          </a:p>
          <a:p>
            <a:r>
              <a:rPr lang="nl-NL" sz="1200" kern="1200" dirty="0" err="1" smtClean="0">
                <a:solidFill>
                  <a:schemeClr val="tx1"/>
                </a:solidFill>
                <a:effectLst/>
                <a:latin typeface="+mn-lt"/>
                <a:ea typeface="+mn-ea"/>
                <a:cs typeface="+mn-cs"/>
              </a:rPr>
              <a:t>Someone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reminded</a:t>
            </a:r>
            <a:r>
              <a:rPr lang="nl-NL" sz="1200" kern="1200" dirty="0" smtClean="0">
                <a:solidFill>
                  <a:schemeClr val="tx1"/>
                </a:solidFill>
                <a:effectLst/>
                <a:latin typeface="+mn-lt"/>
                <a:ea typeface="+mn-ea"/>
                <a:cs typeface="+mn-cs"/>
              </a:rPr>
              <a:t> me the </a:t>
            </a:r>
            <a:r>
              <a:rPr lang="nl-NL" sz="1200" kern="1200" dirty="0" err="1" smtClean="0">
                <a:solidFill>
                  <a:schemeClr val="tx1"/>
                </a:solidFill>
                <a:effectLst/>
                <a:latin typeface="+mn-lt"/>
                <a:ea typeface="+mn-ea"/>
                <a:cs typeface="+mn-cs"/>
              </a:rPr>
              <a:t>other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day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I </a:t>
            </a:r>
            <a:r>
              <a:rPr lang="nl-NL" sz="1200" kern="1200" dirty="0" err="1" smtClean="0">
                <a:solidFill>
                  <a:schemeClr val="tx1"/>
                </a:solidFill>
                <a:effectLst/>
                <a:latin typeface="+mn-lt"/>
                <a:ea typeface="+mn-ea"/>
                <a:cs typeface="+mn-cs"/>
              </a:rPr>
              <a:t>once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said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greed</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good</a:t>
            </a:r>
            <a:r>
              <a:rPr lang="nl-NL" sz="1200" kern="1200" dirty="0" smtClean="0">
                <a:solidFill>
                  <a:schemeClr val="tx1"/>
                </a:solidFill>
                <a:effectLst/>
                <a:latin typeface="+mn-lt"/>
                <a:ea typeface="+mn-ea"/>
                <a:cs typeface="+mn-cs"/>
              </a:rPr>
              <a:t>. Well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appears</a:t>
            </a:r>
            <a:r>
              <a:rPr lang="nl-NL" sz="1200"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greed</a:t>
            </a:r>
            <a:r>
              <a:rPr lang="nl-NL" sz="1200" b="1" kern="1200" dirty="0" smtClean="0">
                <a:solidFill>
                  <a:schemeClr val="tx1"/>
                </a:solidFill>
                <a:effectLst/>
                <a:latin typeface="+mn-lt"/>
                <a:ea typeface="+mn-ea"/>
                <a:cs typeface="+mn-cs"/>
              </a:rPr>
              <a:t> is </a:t>
            </a:r>
            <a:r>
              <a:rPr lang="nl-NL" sz="1200" b="1" kern="1200" dirty="0" err="1" smtClean="0">
                <a:solidFill>
                  <a:schemeClr val="tx1"/>
                </a:solidFill>
                <a:effectLst/>
                <a:latin typeface="+mn-lt"/>
                <a:ea typeface="+mn-ea"/>
                <a:cs typeface="+mn-cs"/>
              </a:rPr>
              <a:t>not</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only</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good</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it</a:t>
            </a:r>
            <a:r>
              <a:rPr lang="nl-NL" sz="1200" b="1" kern="1200" dirty="0" smtClean="0">
                <a:solidFill>
                  <a:schemeClr val="tx1"/>
                </a:solidFill>
                <a:effectLst/>
                <a:latin typeface="+mn-lt"/>
                <a:ea typeface="+mn-ea"/>
                <a:cs typeface="+mn-cs"/>
              </a:rPr>
              <a:t> is </a:t>
            </a:r>
            <a:r>
              <a:rPr lang="nl-NL" sz="1200" b="1" kern="1200" dirty="0" err="1" smtClean="0">
                <a:solidFill>
                  <a:schemeClr val="tx1"/>
                </a:solidFill>
                <a:effectLst/>
                <a:latin typeface="+mn-lt"/>
                <a:ea typeface="+mn-ea"/>
                <a:cs typeface="+mn-cs"/>
              </a:rPr>
              <a:t>legal</a:t>
            </a:r>
            <a:r>
              <a:rPr lang="nl-NL" sz="1200" kern="1200" dirty="0" smtClean="0">
                <a:solidFill>
                  <a:schemeClr val="tx1"/>
                </a:solidFill>
                <a:effectLst/>
                <a:latin typeface="+mn-lt"/>
                <a:ea typeface="+mn-ea"/>
                <a:cs typeface="+mn-cs"/>
              </a:rPr>
              <a:t>. We are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drinking</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same</a:t>
            </a:r>
            <a:r>
              <a:rPr lang="nl-NL" sz="1200" kern="1200" dirty="0" smtClean="0">
                <a:solidFill>
                  <a:schemeClr val="tx1"/>
                </a:solidFill>
                <a:effectLst/>
                <a:latin typeface="+mn-lt"/>
                <a:ea typeface="+mn-ea"/>
                <a:cs typeface="+mn-cs"/>
              </a:rPr>
              <a:t> cool-</a:t>
            </a:r>
            <a:r>
              <a:rPr lang="nl-NL" sz="1200" kern="1200" dirty="0" err="1" smtClean="0">
                <a:solidFill>
                  <a:schemeClr val="tx1"/>
                </a:solidFill>
                <a:effectLst/>
                <a:latin typeface="+mn-lt"/>
                <a:ea typeface="+mn-ea"/>
                <a:cs typeface="+mn-cs"/>
              </a:rPr>
              <a:t>aid</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But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greed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makes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my</a:t>
            </a:r>
            <a:r>
              <a:rPr lang="nl-NL" sz="1200" kern="1200" dirty="0" smtClean="0">
                <a:solidFill>
                  <a:schemeClr val="tx1"/>
                </a:solidFill>
                <a:effectLst/>
                <a:latin typeface="+mn-lt"/>
                <a:ea typeface="+mn-ea"/>
                <a:cs typeface="+mn-cs"/>
              </a:rPr>
              <a:t> bartender </a:t>
            </a:r>
            <a:r>
              <a:rPr lang="nl-NL" sz="1200" kern="1200" dirty="0" err="1" smtClean="0">
                <a:solidFill>
                  <a:schemeClr val="tx1"/>
                </a:solidFill>
                <a:effectLst/>
                <a:latin typeface="+mn-lt"/>
                <a:ea typeface="+mn-ea"/>
                <a:cs typeface="+mn-cs"/>
              </a:rPr>
              <a:t>buy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three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houses</a:t>
            </a:r>
            <a:r>
              <a:rPr lang="nl-NL" sz="1200" kern="1200" dirty="0" smtClean="0">
                <a:solidFill>
                  <a:schemeClr val="tx1"/>
                </a:solidFill>
                <a:effectLst/>
                <a:latin typeface="+mn-lt"/>
                <a:ea typeface="+mn-ea"/>
                <a:cs typeface="+mn-cs"/>
              </a:rPr>
              <a:t>, he </a:t>
            </a:r>
            <a:r>
              <a:rPr lang="nl-NL" sz="1200" kern="1200" dirty="0" err="1" smtClean="0">
                <a:solidFill>
                  <a:schemeClr val="tx1"/>
                </a:solidFill>
                <a:effectLst/>
                <a:latin typeface="+mn-lt"/>
                <a:ea typeface="+mn-ea"/>
                <a:cs typeface="+mn-cs"/>
              </a:rPr>
              <a:t>cannot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afford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no money down.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greed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makes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your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parents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refinance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their</a:t>
            </a:r>
            <a:r>
              <a:rPr lang="nl-NL" sz="1200" kern="1200" dirty="0" smtClean="0">
                <a:solidFill>
                  <a:schemeClr val="tx1"/>
                </a:solidFill>
                <a:effectLst/>
                <a:latin typeface="+mn-lt"/>
                <a:ea typeface="+mn-ea"/>
                <a:cs typeface="+mn-cs"/>
              </a:rPr>
              <a:t> 200,000 dollar </a:t>
            </a:r>
            <a:r>
              <a:rPr lang="nl-NL" sz="1200" kern="1200" dirty="0" err="1" smtClean="0">
                <a:solidFill>
                  <a:schemeClr val="tx1"/>
                </a:solidFill>
                <a:effectLst/>
                <a:latin typeface="+mn-lt"/>
                <a:ea typeface="+mn-ea"/>
                <a:cs typeface="+mn-cs"/>
              </a:rPr>
              <a:t>mortgage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250,000 dollars. </a:t>
            </a:r>
            <a:r>
              <a:rPr lang="nl-NL" sz="1200" kern="1200" dirty="0" err="1" smtClean="0">
                <a:solidFill>
                  <a:schemeClr val="tx1"/>
                </a:solidFill>
                <a:effectLst/>
                <a:latin typeface="+mn-lt"/>
                <a:ea typeface="+mn-ea"/>
                <a:cs typeface="+mn-cs"/>
              </a:rPr>
              <a:t>Now</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they</a:t>
            </a:r>
            <a:r>
              <a:rPr lang="nl-NL" sz="1200" kern="1200" dirty="0" smtClean="0">
                <a:solidFill>
                  <a:schemeClr val="tx1"/>
                </a:solidFill>
                <a:effectLst/>
                <a:latin typeface="+mn-lt"/>
                <a:ea typeface="+mn-ea"/>
                <a:cs typeface="+mn-cs"/>
              </a:rPr>
              <a:t> take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extra 50,000 dollars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go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shopping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mall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can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buy</a:t>
            </a:r>
            <a:r>
              <a:rPr lang="nl-NL" sz="1200" kern="1200" dirty="0" smtClean="0">
                <a:solidFill>
                  <a:schemeClr val="tx1"/>
                </a:solidFill>
                <a:effectLst/>
                <a:latin typeface="+mn-lt"/>
                <a:ea typeface="+mn-ea"/>
                <a:cs typeface="+mn-cs"/>
              </a:rPr>
              <a:t> a new plasma TV, </a:t>
            </a:r>
            <a:r>
              <a:rPr lang="nl-NL" sz="1200" kern="1200" dirty="0" err="1" smtClean="0">
                <a:solidFill>
                  <a:schemeClr val="tx1"/>
                </a:solidFill>
                <a:effectLst/>
                <a:latin typeface="+mn-lt"/>
                <a:ea typeface="+mn-ea"/>
                <a:cs typeface="+mn-cs"/>
              </a:rPr>
              <a:t>cell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phones</a:t>
            </a:r>
            <a:r>
              <a:rPr lang="nl-NL" sz="1200" kern="1200" dirty="0" smtClean="0">
                <a:solidFill>
                  <a:schemeClr val="tx1"/>
                </a:solidFill>
                <a:effectLst/>
                <a:latin typeface="+mn-lt"/>
                <a:ea typeface="+mn-ea"/>
                <a:cs typeface="+mn-cs"/>
              </a:rPr>
              <a:t>, computers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a:t>
            </a:r>
            <a:r>
              <a:rPr lang="nl-NL" sz="1200" kern="1200" dirty="0" smtClean="0">
                <a:solidFill>
                  <a:schemeClr val="tx1"/>
                </a:solidFill>
                <a:effectLst/>
                <a:latin typeface="+mn-lt"/>
                <a:ea typeface="+mn-ea"/>
                <a:cs typeface="+mn-cs"/>
              </a:rPr>
              <a:t> SUV.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hey, </a:t>
            </a:r>
            <a:r>
              <a:rPr lang="nl-NL" sz="1200" kern="1200" dirty="0" err="1" smtClean="0">
                <a:solidFill>
                  <a:schemeClr val="tx1"/>
                </a:solidFill>
                <a:effectLst/>
                <a:latin typeface="+mn-lt"/>
                <a:ea typeface="+mn-ea"/>
                <a:cs typeface="+mn-cs"/>
              </a:rPr>
              <a:t>why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not</a:t>
            </a:r>
            <a:r>
              <a:rPr lang="nl-NL" sz="1200" kern="1200" dirty="0" smtClean="0">
                <a:solidFill>
                  <a:schemeClr val="tx1"/>
                </a:solidFill>
                <a:effectLst/>
                <a:latin typeface="+mn-lt"/>
                <a:ea typeface="+mn-ea"/>
                <a:cs typeface="+mn-cs"/>
              </a:rPr>
              <a:t> a second home </a:t>
            </a:r>
            <a:r>
              <a:rPr lang="nl-NL" sz="1200" kern="1200" dirty="0" err="1" smtClean="0">
                <a:solidFill>
                  <a:schemeClr val="tx1"/>
                </a:solidFill>
                <a:effectLst/>
                <a:latin typeface="+mn-lt"/>
                <a:ea typeface="+mn-ea"/>
                <a:cs typeface="+mn-cs"/>
              </a:rPr>
              <a:t>while</a:t>
            </a:r>
            <a:r>
              <a:rPr lang="nl-NL" sz="1200" kern="1200" dirty="0" smtClean="0">
                <a:solidFill>
                  <a:schemeClr val="tx1"/>
                </a:solidFill>
                <a:effectLst/>
                <a:latin typeface="+mn-lt"/>
                <a:ea typeface="+mn-ea"/>
                <a:cs typeface="+mn-cs"/>
              </a:rPr>
              <a:t> we are at it.</a:t>
            </a:r>
          </a:p>
          <a:p>
            <a:r>
              <a:rPr lang="nl-NL" sz="1200" kern="1200" dirty="0" err="1" smtClean="0">
                <a:solidFill>
                  <a:schemeClr val="tx1"/>
                </a:solidFill>
                <a:effectLst/>
                <a:latin typeface="+mn-lt"/>
                <a:ea typeface="+mn-ea"/>
                <a:cs typeface="+mn-cs"/>
              </a:rPr>
              <a:t>Gee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Wiz</a:t>
            </a:r>
            <a:r>
              <a:rPr lang="nl-NL" sz="1200" kern="1200" dirty="0" smtClean="0">
                <a:solidFill>
                  <a:schemeClr val="tx1"/>
                </a:solidFill>
                <a:effectLst/>
                <a:latin typeface="+mn-lt"/>
                <a:ea typeface="+mn-ea"/>
                <a:cs typeface="+mn-cs"/>
              </a:rPr>
              <a:t>, we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know</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prices</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houses</a:t>
            </a:r>
            <a:r>
              <a:rPr lang="nl-NL" sz="1200" kern="1200" dirty="0" smtClean="0">
                <a:solidFill>
                  <a:schemeClr val="tx1"/>
                </a:solidFill>
                <a:effectLst/>
                <a:latin typeface="+mn-lt"/>
                <a:ea typeface="+mn-ea"/>
                <a:cs typeface="+mn-cs"/>
              </a:rPr>
              <a:t> in America </a:t>
            </a:r>
            <a:r>
              <a:rPr lang="nl-NL" sz="1200" kern="1200" dirty="0" err="1" smtClean="0">
                <a:solidFill>
                  <a:schemeClr val="tx1"/>
                </a:solidFill>
                <a:effectLst/>
                <a:latin typeface="+mn-lt"/>
                <a:ea typeface="+mn-ea"/>
                <a:cs typeface="+mn-cs"/>
              </a:rPr>
              <a:t>always</a:t>
            </a:r>
            <a:r>
              <a:rPr lang="nl-NL" sz="1200" kern="1200" dirty="0" smtClean="0">
                <a:solidFill>
                  <a:schemeClr val="tx1"/>
                </a:solidFill>
                <a:effectLst/>
                <a:latin typeface="+mn-lt"/>
                <a:ea typeface="+mn-ea"/>
                <a:cs typeface="+mn-cs"/>
              </a:rPr>
              <a:t> go up. Right?</a:t>
            </a:r>
          </a:p>
          <a:p>
            <a:r>
              <a:rPr lang="nl-NL" sz="1200" kern="1200" dirty="0" smtClean="0">
                <a:solidFill>
                  <a:schemeClr val="tx1"/>
                </a:solidFill>
                <a:effectLst/>
                <a:latin typeface="+mn-lt"/>
                <a:ea typeface="+mn-ea"/>
                <a:cs typeface="+mn-cs"/>
              </a:rPr>
              <a:t>It is </a:t>
            </a:r>
            <a:r>
              <a:rPr lang="nl-NL" sz="1200" kern="1200" dirty="0" err="1" smtClean="0">
                <a:solidFill>
                  <a:schemeClr val="tx1"/>
                </a:solidFill>
                <a:effectLst/>
                <a:latin typeface="+mn-lt"/>
                <a:ea typeface="+mn-ea"/>
                <a:cs typeface="+mn-cs"/>
              </a:rPr>
              <a:t>greed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makes</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government</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this</a:t>
            </a:r>
            <a:r>
              <a:rPr lang="nl-NL" sz="1200" kern="1200" dirty="0" smtClean="0">
                <a:solidFill>
                  <a:schemeClr val="tx1"/>
                </a:solidFill>
                <a:effectLst/>
                <a:latin typeface="+mn-lt"/>
                <a:ea typeface="+mn-ea"/>
                <a:cs typeface="+mn-cs"/>
              </a:rPr>
              <a:t> country cut the interest </a:t>
            </a:r>
            <a:r>
              <a:rPr lang="nl-NL" sz="1200" kern="1200" dirty="0" err="1" smtClean="0">
                <a:solidFill>
                  <a:schemeClr val="tx1"/>
                </a:solidFill>
                <a:effectLst/>
                <a:latin typeface="+mn-lt"/>
                <a:ea typeface="+mn-ea"/>
                <a:cs typeface="+mn-cs"/>
              </a:rPr>
              <a:t>rates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1% </a:t>
            </a:r>
            <a:r>
              <a:rPr lang="nl-NL" sz="1200" kern="1200" dirty="0" err="1" smtClean="0">
                <a:solidFill>
                  <a:schemeClr val="tx1"/>
                </a:solidFill>
                <a:effectLst/>
                <a:latin typeface="+mn-lt"/>
                <a:ea typeface="+mn-ea"/>
                <a:cs typeface="+mn-cs"/>
              </a:rPr>
              <a:t>after</a:t>
            </a:r>
            <a:r>
              <a:rPr lang="nl-NL" sz="1200" kern="1200" dirty="0" smtClean="0">
                <a:solidFill>
                  <a:schemeClr val="tx1"/>
                </a:solidFill>
                <a:effectLst/>
                <a:latin typeface="+mn-lt"/>
                <a:ea typeface="+mn-ea"/>
                <a:cs typeface="+mn-cs"/>
              </a:rPr>
              <a:t> 9/11 </a:t>
            </a:r>
            <a:r>
              <a:rPr lang="nl-NL" sz="1200" kern="1200" dirty="0" err="1" smtClean="0">
                <a:solidFill>
                  <a:schemeClr val="tx1"/>
                </a:solidFill>
                <a:effectLst/>
                <a:latin typeface="+mn-lt"/>
                <a:ea typeface="+mn-ea"/>
                <a:cs typeface="+mn-cs"/>
              </a:rPr>
              <a:t>so</a:t>
            </a:r>
            <a:r>
              <a:rPr lang="nl-NL" sz="1200" kern="1200" dirty="0" smtClean="0">
                <a:solidFill>
                  <a:schemeClr val="tx1"/>
                </a:solidFill>
                <a:effectLst/>
                <a:latin typeface="+mn-lt"/>
                <a:ea typeface="+mn-ea"/>
                <a:cs typeface="+mn-cs"/>
              </a:rPr>
              <a:t> we </a:t>
            </a:r>
            <a:r>
              <a:rPr lang="nl-NL" sz="1200" kern="1200" dirty="0" err="1" smtClean="0">
                <a:solidFill>
                  <a:schemeClr val="tx1"/>
                </a:solidFill>
                <a:effectLst/>
                <a:latin typeface="+mn-lt"/>
                <a:ea typeface="+mn-ea"/>
                <a:cs typeface="+mn-cs"/>
              </a:rPr>
              <a:t>can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go </a:t>
            </a:r>
            <a:r>
              <a:rPr lang="nl-NL" sz="1200" kern="1200" dirty="0" err="1" smtClean="0">
                <a:solidFill>
                  <a:schemeClr val="tx1"/>
                </a:solidFill>
                <a:effectLst/>
                <a:latin typeface="+mn-lt"/>
                <a:ea typeface="+mn-ea"/>
                <a:cs typeface="+mn-cs"/>
              </a:rPr>
              <a:t>shopping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again</a:t>
            </a:r>
            <a:r>
              <a:rPr lang="nl-NL" sz="1200" kern="1200" dirty="0" smtClean="0">
                <a:solidFill>
                  <a:schemeClr val="tx1"/>
                </a:solidFill>
                <a:effectLst/>
                <a:latin typeface="+mn-lt"/>
                <a:ea typeface="+mn-ea"/>
                <a:cs typeface="+mn-cs"/>
              </a:rPr>
              <a:t>.</a:t>
            </a:r>
          </a:p>
          <a:p>
            <a:r>
              <a:rPr lang="nl-NL" sz="1200" kern="1200" dirty="0" err="1" smtClean="0">
                <a:solidFill>
                  <a:schemeClr val="tx1"/>
                </a:solidFill>
                <a:effectLst/>
                <a:latin typeface="+mn-lt"/>
                <a:ea typeface="+mn-ea"/>
                <a:cs typeface="+mn-cs"/>
              </a:rPr>
              <a:t>They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these fancy </a:t>
            </a:r>
            <a:r>
              <a:rPr lang="nl-NL" sz="1200" kern="1200" dirty="0" err="1" smtClean="0">
                <a:solidFill>
                  <a:schemeClr val="tx1"/>
                </a:solidFill>
                <a:effectLst/>
                <a:latin typeface="+mn-lt"/>
                <a:ea typeface="+mn-ea"/>
                <a:cs typeface="+mn-cs"/>
              </a:rPr>
              <a:t>names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trillions</a:t>
            </a:r>
            <a:r>
              <a:rPr lang="nl-NL" sz="1200" kern="1200" dirty="0" smtClean="0">
                <a:solidFill>
                  <a:schemeClr val="tx1"/>
                </a:solidFill>
                <a:effectLst/>
                <a:latin typeface="+mn-lt"/>
                <a:ea typeface="+mn-ea"/>
                <a:cs typeface="+mn-cs"/>
              </a:rPr>
              <a:t> of dollars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credit, CMO, CDO, SIV, ABS. </a:t>
            </a:r>
            <a:r>
              <a:rPr lang="nl-NL" sz="1200" kern="1200" dirty="0" err="1" smtClean="0">
                <a:solidFill>
                  <a:schemeClr val="tx1"/>
                </a:solidFill>
                <a:effectLst/>
                <a:latin typeface="+mn-lt"/>
                <a:ea typeface="+mn-ea"/>
                <a:cs typeface="+mn-cs"/>
              </a:rPr>
              <a:t>You</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know</a:t>
            </a:r>
            <a:r>
              <a:rPr lang="nl-NL" sz="1200" kern="1200" dirty="0" smtClean="0">
                <a:solidFill>
                  <a:schemeClr val="tx1"/>
                </a:solidFill>
                <a:effectLst/>
                <a:latin typeface="+mn-lt"/>
                <a:ea typeface="+mn-ea"/>
                <a:cs typeface="+mn-cs"/>
              </a:rPr>
              <a:t> I </a:t>
            </a:r>
            <a:r>
              <a:rPr lang="nl-NL" sz="1200" kern="1200" dirty="0" err="1" smtClean="0">
                <a:solidFill>
                  <a:schemeClr val="tx1"/>
                </a:solidFill>
                <a:effectLst/>
                <a:latin typeface="+mn-lt"/>
                <a:ea typeface="+mn-ea"/>
                <a:cs typeface="+mn-cs"/>
              </a:rPr>
              <a:t>honestly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think</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there</a:t>
            </a:r>
            <a:r>
              <a:rPr lang="nl-NL" sz="1200" kern="1200" dirty="0" smtClean="0">
                <a:solidFill>
                  <a:schemeClr val="tx1"/>
                </a:solidFill>
                <a:effectLst/>
                <a:latin typeface="+mn-lt"/>
                <a:ea typeface="+mn-ea"/>
                <a:cs typeface="+mn-cs"/>
              </a:rPr>
              <a:t> are </a:t>
            </a:r>
            <a:r>
              <a:rPr lang="nl-NL" sz="1200" kern="1200" dirty="0" err="1" smtClean="0">
                <a:solidFill>
                  <a:schemeClr val="tx1"/>
                </a:solidFill>
                <a:effectLst/>
                <a:latin typeface="+mn-lt"/>
                <a:ea typeface="+mn-ea"/>
                <a:cs typeface="+mn-cs"/>
              </a:rPr>
              <a:t>only</a:t>
            </a:r>
            <a:r>
              <a:rPr lang="nl-NL" sz="1200" kern="1200" dirty="0" smtClean="0">
                <a:solidFill>
                  <a:schemeClr val="tx1"/>
                </a:solidFill>
                <a:effectLst/>
                <a:latin typeface="+mn-lt"/>
                <a:ea typeface="+mn-ea"/>
                <a:cs typeface="+mn-cs"/>
              </a:rPr>
              <a:t> 75 </a:t>
            </a:r>
            <a:r>
              <a:rPr lang="nl-NL" sz="1200" kern="1200" dirty="0" err="1" smtClean="0">
                <a:solidFill>
                  <a:schemeClr val="tx1"/>
                </a:solidFill>
                <a:effectLst/>
                <a:latin typeface="+mn-lt"/>
                <a:ea typeface="+mn-ea"/>
                <a:cs typeface="+mn-cs"/>
              </a:rPr>
              <a:t>people</a:t>
            </a:r>
            <a:r>
              <a:rPr lang="nl-NL" sz="1200" kern="1200" dirty="0" smtClean="0">
                <a:solidFill>
                  <a:schemeClr val="tx1"/>
                </a:solidFill>
                <a:effectLst/>
                <a:latin typeface="+mn-lt"/>
                <a:ea typeface="+mn-ea"/>
                <a:cs typeface="+mn-cs"/>
              </a:rPr>
              <a:t> in the </a:t>
            </a:r>
            <a:r>
              <a:rPr lang="nl-NL" sz="1200" kern="1200" dirty="0" err="1" smtClean="0">
                <a:solidFill>
                  <a:schemeClr val="tx1"/>
                </a:solidFill>
                <a:effectLst/>
                <a:latin typeface="+mn-lt"/>
                <a:ea typeface="+mn-ea"/>
                <a:cs typeface="+mn-cs"/>
              </a:rPr>
              <a:t>world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knows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they</a:t>
            </a:r>
            <a:r>
              <a:rPr lang="nl-NL" sz="1200" kern="1200" dirty="0" smtClean="0">
                <a:solidFill>
                  <a:schemeClr val="tx1"/>
                </a:solidFill>
                <a:effectLst/>
                <a:latin typeface="+mn-lt"/>
                <a:ea typeface="+mn-ea"/>
                <a:cs typeface="+mn-cs"/>
              </a:rPr>
              <a:t> are.</a:t>
            </a:r>
          </a:p>
          <a:p>
            <a:r>
              <a:rPr lang="nl-NL" sz="1200" kern="1200" dirty="0" smtClean="0">
                <a:solidFill>
                  <a:schemeClr val="tx1"/>
                </a:solidFill>
                <a:effectLst/>
                <a:latin typeface="+mn-lt"/>
                <a:ea typeface="+mn-ea"/>
                <a:cs typeface="+mn-cs"/>
              </a:rPr>
              <a:t>But I </a:t>
            </a:r>
            <a:r>
              <a:rPr lang="nl-NL" sz="1200" kern="1200" dirty="0" err="1" smtClean="0">
                <a:solidFill>
                  <a:schemeClr val="tx1"/>
                </a:solidFill>
                <a:effectLst/>
                <a:latin typeface="+mn-lt"/>
                <a:ea typeface="+mn-ea"/>
                <a:cs typeface="+mn-cs"/>
              </a:rPr>
              <a:t>will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tell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you</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they</a:t>
            </a:r>
            <a:r>
              <a:rPr lang="nl-NL" sz="1200" kern="1200" dirty="0" smtClean="0">
                <a:solidFill>
                  <a:schemeClr val="tx1"/>
                </a:solidFill>
                <a:effectLst/>
                <a:latin typeface="+mn-lt"/>
                <a:ea typeface="+mn-ea"/>
                <a:cs typeface="+mn-cs"/>
              </a:rPr>
              <a:t> are, </a:t>
            </a:r>
            <a:r>
              <a:rPr lang="nl-NL" sz="1200" kern="1200" dirty="0" err="1" smtClean="0">
                <a:solidFill>
                  <a:schemeClr val="tx1"/>
                </a:solidFill>
                <a:effectLst/>
                <a:latin typeface="+mn-lt"/>
                <a:ea typeface="+mn-ea"/>
                <a:cs typeface="+mn-cs"/>
              </a:rPr>
              <a:t>they</a:t>
            </a:r>
            <a:r>
              <a:rPr lang="nl-NL" sz="1200" kern="1200" dirty="0" smtClean="0">
                <a:solidFill>
                  <a:schemeClr val="tx1"/>
                </a:solidFill>
                <a:effectLst/>
                <a:latin typeface="+mn-lt"/>
                <a:ea typeface="+mn-ea"/>
                <a:cs typeface="+mn-cs"/>
              </a:rPr>
              <a:t> are </a:t>
            </a:r>
            <a:r>
              <a:rPr lang="nl-NL" sz="1200" kern="1200" dirty="0" err="1" smtClean="0">
                <a:solidFill>
                  <a:schemeClr val="tx1"/>
                </a:solidFill>
                <a:effectLst/>
                <a:latin typeface="+mn-lt"/>
                <a:ea typeface="+mn-ea"/>
                <a:cs typeface="+mn-cs"/>
              </a:rPr>
              <a:t>WMDs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Weapons</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mass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destruction</a:t>
            </a:r>
            <a:r>
              <a:rPr lang="nl-NL" sz="1200" kern="1200" dirty="0" smtClean="0">
                <a:solidFill>
                  <a:schemeClr val="tx1"/>
                </a:solidFill>
                <a:effectLst/>
                <a:latin typeface="+mn-lt"/>
                <a:ea typeface="+mn-ea"/>
                <a:cs typeface="+mn-cs"/>
              </a:rPr>
              <a:t>.</a:t>
            </a:r>
          </a:p>
          <a:p>
            <a:r>
              <a:rPr lang="nl-NL" sz="1200" kern="1200" dirty="0" err="1" smtClean="0">
                <a:solidFill>
                  <a:schemeClr val="tx1"/>
                </a:solidFill>
                <a:effectLst/>
                <a:latin typeface="+mn-lt"/>
                <a:ea typeface="+mn-ea"/>
                <a:cs typeface="+mn-cs"/>
              </a:rPr>
              <a:t>When</a:t>
            </a:r>
            <a:r>
              <a:rPr lang="nl-NL" sz="1200" kern="1200" dirty="0" smtClean="0">
                <a:solidFill>
                  <a:schemeClr val="tx1"/>
                </a:solidFill>
                <a:effectLst/>
                <a:latin typeface="+mn-lt"/>
                <a:ea typeface="+mn-ea"/>
                <a:cs typeface="+mn-cs"/>
              </a:rPr>
              <a:t> I was </a:t>
            </a:r>
            <a:r>
              <a:rPr lang="nl-NL" sz="1200" kern="1200" dirty="0" err="1" smtClean="0">
                <a:solidFill>
                  <a:schemeClr val="tx1"/>
                </a:solidFill>
                <a:effectLst/>
                <a:latin typeface="+mn-lt"/>
                <a:ea typeface="+mn-ea"/>
                <a:cs typeface="+mn-cs"/>
              </a:rPr>
              <a:t>away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seemed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greed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greedier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a </a:t>
            </a:r>
            <a:r>
              <a:rPr lang="nl-NL" sz="1200" kern="1200" dirty="0" err="1" smtClean="0">
                <a:solidFill>
                  <a:schemeClr val="tx1"/>
                </a:solidFill>
                <a:effectLst/>
                <a:latin typeface="+mn-lt"/>
                <a:ea typeface="+mn-ea"/>
                <a:cs typeface="+mn-cs"/>
              </a:rPr>
              <a:t>little</a:t>
            </a:r>
            <a:r>
              <a:rPr lang="nl-NL" sz="1200" kern="1200" dirty="0" smtClean="0">
                <a:solidFill>
                  <a:schemeClr val="tx1"/>
                </a:solidFill>
                <a:effectLst/>
                <a:latin typeface="+mn-lt"/>
                <a:ea typeface="+mn-ea"/>
                <a:cs typeface="+mn-cs"/>
              </a:rPr>
              <a:t> bit of </a:t>
            </a:r>
            <a:r>
              <a:rPr lang="nl-NL" sz="1200" kern="1200" dirty="0" err="1" smtClean="0">
                <a:solidFill>
                  <a:schemeClr val="tx1"/>
                </a:solidFill>
                <a:effectLst/>
                <a:latin typeface="+mn-lt"/>
                <a:ea typeface="+mn-ea"/>
                <a:cs typeface="+mn-cs"/>
              </a:rPr>
              <a:t>envy</a:t>
            </a:r>
            <a:r>
              <a:rPr lang="nl-NL" sz="1200" kern="1200" dirty="0" smtClean="0">
                <a:solidFill>
                  <a:schemeClr val="tx1"/>
                </a:solidFill>
                <a:effectLst/>
                <a:latin typeface="+mn-lt"/>
                <a:ea typeface="+mn-ea"/>
                <a:cs typeface="+mn-cs"/>
              </a:rPr>
              <a:t> mixed in.</a:t>
            </a:r>
          </a:p>
          <a:p>
            <a:r>
              <a:rPr lang="nl-NL" sz="1200" b="1" kern="1200" dirty="0" smtClean="0">
                <a:solidFill>
                  <a:schemeClr val="tx1"/>
                </a:solidFill>
                <a:effectLst/>
                <a:latin typeface="+mn-lt"/>
                <a:ea typeface="+mn-ea"/>
                <a:cs typeface="+mn-cs"/>
              </a:rPr>
              <a:t>Hedge fund managers </a:t>
            </a:r>
            <a:r>
              <a:rPr lang="nl-NL" sz="1200" b="1" kern="1200" dirty="0" err="1" smtClean="0">
                <a:solidFill>
                  <a:schemeClr val="tx1"/>
                </a:solidFill>
                <a:effectLst/>
                <a:latin typeface="+mn-lt"/>
                <a:ea typeface="+mn-ea"/>
                <a:cs typeface="+mn-cs"/>
              </a:rPr>
              <a:t>came</a:t>
            </a:r>
            <a:r>
              <a:rPr lang="nl-NL" sz="1200" b="1" kern="1200" dirty="0" smtClean="0">
                <a:solidFill>
                  <a:schemeClr val="tx1"/>
                </a:solidFill>
                <a:effectLst/>
                <a:latin typeface="+mn-lt"/>
                <a:ea typeface="+mn-ea"/>
                <a:cs typeface="+mn-cs"/>
              </a:rPr>
              <a:t> home </a:t>
            </a:r>
            <a:r>
              <a:rPr lang="nl-NL" sz="1200" b="1" kern="1200" dirty="0" err="1" smtClean="0">
                <a:solidFill>
                  <a:schemeClr val="tx1"/>
                </a:solidFill>
                <a:effectLst/>
                <a:latin typeface="+mn-lt"/>
                <a:ea typeface="+mn-ea"/>
                <a:cs typeface="+mn-cs"/>
              </a:rPr>
              <a:t>with</a:t>
            </a:r>
            <a:r>
              <a:rPr lang="nl-NL" sz="1200" b="1" kern="1200" dirty="0" smtClean="0">
                <a:solidFill>
                  <a:schemeClr val="tx1"/>
                </a:solidFill>
                <a:effectLst/>
                <a:latin typeface="+mn-lt"/>
                <a:ea typeface="+mn-ea"/>
                <a:cs typeface="+mn-cs"/>
              </a:rPr>
              <a:t> 50 </a:t>
            </a:r>
            <a:r>
              <a:rPr lang="nl-NL" sz="1200" b="1" kern="1200" dirty="0" err="1" smtClean="0">
                <a:solidFill>
                  <a:schemeClr val="tx1"/>
                </a:solidFill>
                <a:effectLst/>
                <a:latin typeface="+mn-lt"/>
                <a:ea typeface="+mn-ea"/>
                <a:cs typeface="+mn-cs"/>
              </a:rPr>
              <a:t>to</a:t>
            </a:r>
            <a:r>
              <a:rPr lang="nl-NL" sz="1200" b="1" kern="1200" dirty="0" smtClean="0">
                <a:solidFill>
                  <a:schemeClr val="tx1"/>
                </a:solidFill>
                <a:effectLst/>
                <a:latin typeface="+mn-lt"/>
                <a:ea typeface="+mn-ea"/>
                <a:cs typeface="+mn-cs"/>
              </a:rPr>
              <a:t> 100 </a:t>
            </a:r>
            <a:r>
              <a:rPr lang="nl-NL" sz="1200" b="1" kern="1200" dirty="0" err="1" smtClean="0">
                <a:solidFill>
                  <a:schemeClr val="tx1"/>
                </a:solidFill>
                <a:effectLst/>
                <a:latin typeface="+mn-lt"/>
                <a:ea typeface="+mn-ea"/>
                <a:cs typeface="+mn-cs"/>
              </a:rPr>
              <a:t>million</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bucks</a:t>
            </a:r>
            <a:r>
              <a:rPr lang="nl-NL" sz="1200" b="1" kern="1200" dirty="0" smtClean="0">
                <a:solidFill>
                  <a:schemeClr val="tx1"/>
                </a:solidFill>
                <a:effectLst/>
                <a:latin typeface="+mn-lt"/>
                <a:ea typeface="+mn-ea"/>
                <a:cs typeface="+mn-cs"/>
              </a:rPr>
              <a:t> a </a:t>
            </a:r>
            <a:r>
              <a:rPr lang="nl-NL" sz="1200" b="1" kern="1200" dirty="0" err="1" smtClean="0">
                <a:solidFill>
                  <a:schemeClr val="tx1"/>
                </a:solidFill>
                <a:effectLst/>
                <a:latin typeface="+mn-lt"/>
                <a:ea typeface="+mn-ea"/>
                <a:cs typeface="+mn-cs"/>
              </a:rPr>
              <a:t>year</a:t>
            </a:r>
            <a:r>
              <a:rPr lang="nl-NL" sz="1200" b="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kern="1200" dirty="0" err="1" smtClean="0">
                <a:solidFill>
                  <a:schemeClr val="tx1"/>
                </a:solidFill>
                <a:effectLst/>
                <a:latin typeface="+mn-lt"/>
                <a:ea typeface="+mn-ea"/>
                <a:cs typeface="+mn-cs"/>
              </a:rPr>
              <a:t>So</a:t>
            </a:r>
            <a:r>
              <a:rPr lang="nl-NL" sz="1200" kern="1200" dirty="0" smtClean="0">
                <a:solidFill>
                  <a:schemeClr val="tx1"/>
                </a:solidFill>
                <a:effectLst/>
                <a:latin typeface="+mn-lt"/>
                <a:ea typeface="+mn-ea"/>
                <a:cs typeface="+mn-cs"/>
              </a:rPr>
              <a:t> Mr. </a:t>
            </a:r>
            <a:r>
              <a:rPr lang="nl-NL" sz="1200" kern="1200" dirty="0" err="1" smtClean="0">
                <a:solidFill>
                  <a:schemeClr val="tx1"/>
                </a:solidFill>
                <a:effectLst/>
                <a:latin typeface="+mn-lt"/>
                <a:ea typeface="+mn-ea"/>
                <a:cs typeface="+mn-cs"/>
              </a:rPr>
              <a:t>Banker</a:t>
            </a:r>
            <a:r>
              <a:rPr lang="nl-NL" sz="1200" kern="1200" dirty="0" smtClean="0">
                <a:solidFill>
                  <a:schemeClr val="tx1"/>
                </a:solidFill>
                <a:effectLst/>
                <a:latin typeface="+mn-lt"/>
                <a:ea typeface="+mn-ea"/>
                <a:cs typeface="+mn-cs"/>
              </a:rPr>
              <a:t>, he looks </a:t>
            </a:r>
            <a:r>
              <a:rPr lang="nl-NL" sz="1200" kern="1200" dirty="0" err="1" smtClean="0">
                <a:solidFill>
                  <a:schemeClr val="tx1"/>
                </a:solidFill>
                <a:effectLst/>
                <a:latin typeface="+mn-lt"/>
                <a:ea typeface="+mn-ea"/>
                <a:cs typeface="+mn-cs"/>
              </a:rPr>
              <a:t>around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says</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My life looks </a:t>
            </a:r>
            <a:r>
              <a:rPr lang="nl-NL" sz="1200" kern="1200" dirty="0" err="1" smtClean="0">
                <a:solidFill>
                  <a:schemeClr val="tx1"/>
                </a:solidFill>
                <a:effectLst/>
                <a:latin typeface="+mn-lt"/>
                <a:ea typeface="+mn-ea"/>
                <a:cs typeface="+mn-cs"/>
              </a:rPr>
              <a:t>pretty</a:t>
            </a:r>
            <a:r>
              <a:rPr lang="nl-NL" sz="1200" kern="1200" dirty="0" smtClean="0">
                <a:solidFill>
                  <a:schemeClr val="tx1"/>
                </a:solidFill>
                <a:effectLst/>
                <a:latin typeface="+mn-lt"/>
                <a:ea typeface="+mn-ea"/>
                <a:cs typeface="+mn-cs"/>
              </a:rPr>
              <a:t> boring.</a:t>
            </a:r>
          </a:p>
          <a:p>
            <a:r>
              <a:rPr lang="nl-NL" sz="1200" kern="1200" dirty="0" err="1" smtClean="0">
                <a:solidFill>
                  <a:schemeClr val="tx1"/>
                </a:solidFill>
                <a:effectLst/>
                <a:latin typeface="+mn-lt"/>
                <a:ea typeface="+mn-ea"/>
                <a:cs typeface="+mn-cs"/>
              </a:rPr>
              <a:t>So</a:t>
            </a:r>
            <a:r>
              <a:rPr lang="nl-NL" sz="1200" kern="1200" dirty="0" smtClean="0">
                <a:solidFill>
                  <a:schemeClr val="tx1"/>
                </a:solidFill>
                <a:effectLst/>
                <a:latin typeface="+mn-lt"/>
                <a:ea typeface="+mn-ea"/>
                <a:cs typeface="+mn-cs"/>
              </a:rPr>
              <a:t> he starts </a:t>
            </a:r>
            <a:r>
              <a:rPr lang="nl-NL" sz="1200" kern="1200" dirty="0" err="1" smtClean="0">
                <a:solidFill>
                  <a:schemeClr val="tx1"/>
                </a:solidFill>
                <a:effectLst/>
                <a:latin typeface="+mn-lt"/>
                <a:ea typeface="+mn-ea"/>
                <a:cs typeface="+mn-cs"/>
              </a:rPr>
              <a:t>leveraging</a:t>
            </a:r>
            <a:r>
              <a:rPr lang="nl-NL" sz="1200" kern="1200" dirty="0" smtClean="0">
                <a:solidFill>
                  <a:schemeClr val="tx1"/>
                </a:solidFill>
                <a:effectLst/>
                <a:latin typeface="+mn-lt"/>
                <a:ea typeface="+mn-ea"/>
                <a:cs typeface="+mn-cs"/>
              </a:rPr>
              <a:t> his interest up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40%, 50%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100%.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your</a:t>
            </a:r>
            <a:r>
              <a:rPr lang="nl-NL" sz="1200" kern="1200" dirty="0" smtClean="0">
                <a:solidFill>
                  <a:schemeClr val="tx1"/>
                </a:solidFill>
                <a:effectLst/>
                <a:latin typeface="+mn-lt"/>
                <a:ea typeface="+mn-ea"/>
                <a:cs typeface="+mn-cs"/>
              </a:rPr>
              <a:t> money </a:t>
            </a:r>
            <a:r>
              <a:rPr lang="nl-NL" sz="1200" kern="1200" dirty="0" err="1" smtClean="0">
                <a:solidFill>
                  <a:schemeClr val="tx1"/>
                </a:solidFill>
                <a:effectLst/>
                <a:latin typeface="+mn-lt"/>
                <a:ea typeface="+mn-ea"/>
                <a:cs typeface="+mn-cs"/>
              </a:rPr>
              <a:t>not</a:t>
            </a:r>
            <a:r>
              <a:rPr lang="nl-NL" sz="1200" kern="1200" dirty="0" smtClean="0">
                <a:solidFill>
                  <a:schemeClr val="tx1"/>
                </a:solidFill>
                <a:effectLst/>
                <a:latin typeface="+mn-lt"/>
                <a:ea typeface="+mn-ea"/>
                <a:cs typeface="+mn-cs"/>
              </a:rPr>
              <a:t> his.</a:t>
            </a:r>
          </a:p>
          <a:p>
            <a:r>
              <a:rPr lang="nl-NL" sz="1200" kern="1200" dirty="0" err="1" smtClean="0">
                <a:solidFill>
                  <a:schemeClr val="tx1"/>
                </a:solidFill>
                <a:effectLst/>
                <a:latin typeface="+mn-lt"/>
                <a:ea typeface="+mn-ea"/>
                <a:cs typeface="+mn-cs"/>
              </a:rPr>
              <a:t>Yours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Because</a:t>
            </a:r>
            <a:r>
              <a:rPr lang="nl-NL" sz="1200" kern="1200" dirty="0" smtClean="0">
                <a:solidFill>
                  <a:schemeClr val="tx1"/>
                </a:solidFill>
                <a:effectLst/>
                <a:latin typeface="+mn-lt"/>
                <a:ea typeface="+mn-ea"/>
                <a:cs typeface="+mn-cs"/>
              </a:rPr>
              <a:t> he </a:t>
            </a:r>
            <a:r>
              <a:rPr lang="nl-NL" sz="1200" kern="1200" dirty="0" err="1" smtClean="0">
                <a:solidFill>
                  <a:schemeClr val="tx1"/>
                </a:solidFill>
                <a:effectLst/>
                <a:latin typeface="+mn-lt"/>
                <a:ea typeface="+mn-ea"/>
                <a:cs typeface="+mn-cs"/>
              </a:rPr>
              <a:t>could</a:t>
            </a:r>
            <a:r>
              <a:rPr lang="nl-NL" sz="1200" kern="1200" dirty="0" smtClean="0">
                <a:solidFill>
                  <a:schemeClr val="tx1"/>
                </a:solidFill>
                <a:effectLst/>
                <a:latin typeface="+mn-lt"/>
                <a:ea typeface="+mn-ea"/>
                <a:cs typeface="+mn-cs"/>
              </a:rPr>
              <a:t>.</a:t>
            </a:r>
          </a:p>
          <a:p>
            <a:r>
              <a:rPr lang="nl-NL" sz="1200" kern="1200" dirty="0" err="1" smtClean="0">
                <a:solidFill>
                  <a:schemeClr val="tx1"/>
                </a:solidFill>
                <a:effectLst/>
                <a:latin typeface="+mn-lt"/>
                <a:ea typeface="+mn-ea"/>
                <a:cs typeface="+mn-cs"/>
              </a:rPr>
              <a:t>You</a:t>
            </a:r>
            <a:r>
              <a:rPr lang="nl-NL" sz="1200" kern="1200" dirty="0" smtClean="0">
                <a:solidFill>
                  <a:schemeClr val="tx1"/>
                </a:solidFill>
                <a:effectLst/>
                <a:latin typeface="+mn-lt"/>
                <a:ea typeface="+mn-ea"/>
                <a:cs typeface="+mn-cs"/>
              </a:rPr>
              <a:t> are </a:t>
            </a:r>
            <a:r>
              <a:rPr lang="nl-NL" sz="1200" kern="1200" dirty="0" err="1" smtClean="0">
                <a:solidFill>
                  <a:schemeClr val="tx1"/>
                </a:solidFill>
                <a:effectLst/>
                <a:latin typeface="+mn-lt"/>
                <a:ea typeface="+mn-ea"/>
                <a:cs typeface="+mn-cs"/>
              </a:rPr>
              <a:t>supposed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borrowing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not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them</a:t>
            </a:r>
            <a:r>
              <a:rPr lang="nl-NL" sz="1200" kern="1200" dirty="0" smtClean="0">
                <a:solidFill>
                  <a:schemeClr val="tx1"/>
                </a:solidFill>
                <a:effectLst/>
                <a:latin typeface="+mn-lt"/>
                <a:ea typeface="+mn-ea"/>
                <a:cs typeface="+mn-cs"/>
              </a:rPr>
              <a:t>.</a:t>
            </a:r>
          </a:p>
          <a:p>
            <a:r>
              <a:rPr lang="nl-NL" sz="1200" i="1" kern="1200" dirty="0" err="1" smtClean="0">
                <a:solidFill>
                  <a:schemeClr val="tx1"/>
                </a:solidFill>
                <a:effectLst/>
                <a:latin typeface="+mn-lt"/>
                <a:ea typeface="+mn-ea"/>
                <a:cs typeface="+mn-cs"/>
              </a:rPr>
              <a:t>And</a:t>
            </a:r>
            <a:r>
              <a:rPr lang="nl-NL" sz="1200" i="1" kern="1200" dirty="0" smtClean="0">
                <a:solidFill>
                  <a:schemeClr val="tx1"/>
                </a:solidFill>
                <a:effectLst/>
                <a:latin typeface="+mn-lt"/>
                <a:ea typeface="+mn-ea"/>
                <a:cs typeface="+mn-cs"/>
              </a:rPr>
              <a:t> the beauty of the deal is no </a:t>
            </a:r>
            <a:r>
              <a:rPr lang="nl-NL" sz="1200" i="1" kern="1200" dirty="0" err="1" smtClean="0">
                <a:solidFill>
                  <a:schemeClr val="tx1"/>
                </a:solidFill>
                <a:effectLst/>
                <a:latin typeface="+mn-lt"/>
                <a:ea typeface="+mn-ea"/>
                <a:cs typeface="+mn-cs"/>
              </a:rPr>
              <a:t>one</a:t>
            </a:r>
            <a:r>
              <a:rPr lang="nl-NL" sz="1200" i="1" kern="1200" dirty="0" smtClean="0">
                <a:solidFill>
                  <a:schemeClr val="tx1"/>
                </a:solidFill>
                <a:effectLst/>
                <a:latin typeface="+mn-lt"/>
                <a:ea typeface="+mn-ea"/>
                <a:cs typeface="+mn-cs"/>
              </a:rPr>
              <a:t> is </a:t>
            </a:r>
            <a:r>
              <a:rPr lang="nl-NL" sz="1200" i="1" kern="1200" dirty="0" err="1" smtClean="0">
                <a:solidFill>
                  <a:schemeClr val="tx1"/>
                </a:solidFill>
                <a:effectLst/>
                <a:latin typeface="+mn-lt"/>
                <a:ea typeface="+mn-ea"/>
                <a:cs typeface="+mn-cs"/>
              </a:rPr>
              <a:t>responsible</a:t>
            </a:r>
            <a:r>
              <a:rPr lang="nl-NL" sz="1200" i="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kern="1200" dirty="0" err="1" smtClean="0">
                <a:solidFill>
                  <a:schemeClr val="tx1"/>
                </a:solidFill>
                <a:effectLst/>
                <a:latin typeface="+mn-lt"/>
                <a:ea typeface="+mn-ea"/>
                <a:cs typeface="+mn-cs"/>
              </a:rPr>
              <a:t>Because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everyone</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drinking</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same</a:t>
            </a:r>
            <a:r>
              <a:rPr lang="nl-NL" sz="1200" kern="1200" dirty="0" smtClean="0">
                <a:solidFill>
                  <a:schemeClr val="tx1"/>
                </a:solidFill>
                <a:effectLst/>
                <a:latin typeface="+mn-lt"/>
                <a:ea typeface="+mn-ea"/>
                <a:cs typeface="+mn-cs"/>
              </a:rPr>
              <a:t> cool-</a:t>
            </a:r>
            <a:r>
              <a:rPr lang="nl-NL" sz="1200" kern="1200" dirty="0" err="1" smtClean="0">
                <a:solidFill>
                  <a:schemeClr val="tx1"/>
                </a:solidFill>
                <a:effectLst/>
                <a:latin typeface="+mn-lt"/>
                <a:ea typeface="+mn-ea"/>
                <a:cs typeface="+mn-cs"/>
              </a:rPr>
              <a:t>aid</a:t>
            </a:r>
            <a:r>
              <a:rPr lang="nl-NL" sz="1200" kern="1200" dirty="0" smtClean="0">
                <a:solidFill>
                  <a:schemeClr val="tx1"/>
                </a:solidFill>
                <a:effectLst/>
                <a:latin typeface="+mn-lt"/>
                <a:ea typeface="+mn-ea"/>
                <a:cs typeface="+mn-cs"/>
              </a:rPr>
              <a:t>.</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Last </a:t>
            </a:r>
            <a:r>
              <a:rPr lang="nl-NL" sz="1200" kern="1200" dirty="0" err="1" smtClean="0">
                <a:solidFill>
                  <a:schemeClr val="tx1"/>
                </a:solidFill>
                <a:effectLst/>
                <a:latin typeface="+mn-lt"/>
                <a:ea typeface="+mn-ea"/>
                <a:cs typeface="+mn-cs"/>
              </a:rPr>
              <a:t>year</a:t>
            </a:r>
            <a:r>
              <a:rPr lang="nl-NL" sz="1200" kern="1200" dirty="0" smtClean="0">
                <a:solidFill>
                  <a:schemeClr val="tx1"/>
                </a:solidFill>
                <a:effectLst/>
                <a:latin typeface="+mn-lt"/>
                <a:ea typeface="+mn-ea"/>
                <a:cs typeface="+mn-cs"/>
              </a:rPr>
              <a:t> ladies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gentlemen, </a:t>
            </a:r>
            <a:r>
              <a:rPr lang="nl-NL" sz="1200" b="1" kern="1200" dirty="0" smtClean="0">
                <a:solidFill>
                  <a:schemeClr val="tx1"/>
                </a:solidFill>
                <a:effectLst/>
                <a:latin typeface="+mn-lt"/>
                <a:ea typeface="+mn-ea"/>
                <a:cs typeface="+mn-cs"/>
              </a:rPr>
              <a:t>40% of </a:t>
            </a:r>
            <a:r>
              <a:rPr lang="nl-NL" sz="1200" b="1" kern="1200" dirty="0" err="1" smtClean="0">
                <a:solidFill>
                  <a:schemeClr val="tx1"/>
                </a:solidFill>
                <a:effectLst/>
                <a:latin typeface="+mn-lt"/>
                <a:ea typeface="+mn-ea"/>
                <a:cs typeface="+mn-cs"/>
              </a:rPr>
              <a:t>all</a:t>
            </a:r>
            <a:r>
              <a:rPr lang="nl-NL" sz="1200" b="1" kern="1200" dirty="0" smtClean="0">
                <a:solidFill>
                  <a:schemeClr val="tx1"/>
                </a:solidFill>
                <a:effectLst/>
                <a:latin typeface="+mn-lt"/>
                <a:ea typeface="+mn-ea"/>
                <a:cs typeface="+mn-cs"/>
              </a:rPr>
              <a:t> corporate </a:t>
            </a:r>
            <a:r>
              <a:rPr lang="nl-NL" sz="1200" b="1" kern="1200" dirty="0" err="1" smtClean="0">
                <a:solidFill>
                  <a:schemeClr val="tx1"/>
                </a:solidFill>
                <a:effectLst/>
                <a:latin typeface="+mn-lt"/>
                <a:ea typeface="+mn-ea"/>
                <a:cs typeface="+mn-cs"/>
              </a:rPr>
              <a:t>profits</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came</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from</a:t>
            </a:r>
            <a:r>
              <a:rPr lang="nl-NL" sz="1200" b="1" kern="1200" dirty="0" smtClean="0">
                <a:solidFill>
                  <a:schemeClr val="tx1"/>
                </a:solidFill>
                <a:effectLst/>
                <a:latin typeface="+mn-lt"/>
                <a:ea typeface="+mn-ea"/>
                <a:cs typeface="+mn-cs"/>
              </a:rPr>
              <a:t> the financial services </a:t>
            </a:r>
            <a:r>
              <a:rPr lang="nl-NL" sz="1200" b="1" kern="1200" dirty="0" err="1" smtClean="0">
                <a:solidFill>
                  <a:schemeClr val="tx1"/>
                </a:solidFill>
                <a:effectLst/>
                <a:latin typeface="+mn-lt"/>
                <a:ea typeface="+mn-ea"/>
                <a:cs typeface="+mn-cs"/>
              </a:rPr>
              <a:t>industry</a:t>
            </a:r>
            <a:r>
              <a:rPr lang="nl-NL" sz="1200" b="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kern="1200" dirty="0" err="1" smtClean="0">
                <a:solidFill>
                  <a:schemeClr val="tx1"/>
                </a:solidFill>
                <a:effectLst/>
                <a:latin typeface="+mn-lt"/>
                <a:ea typeface="+mn-ea"/>
                <a:cs typeface="+mn-cs"/>
              </a:rPr>
              <a:t>Not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production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not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anything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remotely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do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needs</a:t>
            </a:r>
            <a:r>
              <a:rPr lang="nl-NL" sz="1200" kern="1200" dirty="0" smtClean="0">
                <a:solidFill>
                  <a:schemeClr val="tx1"/>
                </a:solidFill>
                <a:effectLst/>
                <a:latin typeface="+mn-lt"/>
                <a:ea typeface="+mn-ea"/>
                <a:cs typeface="+mn-cs"/>
              </a:rPr>
              <a:t> of the American public.</a:t>
            </a:r>
          </a:p>
          <a:p>
            <a:r>
              <a:rPr lang="nl-NL" sz="1200" kern="1200" dirty="0" smtClean="0">
                <a:solidFill>
                  <a:schemeClr val="tx1"/>
                </a:solidFill>
                <a:effectLst/>
                <a:latin typeface="+mn-lt"/>
                <a:ea typeface="+mn-ea"/>
                <a:cs typeface="+mn-cs"/>
              </a:rPr>
              <a:t>The </a:t>
            </a:r>
            <a:r>
              <a:rPr lang="nl-NL" sz="1200" kern="1200" dirty="0" err="1" smtClean="0">
                <a:solidFill>
                  <a:schemeClr val="tx1"/>
                </a:solidFill>
                <a:effectLst/>
                <a:latin typeface="+mn-lt"/>
                <a:ea typeface="+mn-ea"/>
                <a:cs typeface="+mn-cs"/>
              </a:rPr>
              <a:t>truth</a:t>
            </a:r>
            <a:r>
              <a:rPr lang="nl-NL" sz="1200" kern="1200" dirty="0" smtClean="0">
                <a:solidFill>
                  <a:schemeClr val="tx1"/>
                </a:solidFill>
                <a:effectLst/>
                <a:latin typeface="+mn-lt"/>
                <a:ea typeface="+mn-ea"/>
                <a:cs typeface="+mn-cs"/>
              </a:rPr>
              <a:t> is we are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part of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now</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Banks, </a:t>
            </a:r>
            <a:r>
              <a:rPr lang="nl-NL" sz="1200" kern="1200" dirty="0" err="1" smtClean="0">
                <a:solidFill>
                  <a:schemeClr val="tx1"/>
                </a:solidFill>
                <a:effectLst/>
                <a:latin typeface="+mn-lt"/>
                <a:ea typeface="+mn-ea"/>
                <a:cs typeface="+mn-cs"/>
              </a:rPr>
              <a:t>consumers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they</a:t>
            </a:r>
            <a:r>
              <a:rPr lang="nl-NL" sz="1200" kern="1200" dirty="0" smtClean="0">
                <a:solidFill>
                  <a:schemeClr val="tx1"/>
                </a:solidFill>
                <a:effectLst/>
                <a:latin typeface="+mn-lt"/>
                <a:ea typeface="+mn-ea"/>
                <a:cs typeface="+mn-cs"/>
              </a:rPr>
              <a:t> are </a:t>
            </a:r>
            <a:r>
              <a:rPr lang="nl-NL" sz="1200" kern="1200" dirty="0" err="1" smtClean="0">
                <a:solidFill>
                  <a:schemeClr val="tx1"/>
                </a:solidFill>
                <a:effectLst/>
                <a:latin typeface="+mn-lt"/>
                <a:ea typeface="+mn-ea"/>
                <a:cs typeface="+mn-cs"/>
              </a:rPr>
              <a:t>moving</a:t>
            </a:r>
            <a:r>
              <a:rPr lang="nl-NL" sz="1200" kern="1200" dirty="0" smtClean="0">
                <a:solidFill>
                  <a:schemeClr val="tx1"/>
                </a:solidFill>
                <a:effectLst/>
                <a:latin typeface="+mn-lt"/>
                <a:ea typeface="+mn-ea"/>
                <a:cs typeface="+mn-cs"/>
              </a:rPr>
              <a:t> the money </a:t>
            </a:r>
            <a:r>
              <a:rPr lang="nl-NL" sz="1200" kern="1200" dirty="0" err="1" smtClean="0">
                <a:solidFill>
                  <a:schemeClr val="tx1"/>
                </a:solidFill>
                <a:effectLst/>
                <a:latin typeface="+mn-lt"/>
                <a:ea typeface="+mn-ea"/>
                <a:cs typeface="+mn-cs"/>
              </a:rPr>
              <a:t>around</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circles</a:t>
            </a:r>
            <a:r>
              <a:rPr lang="nl-NL" sz="1200" kern="1200" dirty="0" smtClean="0">
                <a:solidFill>
                  <a:schemeClr val="tx1"/>
                </a:solidFill>
                <a:effectLst/>
                <a:latin typeface="+mn-lt"/>
                <a:ea typeface="+mn-ea"/>
                <a:cs typeface="+mn-cs"/>
              </a:rPr>
              <a:t>.</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We take a </a:t>
            </a:r>
            <a:r>
              <a:rPr lang="nl-NL" sz="1200" kern="1200" dirty="0" err="1" smtClean="0">
                <a:solidFill>
                  <a:schemeClr val="tx1"/>
                </a:solidFill>
                <a:effectLst/>
                <a:latin typeface="+mn-lt"/>
                <a:ea typeface="+mn-ea"/>
                <a:cs typeface="+mn-cs"/>
              </a:rPr>
              <a:t>buck</a:t>
            </a:r>
            <a:r>
              <a:rPr lang="nl-NL" sz="1200" kern="1200" dirty="0" smtClean="0">
                <a:solidFill>
                  <a:schemeClr val="tx1"/>
                </a:solidFill>
                <a:effectLst/>
                <a:latin typeface="+mn-lt"/>
                <a:ea typeface="+mn-ea"/>
                <a:cs typeface="+mn-cs"/>
              </a:rPr>
              <a:t>, we </a:t>
            </a:r>
            <a:r>
              <a:rPr lang="nl-NL" sz="1200" kern="1200" dirty="0" err="1" smtClean="0">
                <a:solidFill>
                  <a:schemeClr val="tx1"/>
                </a:solidFill>
                <a:effectLst/>
                <a:latin typeface="+mn-lt"/>
                <a:ea typeface="+mn-ea"/>
                <a:cs typeface="+mn-cs"/>
              </a:rPr>
              <a:t>shoot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full of </a:t>
            </a:r>
            <a:r>
              <a:rPr lang="nl-NL" sz="1200" kern="1200" dirty="0" err="1" smtClean="0">
                <a:solidFill>
                  <a:schemeClr val="tx1"/>
                </a:solidFill>
                <a:effectLst/>
                <a:latin typeface="+mn-lt"/>
                <a:ea typeface="+mn-ea"/>
                <a:cs typeface="+mn-cs"/>
              </a:rPr>
              <a:t>steroids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we call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leverage</a:t>
            </a:r>
            <a:r>
              <a:rPr lang="nl-NL" sz="1200" kern="1200" dirty="0" smtClean="0">
                <a:solidFill>
                  <a:schemeClr val="tx1"/>
                </a:solidFill>
                <a:effectLst/>
                <a:latin typeface="+mn-lt"/>
                <a:ea typeface="+mn-ea"/>
                <a:cs typeface="+mn-cs"/>
              </a:rPr>
              <a:t>. I call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steroid</a:t>
            </a:r>
            <a:r>
              <a:rPr lang="nl-NL" sz="1200" kern="1200" dirty="0" smtClean="0">
                <a:solidFill>
                  <a:schemeClr val="tx1"/>
                </a:solidFill>
                <a:effectLst/>
                <a:latin typeface="+mn-lt"/>
                <a:ea typeface="+mn-ea"/>
                <a:cs typeface="+mn-cs"/>
              </a:rPr>
              <a:t> banking.</a:t>
            </a:r>
          </a:p>
          <a:p>
            <a:r>
              <a:rPr lang="nl-NL" sz="1200" kern="1200" dirty="0" err="1" smtClean="0">
                <a:solidFill>
                  <a:schemeClr val="tx1"/>
                </a:solidFill>
                <a:effectLst/>
                <a:latin typeface="+mn-lt"/>
                <a:ea typeface="+mn-ea"/>
                <a:cs typeface="+mn-cs"/>
              </a:rPr>
              <a:t>Now</a:t>
            </a:r>
            <a:r>
              <a:rPr lang="nl-NL" sz="1200" kern="1200" dirty="0" smtClean="0">
                <a:solidFill>
                  <a:schemeClr val="tx1"/>
                </a:solidFill>
                <a:effectLst/>
                <a:latin typeface="+mn-lt"/>
                <a:ea typeface="+mn-ea"/>
                <a:cs typeface="+mn-cs"/>
              </a:rPr>
              <a:t> I have been </a:t>
            </a:r>
            <a:r>
              <a:rPr lang="nl-NL" sz="1200" kern="1200" dirty="0" err="1" smtClean="0">
                <a:solidFill>
                  <a:schemeClr val="tx1"/>
                </a:solidFill>
                <a:effectLst/>
                <a:latin typeface="+mn-lt"/>
                <a:ea typeface="+mn-ea"/>
                <a:cs typeface="+mn-cs"/>
              </a:rPr>
              <a:t>considered</a:t>
            </a:r>
            <a:r>
              <a:rPr lang="nl-NL" sz="1200" kern="1200" dirty="0" smtClean="0">
                <a:solidFill>
                  <a:schemeClr val="tx1"/>
                </a:solidFill>
                <a:effectLst/>
                <a:latin typeface="+mn-lt"/>
                <a:ea typeface="+mn-ea"/>
                <a:cs typeface="+mn-cs"/>
              </a:rPr>
              <a:t> a </a:t>
            </a:r>
            <a:r>
              <a:rPr lang="nl-NL" sz="1200" kern="1200" dirty="0" err="1" smtClean="0">
                <a:solidFill>
                  <a:schemeClr val="tx1"/>
                </a:solidFill>
                <a:effectLst/>
                <a:latin typeface="+mn-lt"/>
                <a:ea typeface="+mn-ea"/>
                <a:cs typeface="+mn-cs"/>
              </a:rPr>
              <a:t>pretty</a:t>
            </a:r>
            <a:r>
              <a:rPr lang="nl-NL" sz="1200" kern="1200" dirty="0" smtClean="0">
                <a:solidFill>
                  <a:schemeClr val="tx1"/>
                </a:solidFill>
                <a:effectLst/>
                <a:latin typeface="+mn-lt"/>
                <a:ea typeface="+mn-ea"/>
                <a:cs typeface="+mn-cs"/>
              </a:rPr>
              <a:t> smart </a:t>
            </a:r>
            <a:r>
              <a:rPr lang="nl-NL" sz="1200" kern="1200" dirty="0" err="1" smtClean="0">
                <a:solidFill>
                  <a:schemeClr val="tx1"/>
                </a:solidFill>
                <a:effectLst/>
                <a:latin typeface="+mn-lt"/>
                <a:ea typeface="+mn-ea"/>
                <a:cs typeface="+mn-cs"/>
              </a:rPr>
              <a:t>guy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when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comes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finance</a:t>
            </a:r>
            <a:r>
              <a:rPr lang="nl-NL" sz="1200" kern="1200" dirty="0" smtClean="0">
                <a:solidFill>
                  <a:schemeClr val="tx1"/>
                </a:solidFill>
                <a:effectLst/>
                <a:latin typeface="+mn-lt"/>
                <a:ea typeface="+mn-ea"/>
                <a:cs typeface="+mn-cs"/>
              </a:rPr>
              <a:t>.</a:t>
            </a:r>
          </a:p>
          <a:p>
            <a:r>
              <a:rPr lang="nl-NL" sz="1200" kern="1200" dirty="0" err="1" smtClean="0">
                <a:solidFill>
                  <a:schemeClr val="tx1"/>
                </a:solidFill>
                <a:effectLst/>
                <a:latin typeface="+mn-lt"/>
                <a:ea typeface="+mn-ea"/>
                <a:cs typeface="+mn-cs"/>
              </a:rPr>
              <a:t>Maybe</a:t>
            </a:r>
            <a:r>
              <a:rPr lang="nl-NL" sz="1200" kern="1200" dirty="0" smtClean="0">
                <a:solidFill>
                  <a:schemeClr val="tx1"/>
                </a:solidFill>
                <a:effectLst/>
                <a:latin typeface="+mn-lt"/>
                <a:ea typeface="+mn-ea"/>
                <a:cs typeface="+mn-cs"/>
              </a:rPr>
              <a:t> I was in prison </a:t>
            </a:r>
            <a:r>
              <a:rPr lang="nl-NL" sz="1200" kern="1200" dirty="0" err="1" smtClean="0">
                <a:solidFill>
                  <a:schemeClr val="tx1"/>
                </a:solidFill>
                <a:effectLst/>
                <a:latin typeface="+mn-lt"/>
                <a:ea typeface="+mn-ea"/>
                <a:cs typeface="+mn-cs"/>
              </a:rPr>
              <a:t>too</a:t>
            </a:r>
            <a:r>
              <a:rPr lang="nl-NL" sz="1200" kern="1200" dirty="0" smtClean="0">
                <a:solidFill>
                  <a:schemeClr val="tx1"/>
                </a:solidFill>
                <a:effectLst/>
                <a:latin typeface="+mn-lt"/>
                <a:ea typeface="+mn-ea"/>
                <a:cs typeface="+mn-cs"/>
              </a:rPr>
              <a:t> long, but </a:t>
            </a:r>
            <a:r>
              <a:rPr lang="nl-NL" sz="1200" kern="1200" dirty="0" err="1" smtClean="0">
                <a:solidFill>
                  <a:schemeClr val="tx1"/>
                </a:solidFill>
                <a:effectLst/>
                <a:latin typeface="+mn-lt"/>
                <a:ea typeface="+mn-ea"/>
                <a:cs typeface="+mn-cs"/>
              </a:rPr>
              <a:t>sometimes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is the </a:t>
            </a:r>
            <a:r>
              <a:rPr lang="nl-NL" sz="1200" kern="1200" dirty="0" err="1" smtClean="0">
                <a:solidFill>
                  <a:schemeClr val="tx1"/>
                </a:solidFill>
                <a:effectLst/>
                <a:latin typeface="+mn-lt"/>
                <a:ea typeface="+mn-ea"/>
                <a:cs typeface="+mn-cs"/>
              </a:rPr>
              <a:t>only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place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stay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sane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looking</a:t>
            </a:r>
            <a:r>
              <a:rPr lang="nl-NL" sz="1200" kern="1200" dirty="0" smtClean="0">
                <a:solidFill>
                  <a:schemeClr val="tx1"/>
                </a:solidFill>
                <a:effectLst/>
                <a:latin typeface="+mn-lt"/>
                <a:ea typeface="+mn-ea"/>
                <a:cs typeface="+mn-cs"/>
              </a:rPr>
              <a:t> out </a:t>
            </a:r>
            <a:r>
              <a:rPr lang="nl-NL" sz="1200" kern="1200" dirty="0" err="1" smtClean="0">
                <a:solidFill>
                  <a:schemeClr val="tx1"/>
                </a:solidFill>
                <a:effectLst/>
                <a:latin typeface="+mn-lt"/>
                <a:ea typeface="+mn-ea"/>
                <a:cs typeface="+mn-cs"/>
              </a:rPr>
              <a:t>from</a:t>
            </a:r>
            <a:r>
              <a:rPr lang="nl-NL" sz="1200" kern="1200" dirty="0" smtClean="0">
                <a:solidFill>
                  <a:schemeClr val="tx1"/>
                </a:solidFill>
                <a:effectLst/>
                <a:latin typeface="+mn-lt"/>
                <a:ea typeface="+mn-ea"/>
                <a:cs typeface="+mn-cs"/>
              </a:rPr>
              <a:t> the bars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say, hey is </a:t>
            </a:r>
            <a:r>
              <a:rPr lang="nl-NL" sz="1200" kern="1200" dirty="0" err="1" smtClean="0">
                <a:solidFill>
                  <a:schemeClr val="tx1"/>
                </a:solidFill>
                <a:effectLst/>
                <a:latin typeface="+mn-lt"/>
                <a:ea typeface="+mn-ea"/>
                <a:cs typeface="+mn-cs"/>
              </a:rPr>
              <a:t>everyone</a:t>
            </a:r>
            <a:r>
              <a:rPr lang="nl-NL" sz="1200" kern="1200" dirty="0" smtClean="0">
                <a:solidFill>
                  <a:schemeClr val="tx1"/>
                </a:solidFill>
                <a:effectLst/>
                <a:latin typeface="+mn-lt"/>
                <a:ea typeface="+mn-ea"/>
                <a:cs typeface="+mn-cs"/>
              </a:rPr>
              <a:t> out </a:t>
            </a:r>
            <a:r>
              <a:rPr lang="nl-NL" sz="1200" kern="1200" dirty="0" err="1" smtClean="0">
                <a:solidFill>
                  <a:schemeClr val="tx1"/>
                </a:solidFill>
                <a:effectLst/>
                <a:latin typeface="+mn-lt"/>
                <a:ea typeface="+mn-ea"/>
                <a:cs typeface="+mn-cs"/>
              </a:rPr>
              <a:t>there</a:t>
            </a:r>
            <a:r>
              <a:rPr lang="nl-NL" sz="1200" kern="1200" dirty="0" smtClean="0">
                <a:solidFill>
                  <a:schemeClr val="tx1"/>
                </a:solidFill>
                <a:effectLst/>
                <a:latin typeface="+mn-lt"/>
                <a:ea typeface="+mn-ea"/>
                <a:cs typeface="+mn-cs"/>
              </a:rPr>
              <a:t> nuts?</a:t>
            </a:r>
          </a:p>
          <a:p>
            <a:r>
              <a:rPr lang="nl-NL" sz="1200" kern="1200" dirty="0" smtClean="0">
                <a:solidFill>
                  <a:schemeClr val="tx1"/>
                </a:solidFill>
                <a:effectLst/>
                <a:latin typeface="+mn-lt"/>
                <a:ea typeface="+mn-ea"/>
                <a:cs typeface="+mn-cs"/>
              </a:rPr>
              <a:t>It is </a:t>
            </a:r>
            <a:r>
              <a:rPr lang="nl-NL" sz="1200" kern="1200" dirty="0" err="1" smtClean="0">
                <a:solidFill>
                  <a:schemeClr val="tx1"/>
                </a:solidFill>
                <a:effectLst/>
                <a:latin typeface="+mn-lt"/>
                <a:ea typeface="+mn-ea"/>
                <a:cs typeface="+mn-cs"/>
              </a:rPr>
              <a:t>clear</a:t>
            </a:r>
            <a:r>
              <a:rPr lang="nl-NL" sz="1200" kern="1200" dirty="0" smtClean="0">
                <a:solidFill>
                  <a:schemeClr val="tx1"/>
                </a:solidFill>
                <a:effectLst/>
                <a:latin typeface="+mn-lt"/>
                <a:ea typeface="+mn-ea"/>
                <a:cs typeface="+mn-cs"/>
              </a:rPr>
              <a:t> as a </a:t>
            </a:r>
            <a:r>
              <a:rPr lang="nl-NL" sz="1200" kern="1200" dirty="0" err="1" smtClean="0">
                <a:solidFill>
                  <a:schemeClr val="tx1"/>
                </a:solidFill>
                <a:effectLst/>
                <a:latin typeface="+mn-lt"/>
                <a:ea typeface="+mn-ea"/>
                <a:cs typeface="+mn-cs"/>
              </a:rPr>
              <a:t>bell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those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who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pay</a:t>
            </a:r>
            <a:r>
              <a:rPr lang="nl-NL" sz="1200" kern="1200" dirty="0" smtClean="0">
                <a:solidFill>
                  <a:schemeClr val="tx1"/>
                </a:solidFill>
                <a:effectLst/>
                <a:latin typeface="+mn-lt"/>
                <a:ea typeface="+mn-ea"/>
                <a:cs typeface="+mn-cs"/>
              </a:rPr>
              <a:t> attention. The </a:t>
            </a:r>
            <a:r>
              <a:rPr lang="nl-NL" sz="1200" kern="1200" dirty="0" err="1" smtClean="0">
                <a:solidFill>
                  <a:schemeClr val="tx1"/>
                </a:solidFill>
                <a:effectLst/>
                <a:latin typeface="+mn-lt"/>
                <a:ea typeface="+mn-ea"/>
                <a:cs typeface="+mn-cs"/>
              </a:rPr>
              <a:t>mother</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evil</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speculation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Leverage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debt</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bottom</a:t>
            </a:r>
            <a:r>
              <a:rPr lang="nl-NL" sz="1200" kern="1200" dirty="0" smtClean="0">
                <a:solidFill>
                  <a:schemeClr val="tx1"/>
                </a:solidFill>
                <a:effectLst/>
                <a:latin typeface="+mn-lt"/>
                <a:ea typeface="+mn-ea"/>
                <a:cs typeface="+mn-cs"/>
              </a:rPr>
              <a:t> line is,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borrowing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hilt</a:t>
            </a:r>
            <a:r>
              <a:rPr lang="nl-NL" sz="1200" kern="1200" dirty="0" smtClean="0">
                <a:solidFill>
                  <a:schemeClr val="tx1"/>
                </a:solidFill>
                <a:effectLst/>
                <a:latin typeface="+mn-lt"/>
                <a:ea typeface="+mn-ea"/>
                <a:cs typeface="+mn-cs"/>
              </a:rPr>
              <a:t>.</a:t>
            </a:r>
          </a:p>
          <a:p>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I </a:t>
            </a:r>
            <a:r>
              <a:rPr lang="nl-NL" sz="1200" kern="1200" dirty="0" err="1" smtClean="0">
                <a:solidFill>
                  <a:schemeClr val="tx1"/>
                </a:solidFill>
                <a:effectLst/>
                <a:latin typeface="+mn-lt"/>
                <a:ea typeface="+mn-ea"/>
                <a:cs typeface="+mn-cs"/>
              </a:rPr>
              <a:t>hate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tell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you</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this</a:t>
            </a:r>
            <a:r>
              <a:rPr lang="nl-NL" sz="1200" kern="1200" dirty="0" smtClean="0">
                <a:solidFill>
                  <a:schemeClr val="tx1"/>
                </a:solidFill>
                <a:effectLst/>
                <a:latin typeface="+mn-lt"/>
                <a:ea typeface="+mn-ea"/>
                <a:cs typeface="+mn-cs"/>
              </a:rPr>
              <a:t>, but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is a </a:t>
            </a:r>
            <a:r>
              <a:rPr lang="nl-NL" sz="1200" kern="1200" dirty="0" err="1" smtClean="0">
                <a:solidFill>
                  <a:schemeClr val="tx1"/>
                </a:solidFill>
                <a:effectLst/>
                <a:latin typeface="+mn-lt"/>
                <a:ea typeface="+mn-ea"/>
                <a:cs typeface="+mn-cs"/>
              </a:rPr>
              <a:t>bankrupt</a:t>
            </a:r>
            <a:r>
              <a:rPr lang="nl-NL" sz="1200" kern="1200" dirty="0" smtClean="0">
                <a:solidFill>
                  <a:schemeClr val="tx1"/>
                </a:solidFill>
                <a:effectLst/>
                <a:latin typeface="+mn-lt"/>
                <a:ea typeface="+mn-ea"/>
                <a:cs typeface="+mn-cs"/>
              </a:rPr>
              <a:t> business model.</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It </a:t>
            </a:r>
            <a:r>
              <a:rPr lang="nl-NL" sz="1200" kern="1200" dirty="0" err="1" smtClean="0">
                <a:solidFill>
                  <a:schemeClr val="tx1"/>
                </a:solidFill>
                <a:effectLst/>
                <a:latin typeface="+mn-lt"/>
                <a:ea typeface="+mn-ea"/>
                <a:cs typeface="+mn-cs"/>
              </a:rPr>
              <a:t>will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not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work</a:t>
            </a:r>
            <a:r>
              <a:rPr lang="nl-NL" sz="1200" kern="1200" dirty="0" smtClean="0">
                <a:solidFill>
                  <a:schemeClr val="tx1"/>
                </a:solidFill>
                <a:effectLst/>
                <a:latin typeface="+mn-lt"/>
                <a:ea typeface="+mn-ea"/>
                <a:cs typeface="+mn-cs"/>
              </a:rPr>
              <a:t>. It is </a:t>
            </a:r>
            <a:r>
              <a:rPr lang="nl-NL" sz="1200" kern="1200" dirty="0" err="1" smtClean="0">
                <a:solidFill>
                  <a:schemeClr val="tx1"/>
                </a:solidFill>
                <a:effectLst/>
                <a:latin typeface="+mn-lt"/>
                <a:ea typeface="+mn-ea"/>
                <a:cs typeface="+mn-cs"/>
              </a:rPr>
              <a:t>septicemic</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malignant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its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global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Like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cancer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it</a:t>
            </a:r>
            <a:r>
              <a:rPr lang="nl-NL" sz="1200" kern="1200" dirty="0" smtClean="0">
                <a:solidFill>
                  <a:schemeClr val="tx1"/>
                </a:solidFill>
                <a:effectLst/>
                <a:latin typeface="+mn-lt"/>
                <a:ea typeface="+mn-ea"/>
                <a:cs typeface="+mn-cs"/>
              </a:rPr>
              <a:t> is a </a:t>
            </a:r>
            <a:r>
              <a:rPr lang="nl-NL" sz="1200" kern="1200" dirty="0" err="1" smtClean="0">
                <a:solidFill>
                  <a:schemeClr val="tx1"/>
                </a:solidFill>
                <a:effectLst/>
                <a:latin typeface="+mn-lt"/>
                <a:ea typeface="+mn-ea"/>
                <a:cs typeface="+mn-cs"/>
              </a:rPr>
              <a:t>disease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we </a:t>
            </a:r>
            <a:r>
              <a:rPr lang="nl-NL" sz="1200" kern="1200" dirty="0" err="1" smtClean="0">
                <a:solidFill>
                  <a:schemeClr val="tx1"/>
                </a:solidFill>
                <a:effectLst/>
                <a:latin typeface="+mn-lt"/>
                <a:ea typeface="+mn-ea"/>
                <a:cs typeface="+mn-cs"/>
              </a:rPr>
              <a:t>got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fight</a:t>
            </a:r>
            <a:r>
              <a:rPr lang="nl-NL" sz="1200" kern="1200" dirty="0" smtClean="0">
                <a:solidFill>
                  <a:schemeClr val="tx1"/>
                </a:solidFill>
                <a:effectLst/>
                <a:latin typeface="+mn-lt"/>
                <a:ea typeface="+mn-ea"/>
                <a:cs typeface="+mn-cs"/>
              </a:rPr>
              <a:t> back. How we </a:t>
            </a:r>
            <a:r>
              <a:rPr lang="nl-NL" sz="1200" kern="1200" dirty="0" err="1" smtClean="0">
                <a:solidFill>
                  <a:schemeClr val="tx1"/>
                </a:solidFill>
                <a:effectLst/>
                <a:latin typeface="+mn-lt"/>
                <a:ea typeface="+mn-ea"/>
                <a:cs typeface="+mn-cs"/>
              </a:rPr>
              <a:t>going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do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How we are </a:t>
            </a:r>
            <a:r>
              <a:rPr lang="nl-NL" sz="1200" kern="1200" dirty="0" err="1" smtClean="0">
                <a:solidFill>
                  <a:schemeClr val="tx1"/>
                </a:solidFill>
                <a:effectLst/>
                <a:latin typeface="+mn-lt"/>
                <a:ea typeface="+mn-ea"/>
                <a:cs typeface="+mn-cs"/>
              </a:rPr>
              <a:t>going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leverage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disease</a:t>
            </a:r>
            <a:r>
              <a:rPr lang="nl-NL" sz="1200" kern="1200" dirty="0" smtClean="0">
                <a:solidFill>
                  <a:schemeClr val="tx1"/>
                </a:solidFill>
                <a:effectLst/>
                <a:latin typeface="+mn-lt"/>
                <a:ea typeface="+mn-ea"/>
                <a:cs typeface="+mn-cs"/>
              </a:rPr>
              <a:t>, back in </a:t>
            </a:r>
            <a:r>
              <a:rPr lang="nl-NL" sz="1200" kern="1200" dirty="0" err="1" smtClean="0">
                <a:solidFill>
                  <a:schemeClr val="tx1"/>
                </a:solidFill>
                <a:effectLst/>
                <a:latin typeface="+mn-lt"/>
                <a:ea typeface="+mn-ea"/>
                <a:cs typeface="+mn-cs"/>
              </a:rPr>
              <a:t>our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favor</a:t>
            </a:r>
            <a:r>
              <a:rPr lang="nl-NL" sz="1200" kern="1200" dirty="0" smtClean="0">
                <a:solidFill>
                  <a:schemeClr val="tx1"/>
                </a:solidFill>
                <a:effectLst/>
                <a:latin typeface="+mn-lt"/>
                <a:ea typeface="+mn-ea"/>
                <a:cs typeface="+mn-cs"/>
              </a:rPr>
              <a:t>?</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t>
            </a:r>
            <a:r>
              <a:rPr lang="nl-NL" sz="1200" kern="1200" dirty="0" err="1" smtClean="0">
                <a:solidFill>
                  <a:schemeClr val="tx1"/>
                </a:solidFill>
                <a:effectLst/>
                <a:latin typeface="+mn-lt"/>
                <a:ea typeface="+mn-ea"/>
                <a:cs typeface="+mn-cs"/>
              </a:rPr>
              <a:t>Capitalism</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isn’t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working</a:t>
            </a:r>
            <a:r>
              <a:rPr lang="nl-NL" sz="1200" kern="1200" dirty="0" smtClean="0">
                <a:solidFill>
                  <a:schemeClr val="tx1"/>
                </a:solidFill>
                <a:effectLst/>
                <a:latin typeface="+mn-lt"/>
                <a:ea typeface="+mn-ea"/>
                <a:cs typeface="+mn-cs"/>
              </a:rPr>
              <a:t> “ …  was the motto of </a:t>
            </a:r>
            <a:r>
              <a:rPr lang="nl-NL" sz="1200" kern="1200" dirty="0" err="1" smtClean="0">
                <a:solidFill>
                  <a:schemeClr val="tx1"/>
                </a:solidFill>
                <a:effectLst/>
                <a:latin typeface="+mn-lt"/>
                <a:ea typeface="+mn-ea"/>
                <a:cs typeface="+mn-cs"/>
              </a:rPr>
              <a:t>this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Occupy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Now</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crowd</a:t>
            </a:r>
            <a:r>
              <a:rPr lang="nl-NL" sz="1200" kern="1200" baseline="0" dirty="0" smtClean="0">
                <a:solidFill>
                  <a:schemeClr val="tx1"/>
                </a:solidFill>
                <a:effectLst/>
                <a:latin typeface="+mn-lt"/>
                <a:ea typeface="+mn-ea"/>
                <a:cs typeface="+mn-cs"/>
              </a:rPr>
              <a:t> …  the NINJA </a:t>
            </a:r>
            <a:r>
              <a:rPr lang="nl-NL" sz="1200" kern="1200" baseline="0" dirty="0" err="1" smtClean="0">
                <a:solidFill>
                  <a:schemeClr val="tx1"/>
                </a:solidFill>
                <a:effectLst/>
                <a:latin typeface="+mn-lt"/>
                <a:ea typeface="+mn-ea"/>
                <a:cs typeface="+mn-cs"/>
              </a:rPr>
              <a:t>generation</a:t>
            </a:r>
            <a:r>
              <a:rPr lang="nl-NL" sz="1200" kern="1200" baseline="0" dirty="0" smtClean="0">
                <a:solidFill>
                  <a:schemeClr val="tx1"/>
                </a:solidFill>
                <a:effectLst/>
                <a:latin typeface="+mn-lt"/>
                <a:ea typeface="+mn-ea"/>
                <a:cs typeface="+mn-cs"/>
              </a:rPr>
              <a:t>.</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Is a new </a:t>
            </a:r>
            <a:r>
              <a:rPr lang="nl-NL" sz="1200" kern="1200" baseline="0" dirty="0" err="1" smtClean="0">
                <a:solidFill>
                  <a:schemeClr val="tx1"/>
                </a:solidFill>
                <a:effectLst/>
                <a:latin typeface="+mn-lt"/>
                <a:ea typeface="+mn-ea"/>
                <a:cs typeface="+mn-cs"/>
              </a:rPr>
              <a:t>world</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possible</a:t>
            </a:r>
            <a:r>
              <a:rPr lang="nl-NL" sz="1200" kern="1200" baseline="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2</a:t>
            </a:fld>
            <a:endParaRPr lang="nl-NL"/>
          </a:p>
        </p:txBody>
      </p:sp>
    </p:spTree>
    <p:extLst>
      <p:ext uri="{BB962C8B-B14F-4D97-AF65-F5344CB8AC3E}">
        <p14:creationId xmlns:p14="http://schemas.microsoft.com/office/powerpoint/2010/main" val="3502202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noProof="0" dirty="0" err="1" smtClean="0"/>
              <a:t>Dr.</a:t>
            </a:r>
            <a:r>
              <a:rPr lang="en-GB" noProof="0" dirty="0" smtClean="0"/>
              <a:t> Thomas </a:t>
            </a:r>
            <a:r>
              <a:rPr lang="en-GB" noProof="0" dirty="0" err="1" smtClean="0"/>
              <a:t>Sedlacek</a:t>
            </a:r>
            <a:r>
              <a:rPr lang="en-GB" noProof="0" dirty="0" smtClean="0"/>
              <a:t>  in his book “ the economics of good and evil”</a:t>
            </a:r>
          </a:p>
          <a:p>
            <a:pPr marL="36576" indent="0">
              <a:lnSpc>
                <a:spcPct val="150000"/>
              </a:lnSpc>
              <a:buNone/>
            </a:pPr>
            <a:r>
              <a:rPr lang="en-GB" sz="1200" i="1" noProof="0" dirty="0" smtClean="0"/>
              <a:t>“The more we have, the more we want. Why? Perhaps we thought (and this sounds truly intuitive) that the more we have, the less we will need. We thought that consumption leads to saturation of our needs. But the opposite has proven to be true. The more we have, the more additional things we need. Every new satisfied want will beget a new one and will leave us wanting.  For consumption is like a drug</a:t>
            </a:r>
            <a:r>
              <a:rPr lang="en-GB" noProof="0" dirty="0" smtClean="0"/>
              <a:t>.”</a:t>
            </a:r>
          </a:p>
          <a:p>
            <a:pPr eaLnBrk="1" hangingPunct="1">
              <a:spcBef>
                <a:spcPct val="0"/>
              </a:spcBef>
            </a:pPr>
            <a:endParaRPr lang="en-GB" dirty="0" smtClean="0"/>
          </a:p>
          <a:p>
            <a:pPr eaLnBrk="1" hangingPunct="1">
              <a:spcBef>
                <a:spcPct val="0"/>
              </a:spcBef>
            </a:pPr>
            <a:r>
              <a:rPr lang="en-GB" dirty="0" err="1" smtClean="0"/>
              <a:t>Heb</a:t>
            </a:r>
            <a:r>
              <a:rPr lang="en-GB" dirty="0" smtClean="0"/>
              <a:t> 13:5 Keep your lives free from the love of money and be content with what you have, for He has said I will never, leave you or forsake</a:t>
            </a:r>
            <a:r>
              <a:rPr lang="en-GB" baseline="0" dirty="0" smtClean="0"/>
              <a:t> </a:t>
            </a:r>
            <a:r>
              <a:rPr lang="en-GB" dirty="0" smtClean="0"/>
              <a:t>you.”    He is much more</a:t>
            </a:r>
            <a:r>
              <a:rPr lang="en-GB" baseline="0" dirty="0" smtClean="0"/>
              <a:t> interested in what I have than what I don’t have!</a:t>
            </a:r>
          </a:p>
          <a:p>
            <a:pPr eaLnBrk="1" hangingPunct="1">
              <a:spcBef>
                <a:spcPct val="0"/>
              </a:spcBef>
            </a:pPr>
            <a:endParaRPr lang="en-GB" baseline="0" dirty="0" smtClean="0"/>
          </a:p>
          <a:p>
            <a:pPr eaLnBrk="1" hangingPunct="1">
              <a:spcBef>
                <a:spcPct val="0"/>
              </a:spcBef>
            </a:pPr>
            <a:r>
              <a:rPr lang="en-GB" baseline="0" dirty="0" smtClean="0"/>
              <a:t>Philippians 4:11-13</a:t>
            </a:r>
          </a:p>
          <a:p>
            <a:pPr eaLnBrk="1" hangingPunct="1">
              <a:spcBef>
                <a:spcPct val="0"/>
              </a:spcBef>
            </a:pPr>
            <a:r>
              <a:rPr lang="en-GB" dirty="0" smtClean="0"/>
              <a:t>Not that I am speaking of being in need, for I have learned in whatever situation I am to be content. I know how to be brought low, and I know how to abound. In any and every circumstance, I have learned the secret of facing plenty and hunger, abundance and need. I can do all things through him who strengthens me.</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The goal of this is to set a limit on our personal spending … to make do with less,  so that we can give more!</a:t>
            </a:r>
          </a:p>
          <a:p>
            <a:pPr eaLnBrk="1" hangingPunct="1">
              <a:spcBef>
                <a:spcPct val="0"/>
              </a:spcBef>
            </a:pPr>
            <a:endParaRPr lang="en-GB" dirty="0" smtClean="0"/>
          </a:p>
          <a:p>
            <a:r>
              <a:rPr lang="en-GB" dirty="0" smtClean="0"/>
              <a:t>Dr Toby </a:t>
            </a:r>
            <a:r>
              <a:rPr lang="en-GB" dirty="0" err="1" smtClean="0"/>
              <a:t>Ord</a:t>
            </a:r>
            <a:r>
              <a:rPr lang="en-GB" dirty="0" smtClean="0"/>
              <a:t>:  As an academic earning £42,000 a year, Toby </a:t>
            </a:r>
            <a:r>
              <a:rPr lang="en-GB" dirty="0" err="1" smtClean="0"/>
              <a:t>Ord</a:t>
            </a:r>
            <a:r>
              <a:rPr lang="en-GB" dirty="0" smtClean="0"/>
              <a:t> may seem an unlikely candidate to give £1million to charity.  Living of 18.000 a year ….</a:t>
            </a:r>
          </a:p>
          <a:p>
            <a:r>
              <a:rPr lang="en-GB" dirty="0" smtClean="0"/>
              <a:t>But the Oxford University researcher, 30, has pledged to donate a large portion of his lifetime earnings to save lives in Africa.</a:t>
            </a:r>
          </a:p>
          <a:p>
            <a:endParaRPr lang="en-GB" dirty="0" smtClean="0"/>
          </a:p>
          <a:p>
            <a:r>
              <a:rPr lang="en-GB" dirty="0" smtClean="0"/>
              <a:t>“He</a:t>
            </a:r>
            <a:r>
              <a:rPr lang="en-GB" baseline="0" dirty="0" smtClean="0"/>
              <a:t> will sacrifice a big house, fast cars and foreign travel to give a large proportion of his salary to small charities working on the ground who buy drugs to </a:t>
            </a:r>
            <a:r>
              <a:rPr lang="en-GB" baseline="0" dirty="0" err="1" smtClean="0"/>
              <a:t>terat</a:t>
            </a:r>
            <a:r>
              <a:rPr lang="en-GB" baseline="0" dirty="0" smtClean="0"/>
              <a:t> those suffering from TB and tropical diseases!</a:t>
            </a:r>
          </a:p>
          <a:p>
            <a:endParaRPr lang="en-GB" baseline="0" dirty="0" smtClean="0"/>
          </a:p>
          <a:p>
            <a:r>
              <a:rPr lang="en-US" sz="1200" kern="1200" dirty="0" smtClean="0">
                <a:solidFill>
                  <a:schemeClr val="tx1"/>
                </a:solidFill>
                <a:effectLst/>
                <a:latin typeface="+mn-lt"/>
                <a:ea typeface="+mn-ea"/>
                <a:cs typeface="+mn-cs"/>
              </a:rPr>
              <a:t>Containment is a great gift. Every Christian should be able to answer the question how much is enough. This lies at the basis of contentment. We have seriously underestimated the costs of economic progress. Progress is measured most often in financial terms and we forget the costs in terms of the environment, the necessary time investment, our ability to manage this, family and relationships cost of etc. If we place limits on material prosperity, we can build up assets, social, physical, emotional, and relational assets. That is real progress, the ability to do what you consider to be most important and all ways wanted to do,.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the diminishing returns of increased income, there is huge resistance to such a shift: the idea, if not the reality, of rising GDP has a powerful lure. Moving from the sublime to the ridiculous, here's a quote from Bill Bryson's Life and Times of the Thunderbolt Kid - an eccentric and entertaining look at growing up in the 1950s.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1960's the average American was producing twice as much as only fifteen years before. In theory at least, people could now afford to work a four-hour day, or a two-and-a-half day week, or a six-month year and still maintain a standard of living equivalent to that enjoyed by people in 1950 when life was already pretty good - and arguably, in terms of stress and distraction and sense of urgency, in many respects much better. Instead and most uniquely among developed nations, Americans took none of the productivity gains in additional leisure. We decided to work and buy and have instead.'</a:t>
            </a:r>
            <a:endParaRPr lang="en-GB" sz="1200" kern="1200" dirty="0" smtClean="0">
              <a:solidFill>
                <a:schemeClr val="tx1"/>
              </a:solidFill>
              <a:effectLst/>
              <a:latin typeface="+mn-lt"/>
              <a:ea typeface="+mn-ea"/>
              <a:cs typeface="+mn-cs"/>
            </a:endParaRPr>
          </a:p>
          <a:p>
            <a:endParaRPr lang="en-GB" dirty="0" smtClean="0"/>
          </a:p>
          <a:p>
            <a:pPr eaLnBrk="1" hangingPunct="1">
              <a:spcBef>
                <a:spcPct val="0"/>
              </a:spcBef>
            </a:pPr>
            <a:endParaRPr lang="en-GB"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20</a:t>
            </a:fld>
            <a:endParaRPr lang="nl-NL"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God always thinks in terms of generations. He promises to glasses back to the fourth-generation! The problem is that we are consuming the legacy of her children through our short-term thinking and increasing debt burden. To build of assets for future generations is part of our assignment within the kingdom economy. We should learn to think about the effects of our decisions Long after our own lifespan, so-called cathedral thinking. It who can I invest so that future generations will be blessed?</a:t>
            </a:r>
            <a:endParaRPr lang="en-GB" sz="1200" kern="1200" dirty="0" smtClean="0">
              <a:solidFill>
                <a:schemeClr val="tx1"/>
              </a:solidFill>
              <a:effectLst/>
              <a:latin typeface="+mn-lt"/>
              <a:ea typeface="+mn-ea"/>
              <a:cs typeface="+mn-cs"/>
            </a:endParaRPr>
          </a:p>
          <a:p>
            <a:pPr eaLnBrk="1" hangingPunct="1">
              <a:spcBef>
                <a:spcPct val="0"/>
              </a:spcBef>
            </a:pPr>
            <a:endParaRPr lang="en-GB" noProof="0" dirty="0" smtClean="0"/>
          </a:p>
          <a:p>
            <a:pPr eaLnBrk="1" hangingPunct="1">
              <a:spcBef>
                <a:spcPct val="0"/>
              </a:spcBef>
            </a:pPr>
            <a:endParaRPr lang="en-GB" noProof="0" dirty="0" smtClean="0"/>
          </a:p>
          <a:p>
            <a:pPr eaLnBrk="1" hangingPunct="1">
              <a:spcBef>
                <a:spcPct val="0"/>
              </a:spcBef>
            </a:pPr>
            <a:endParaRPr lang="en-GB" noProof="0" dirty="0" smtClean="0"/>
          </a:p>
          <a:p>
            <a:pPr eaLnBrk="1" hangingPunct="1">
              <a:spcBef>
                <a:spcPct val="0"/>
              </a:spcBef>
            </a:pPr>
            <a:r>
              <a:rPr lang="en-GB" noProof="0" dirty="0" smtClean="0"/>
              <a:t>God</a:t>
            </a:r>
            <a:r>
              <a:rPr lang="en-GB" baseline="0" noProof="0" dirty="0" smtClean="0"/>
              <a:t> is God of generations … he wants to bless to the fourth generation!    the trouble is that we are eating our children’s inheritance through our short term focus on business.  Need to have cathedral thinking …  or better, eternal thinking.</a:t>
            </a:r>
          </a:p>
          <a:p>
            <a:pPr eaLnBrk="1" hangingPunct="1">
              <a:spcBef>
                <a:spcPct val="0"/>
              </a:spcBef>
            </a:pPr>
            <a:endParaRPr lang="en-GB" baseline="0" noProof="0" dirty="0" smtClean="0"/>
          </a:p>
          <a:p>
            <a:pPr eaLnBrk="1" hangingPunct="1">
              <a:spcBef>
                <a:spcPct val="0"/>
              </a:spcBef>
            </a:pPr>
            <a:r>
              <a:rPr lang="en-GB" baseline="0" noProof="0" dirty="0" smtClean="0"/>
              <a:t>Illustration of Van </a:t>
            </a:r>
            <a:r>
              <a:rPr lang="en-GB" baseline="0" noProof="0" dirty="0" err="1" smtClean="0"/>
              <a:t>Eeghen</a:t>
            </a:r>
            <a:r>
              <a:rPr lang="en-GB" baseline="0" noProof="0" dirty="0" smtClean="0"/>
              <a:t> &amp; CO … 500 years … service. …</a:t>
            </a:r>
          </a:p>
          <a:p>
            <a:pPr eaLnBrk="1" hangingPunct="1">
              <a:spcBef>
                <a:spcPct val="0"/>
              </a:spcBef>
            </a:pPr>
            <a:endParaRPr lang="en-GB" baseline="0" noProof="0" dirty="0" smtClean="0"/>
          </a:p>
          <a:p>
            <a:pPr eaLnBrk="1" hangingPunct="1">
              <a:spcBef>
                <a:spcPct val="0"/>
              </a:spcBef>
            </a:pPr>
            <a:r>
              <a:rPr lang="en-GB" baseline="0" noProof="0" dirty="0" smtClean="0"/>
              <a:t>The top … companies of  …. Are not around any more …</a:t>
            </a:r>
          </a:p>
          <a:p>
            <a:pPr eaLnBrk="1" hangingPunct="1">
              <a:spcBef>
                <a:spcPct val="0"/>
              </a:spcBef>
            </a:pPr>
            <a:endParaRPr lang="en-GB" baseline="0" noProof="0" dirty="0" smtClean="0"/>
          </a:p>
          <a:p>
            <a:pPr eaLnBrk="1" hangingPunct="1">
              <a:spcBef>
                <a:spcPct val="0"/>
              </a:spcBef>
            </a:pPr>
            <a:r>
              <a:rPr lang="en-GB" baseline="0" noProof="0" dirty="0" smtClean="0"/>
              <a:t>We need to invest in people, so that my business can be taken over by someone else … (not necessarily my kids) … this is discipleship … multiplying yourself, your ideas, your skills, </a:t>
            </a:r>
          </a:p>
          <a:p>
            <a:pPr eaLnBrk="1" hangingPunct="1">
              <a:spcBef>
                <a:spcPct val="0"/>
              </a:spcBef>
            </a:pPr>
            <a:endParaRPr lang="en-GB" baseline="0" noProof="0" dirty="0" smtClean="0"/>
          </a:p>
          <a:p>
            <a:pPr eaLnBrk="1" hangingPunct="1">
              <a:spcBef>
                <a:spcPct val="0"/>
              </a:spcBef>
            </a:pPr>
            <a:r>
              <a:rPr lang="en-GB" baseline="0" noProof="0" dirty="0" smtClean="0"/>
              <a:t>Disciple people in your business … make them learners …</a:t>
            </a:r>
          </a:p>
          <a:p>
            <a:pPr eaLnBrk="1" hangingPunct="1">
              <a:spcBef>
                <a:spcPct val="0"/>
              </a:spcBef>
            </a:pPr>
            <a:endParaRPr lang="en-GB" baseline="0" noProof="0" dirty="0" smtClean="0"/>
          </a:p>
          <a:p>
            <a:pPr eaLnBrk="1" hangingPunct="1">
              <a:spcBef>
                <a:spcPct val="0"/>
              </a:spcBef>
            </a:pPr>
            <a:endParaRPr lang="en-GB" baseline="0" noProof="0" dirty="0" smtClean="0"/>
          </a:p>
          <a:p>
            <a:pPr eaLnBrk="1" hangingPunct="1">
              <a:spcBef>
                <a:spcPct val="0"/>
              </a:spcBef>
            </a:pPr>
            <a:endParaRPr lang="en-GB" baseline="0" noProof="0" dirty="0" smtClean="0"/>
          </a:p>
          <a:p>
            <a:pPr eaLnBrk="1" hangingPunct="1">
              <a:spcBef>
                <a:spcPct val="0"/>
              </a:spcBef>
            </a:pPr>
            <a:endParaRPr lang="en-GB" noProof="0"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21</a:t>
            </a:fld>
            <a:endParaRPr lang="nl-NL" sz="1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noProof="0" dirty="0" smtClean="0"/>
              <a:t>“We think we are in the land of the living on our way to the land of the </a:t>
            </a:r>
            <a:r>
              <a:rPr lang="en-GB" noProof="0" dirty="0" err="1" smtClean="0"/>
              <a:t>dyimg</a:t>
            </a:r>
            <a:r>
              <a:rPr lang="en-GB" noProof="0" dirty="0" smtClean="0"/>
              <a:t>.  Not so.  We are in the land of the dying on our way to the land of the living!  </a:t>
            </a:r>
            <a:r>
              <a:rPr lang="en-GB" noProof="0" dirty="0" err="1" smtClean="0"/>
              <a:t>Teilhard</a:t>
            </a:r>
            <a:r>
              <a:rPr lang="en-GB" noProof="0" dirty="0" smtClean="0"/>
              <a:t> de </a:t>
            </a:r>
            <a:r>
              <a:rPr lang="en-GB" noProof="0" dirty="0" err="1" smtClean="0"/>
              <a:t>Chardin</a:t>
            </a:r>
            <a:endParaRPr lang="en-GB" noProof="0" dirty="0" smtClean="0"/>
          </a:p>
          <a:p>
            <a:pPr eaLnBrk="1" hangingPunct="1">
              <a:spcBef>
                <a:spcPct val="0"/>
              </a:spcBef>
            </a:pPr>
            <a:endParaRPr lang="en-GB" noProof="0" dirty="0" smtClean="0"/>
          </a:p>
          <a:p>
            <a:r>
              <a:rPr lang="en-US" sz="1200" kern="1200" dirty="0" smtClean="0">
                <a:solidFill>
                  <a:schemeClr val="tx1"/>
                </a:solidFill>
                <a:effectLst/>
                <a:latin typeface="+mn-lt"/>
                <a:ea typeface="+mn-ea"/>
                <a:cs typeface="+mn-cs"/>
              </a:rPr>
              <a:t>So they asked God, what what you notice about humanity? God answered: that they lose their health to gain money, and then lose their money to get back their health. That they, by anxiously thinking about the future, forget the present, so that they live neither for today or for the future. That their lives like they Will never die, and the diaries of the and they died like they have never lived.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Eternity begins today and I remember </a:t>
            </a:r>
            <a:r>
              <a:rPr lang="en-US" sz="1200" kern="1200" dirty="0" err="1" smtClean="0">
                <a:solidFill>
                  <a:schemeClr val="tx1"/>
                </a:solidFill>
                <a:effectLst/>
                <a:latin typeface="+mn-lt"/>
                <a:ea typeface="+mn-ea"/>
                <a:cs typeface="+mn-cs"/>
              </a:rPr>
              <a:t>Henk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Binnendijk</a:t>
            </a:r>
            <a:r>
              <a:rPr lang="en-US" sz="1200" kern="1200" dirty="0" smtClean="0">
                <a:solidFill>
                  <a:schemeClr val="tx1"/>
                </a:solidFill>
                <a:effectLst/>
                <a:latin typeface="+mn-lt"/>
                <a:ea typeface="+mn-ea"/>
                <a:cs typeface="+mn-cs"/>
              </a:rPr>
              <a:t> teaching us that everything that we do now is our preparation for the future.  The spirit of the age is geared towards having, towards now and having it now. Maturity is described as being able to deny yourself something today in order to get something better in the future. That is the basis of investing and saving.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eaLnBrk="1" hangingPunct="1">
              <a:spcBef>
                <a:spcPct val="0"/>
              </a:spcBef>
            </a:pPr>
            <a:endParaRPr lang="en-GB" noProof="0" dirty="0" smtClean="0"/>
          </a:p>
          <a:p>
            <a:pPr eaLnBrk="1" hangingPunct="1">
              <a:spcBef>
                <a:spcPct val="0"/>
              </a:spcBef>
            </a:pPr>
            <a:endParaRPr lang="en-GB" noProof="0" dirty="0" smtClean="0"/>
          </a:p>
          <a:p>
            <a:pPr eaLnBrk="1" hangingPunct="1">
              <a:spcBef>
                <a:spcPct val="0"/>
              </a:spcBef>
            </a:pPr>
            <a:endParaRPr lang="en-GB" noProof="0" dirty="0" smtClean="0"/>
          </a:p>
          <a:p>
            <a:pPr eaLnBrk="1" hangingPunct="1">
              <a:spcBef>
                <a:spcPct val="0"/>
              </a:spcBef>
            </a:pPr>
            <a:r>
              <a:rPr lang="en-GB" noProof="0" dirty="0" smtClean="0"/>
              <a:t>Eternal</a:t>
            </a:r>
            <a:r>
              <a:rPr lang="en-GB" baseline="0" noProof="0" dirty="0" smtClean="0"/>
              <a:t> thinking</a:t>
            </a:r>
          </a:p>
          <a:p>
            <a:pPr eaLnBrk="1" hangingPunct="1">
              <a:spcBef>
                <a:spcPct val="0"/>
              </a:spcBef>
            </a:pPr>
            <a:endParaRPr lang="en-GB" baseline="0" noProof="0" dirty="0" smtClean="0"/>
          </a:p>
          <a:p>
            <a:pPr eaLnBrk="1" hangingPunct="1">
              <a:spcBef>
                <a:spcPct val="0"/>
              </a:spcBef>
            </a:pPr>
            <a:r>
              <a:rPr lang="en-GB" baseline="0" noProof="0" dirty="0" smtClean="0"/>
              <a:t>Some day, Jesus will ask us to account for what we have done … ‘For we must all appear before the judgment seat of Christ, so that each one may receive what is due for what he has done in the body, whether good or evil.”  2 </a:t>
            </a:r>
            <a:r>
              <a:rPr lang="en-GB" baseline="0" noProof="0" dirty="0" err="1" smtClean="0"/>
              <a:t>Cor</a:t>
            </a:r>
            <a:r>
              <a:rPr lang="en-GB" baseline="0" noProof="0" dirty="0" smtClean="0"/>
              <a:t> 5:20</a:t>
            </a:r>
          </a:p>
          <a:p>
            <a:pPr eaLnBrk="1" hangingPunct="1">
              <a:spcBef>
                <a:spcPct val="0"/>
              </a:spcBef>
            </a:pPr>
            <a:endParaRPr lang="en-GB" baseline="0" noProof="0" dirty="0" smtClean="0"/>
          </a:p>
          <a:p>
            <a:pPr eaLnBrk="1" hangingPunct="1">
              <a:spcBef>
                <a:spcPct val="0"/>
              </a:spcBef>
            </a:pPr>
            <a:r>
              <a:rPr lang="en-GB" baseline="0" noProof="0" dirty="0" smtClean="0"/>
              <a:t>Accountability … to God, and to one another</a:t>
            </a:r>
          </a:p>
          <a:p>
            <a:pPr eaLnBrk="1" hangingPunct="1">
              <a:spcBef>
                <a:spcPct val="0"/>
              </a:spcBef>
            </a:pPr>
            <a:endParaRPr lang="en-GB" baseline="0" noProof="0" dirty="0" smtClean="0"/>
          </a:p>
          <a:p>
            <a:pPr eaLnBrk="1" hangingPunct="1">
              <a:spcBef>
                <a:spcPct val="0"/>
              </a:spcBef>
            </a:pPr>
            <a:r>
              <a:rPr lang="en-GB" baseline="0" noProof="0" dirty="0" smtClean="0"/>
              <a:t>Business Forums … </a:t>
            </a:r>
          </a:p>
          <a:p>
            <a:pPr eaLnBrk="1" hangingPunct="1">
              <a:spcBef>
                <a:spcPct val="0"/>
              </a:spcBef>
            </a:pPr>
            <a:endParaRPr lang="en-GB" baseline="0" noProof="0" dirty="0" smtClean="0"/>
          </a:p>
          <a:p>
            <a:pPr eaLnBrk="1" hangingPunct="1">
              <a:spcBef>
                <a:spcPct val="0"/>
              </a:spcBef>
            </a:pPr>
            <a:r>
              <a:rPr lang="en-GB" noProof="0" dirty="0" smtClean="0"/>
              <a:t>Investing in Gods economy … God’s Kingdom will reap eternal benefits!</a:t>
            </a:r>
            <a:r>
              <a:rPr lang="en-GB" baseline="0" noProof="0" dirty="0" smtClean="0"/>
              <a:t>  Your generosity will be multiplied!  </a:t>
            </a:r>
            <a:endParaRPr lang="en-GB" noProof="0"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22</a:t>
            </a:fld>
            <a:endParaRPr lang="nl-NL" sz="11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economy of the kingdom is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multiplication. Consider the parable of the sewer, whereby the seed, when the conditions are good, increases 100 fold. Our investment of money is rewarded with a small percentage increase, if we do it well, but we always have a notion that it should be more. This is the reason why we gamble and speculate. Only that which is invested in what God has created and blessed will be able to be multiplied, like ideas, influence, products, people, righteousness, and yes even money, provided that this is soul in the kingdom of God.</a:t>
            </a:r>
            <a:endParaRPr lang="en-GB" sz="1200" kern="1200" dirty="0" smtClean="0">
              <a:solidFill>
                <a:schemeClr val="tx1"/>
              </a:solidFill>
              <a:effectLst/>
              <a:latin typeface="+mn-lt"/>
              <a:ea typeface="+mn-ea"/>
              <a:cs typeface="+mn-cs"/>
            </a:endParaRPr>
          </a:p>
          <a:p>
            <a:endParaRPr lang="en-GB" sz="1200" b="1" kern="1200" noProof="0" dirty="0" smtClean="0">
              <a:solidFill>
                <a:schemeClr val="tx1"/>
              </a:solidFill>
              <a:latin typeface="+mn-lt"/>
              <a:ea typeface="+mn-ea"/>
              <a:cs typeface="+mn-cs"/>
            </a:endParaRPr>
          </a:p>
          <a:p>
            <a:endParaRPr lang="en-GB" sz="1200" b="1" kern="1200" noProof="0" dirty="0" smtClean="0">
              <a:solidFill>
                <a:schemeClr val="tx1"/>
              </a:solidFill>
              <a:latin typeface="+mn-lt"/>
              <a:ea typeface="+mn-ea"/>
              <a:cs typeface="+mn-cs"/>
            </a:endParaRPr>
          </a:p>
          <a:p>
            <a:r>
              <a:rPr lang="en-GB" sz="1200" b="1" kern="1200" noProof="0" dirty="0" smtClean="0">
                <a:solidFill>
                  <a:schemeClr val="tx1"/>
                </a:solidFill>
                <a:latin typeface="+mn-lt"/>
                <a:ea typeface="+mn-ea"/>
                <a:cs typeface="+mn-cs"/>
              </a:rPr>
              <a:t>Matthew 14:19 (NIV): </a:t>
            </a:r>
            <a:r>
              <a:rPr lang="en-GB" sz="1200" b="0" kern="1200" noProof="0" dirty="0" smtClean="0">
                <a:solidFill>
                  <a:schemeClr val="tx1"/>
                </a:solidFill>
                <a:latin typeface="+mn-lt"/>
                <a:ea typeface="+mn-ea"/>
                <a:cs typeface="+mn-cs"/>
              </a:rPr>
              <a:t>"[Jesus] gave thanks and broke the loaves. Then he gave them to the disciples, and the disciples gave them to the people." </a:t>
            </a:r>
          </a:p>
          <a:p>
            <a:r>
              <a:rPr lang="en-GB" sz="1200" b="0" kern="1200" noProof="0" dirty="0" smtClean="0">
                <a:solidFill>
                  <a:schemeClr val="tx1"/>
                </a:solidFill>
                <a:latin typeface="+mn-lt"/>
                <a:ea typeface="+mn-ea"/>
                <a:cs typeface="+mn-cs"/>
              </a:rPr>
              <a:t>	• When did the multiplication of the loaves and fish to feed the hungry multitudes of people that Jesus was healing occur? Was it in the blessing, the breaking, or the distribution by the disciples that the miracle of provision showed up? </a:t>
            </a:r>
          </a:p>
          <a:p>
            <a:r>
              <a:rPr lang="en-GB" sz="1200" b="0" kern="1200" noProof="0" dirty="0" smtClean="0">
                <a:solidFill>
                  <a:schemeClr val="tx1"/>
                </a:solidFill>
                <a:latin typeface="+mn-lt"/>
                <a:ea typeface="+mn-ea"/>
                <a:cs typeface="+mn-cs"/>
              </a:rPr>
              <a:t>	• If the multiplication came in the blessing of Jesus, then a pile as big as a haystack would have appeared on the ground. If it was in the breaking, Jesus would have been breaking off bread and fish into baskets for a couple hours to feed 7,000 or 8,000 people. The text never says that happened. It appears it was in the distribution by the disciples--the food just never ran out, similar to the oil and flour that lasted through a famine in the Old Testament. </a:t>
            </a:r>
          </a:p>
          <a:p>
            <a:r>
              <a:rPr lang="en-GB" sz="1200" b="0" kern="1200" noProof="0" dirty="0" smtClean="0">
                <a:solidFill>
                  <a:schemeClr val="tx1"/>
                </a:solidFill>
                <a:latin typeface="+mn-lt"/>
                <a:ea typeface="+mn-ea"/>
                <a:cs typeface="+mn-cs"/>
              </a:rPr>
              <a:t>	• What implications for our businesses does this multiplication text have? </a:t>
            </a:r>
          </a:p>
          <a:p>
            <a:endParaRPr lang="en-GB" sz="1200" b="0" kern="1200" noProof="0" dirty="0" smtClean="0">
              <a:solidFill>
                <a:schemeClr val="tx1"/>
              </a:solidFill>
              <a:latin typeface="+mn-lt"/>
              <a:ea typeface="+mn-ea"/>
              <a:cs typeface="+mn-cs"/>
            </a:endParaRPr>
          </a:p>
          <a:p>
            <a:r>
              <a:rPr lang="en-GB" sz="1200" b="0" kern="1200" noProof="0" dirty="0" smtClean="0">
                <a:solidFill>
                  <a:schemeClr val="tx1"/>
                </a:solidFill>
                <a:latin typeface="+mn-lt"/>
                <a:ea typeface="+mn-ea"/>
                <a:cs typeface="+mn-cs"/>
              </a:rPr>
              <a:t>When Jesus blesses,  your efforts are multiplied. </a:t>
            </a:r>
            <a:endParaRPr lang="en-GB" sz="1200" b="0" kern="1200" baseline="0" noProof="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noProof="0" dirty="0" smtClean="0">
                <a:solidFill>
                  <a:schemeClr val="tx1"/>
                </a:solidFill>
                <a:latin typeface="+mn-lt"/>
                <a:ea typeface="+mn-ea"/>
                <a:cs typeface="+mn-cs"/>
              </a:rPr>
              <a:t>Only what God has created and blessed will He multiply. </a:t>
            </a:r>
            <a:r>
              <a:rPr lang="en-GB" sz="1200" b="1" kern="1200" noProof="0" dirty="0" smtClean="0">
                <a:solidFill>
                  <a:schemeClr val="tx1"/>
                </a:solidFill>
                <a:latin typeface="+mn-lt"/>
                <a:ea typeface="+mn-ea"/>
                <a:cs typeface="+mn-cs"/>
              </a:rPr>
              <a:t>Ideas,</a:t>
            </a:r>
            <a:r>
              <a:rPr lang="en-GB" sz="1200" b="1" kern="1200" baseline="0" noProof="0" dirty="0" smtClean="0">
                <a:solidFill>
                  <a:schemeClr val="tx1"/>
                </a:solidFill>
                <a:latin typeface="+mn-lt"/>
                <a:ea typeface="+mn-ea"/>
                <a:cs typeface="+mn-cs"/>
              </a:rPr>
              <a:t> influence, </a:t>
            </a:r>
            <a:r>
              <a:rPr lang="en-GB" sz="1200" b="1" kern="1200" noProof="0" dirty="0" smtClean="0">
                <a:solidFill>
                  <a:schemeClr val="tx1"/>
                </a:solidFill>
                <a:latin typeface="+mn-lt"/>
                <a:ea typeface="+mn-ea"/>
                <a:cs typeface="+mn-cs"/>
              </a:rPr>
              <a:t>products,</a:t>
            </a:r>
            <a:r>
              <a:rPr lang="en-GB" sz="1200" b="1" kern="1200" baseline="0" noProof="0" dirty="0" smtClean="0">
                <a:solidFill>
                  <a:schemeClr val="tx1"/>
                </a:solidFill>
                <a:latin typeface="+mn-lt"/>
                <a:ea typeface="+mn-ea"/>
                <a:cs typeface="+mn-cs"/>
              </a:rPr>
              <a:t> customers, people, righteousness</a:t>
            </a:r>
          </a:p>
          <a:p>
            <a:endParaRPr lang="en-GB" sz="1200" b="0" kern="1200" baseline="0" noProof="0" dirty="0" smtClean="0">
              <a:solidFill>
                <a:schemeClr val="tx1"/>
              </a:solidFill>
              <a:latin typeface="+mn-lt"/>
              <a:ea typeface="+mn-ea"/>
              <a:cs typeface="+mn-cs"/>
            </a:endParaRPr>
          </a:p>
          <a:p>
            <a:r>
              <a:rPr lang="en-GB" sz="1200" b="0" kern="1200" baseline="0" noProof="0" dirty="0" smtClean="0">
                <a:solidFill>
                  <a:schemeClr val="tx1"/>
                </a:solidFill>
                <a:latin typeface="+mn-lt"/>
                <a:ea typeface="+mn-ea"/>
                <a:cs typeface="+mn-cs"/>
              </a:rPr>
              <a:t>Not money … can only increase %-age wise …   we think otherwise, therefore resort to betting, gambling …crime …</a:t>
            </a:r>
          </a:p>
          <a:p>
            <a:endParaRPr lang="en-GB" sz="1200" b="0" kern="1200" baseline="0" noProof="0" dirty="0" smtClean="0">
              <a:solidFill>
                <a:schemeClr val="tx1"/>
              </a:solidFill>
              <a:latin typeface="+mn-lt"/>
              <a:ea typeface="+mn-ea"/>
              <a:cs typeface="+mn-cs"/>
            </a:endParaRPr>
          </a:p>
          <a:p>
            <a:endParaRPr lang="en-GB" noProof="0"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23</a:t>
            </a:fld>
            <a:endParaRPr lang="nl-NL"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God multiplies what we place into his hands, what we invest in his economy. This brings an increase in assets, not always in financial terms, but assets, ability, to be able to do God's will and to enjoy his provision. Physical assets for health and power, emotional assets for inelegant strength and stability stability, social assets to invest to invest in relationships which brings you love and support, spiritual assets to be to enjoy God, financial assets on to be able to be generous, and material assets to be to enjoyable enough! Increase in debt accomplishes exact clean the opposite,.. It brings fear, tiredness, instability, and places are relationships under pressure. For you shall remember the Lord your God, for  it is he who gives you the ability to create wealth in order that his covenant maybe established...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eaLnBrk="1" hangingPunct="1">
              <a:spcBef>
                <a:spcPct val="0"/>
              </a:spcBef>
            </a:pPr>
            <a:endParaRPr lang="en-GB" noProof="0" dirty="0" smtClean="0"/>
          </a:p>
          <a:p>
            <a:pPr eaLnBrk="1" hangingPunct="1">
              <a:spcBef>
                <a:spcPct val="0"/>
              </a:spcBef>
            </a:pPr>
            <a:endParaRPr lang="en-GB" noProof="0" dirty="0" smtClean="0"/>
          </a:p>
          <a:p>
            <a:pPr eaLnBrk="1" hangingPunct="1">
              <a:spcBef>
                <a:spcPct val="0"/>
              </a:spcBef>
            </a:pPr>
            <a:r>
              <a:rPr lang="en-GB" noProof="0" dirty="0" smtClean="0"/>
              <a:t>Asset</a:t>
            </a:r>
            <a:r>
              <a:rPr lang="en-GB" baseline="0" noProof="0" dirty="0" smtClean="0"/>
              <a:t> based economy.</a:t>
            </a:r>
          </a:p>
          <a:p>
            <a:pPr eaLnBrk="1" hangingPunct="1">
              <a:spcBef>
                <a:spcPct val="0"/>
              </a:spcBef>
            </a:pPr>
            <a:endParaRPr lang="en-GB" baseline="0" noProof="0" dirty="0" smtClean="0"/>
          </a:p>
          <a:p>
            <a:pPr eaLnBrk="1" hangingPunct="1">
              <a:spcBef>
                <a:spcPct val="0"/>
              </a:spcBef>
            </a:pPr>
            <a:r>
              <a:rPr lang="en-GB" baseline="0" noProof="0" dirty="0" smtClean="0"/>
              <a:t>Start with what you have and ask God to multiply this!  5 loaves and two fish?  A little oil?  Two small coins?</a:t>
            </a:r>
          </a:p>
          <a:p>
            <a:pPr eaLnBrk="1" hangingPunct="1">
              <a:spcBef>
                <a:spcPct val="0"/>
              </a:spcBef>
            </a:pPr>
            <a:endParaRPr lang="en-GB" baseline="0" noProof="0" dirty="0" smtClean="0"/>
          </a:p>
          <a:p>
            <a:pPr eaLnBrk="1" hangingPunct="1">
              <a:spcBef>
                <a:spcPct val="0"/>
              </a:spcBef>
            </a:pPr>
            <a:r>
              <a:rPr lang="en-GB" baseline="0" noProof="0" dirty="0" smtClean="0"/>
              <a:t>You shall remember the Lord your God, for it is he who gives you power to get wealth, that he may confirm his covenant that he swore to your fathers, as it is this day.”  </a:t>
            </a:r>
            <a:r>
              <a:rPr lang="en-GB" baseline="0" noProof="0" dirty="0" err="1" smtClean="0"/>
              <a:t>Deut</a:t>
            </a:r>
            <a:r>
              <a:rPr lang="en-GB" baseline="0" noProof="0" dirty="0" smtClean="0"/>
              <a:t> 8:18</a:t>
            </a:r>
          </a:p>
          <a:p>
            <a:pPr eaLnBrk="1" hangingPunct="1">
              <a:spcBef>
                <a:spcPct val="0"/>
              </a:spcBef>
            </a:pPr>
            <a:endParaRPr lang="en-GB" baseline="0" noProof="0" dirty="0" smtClean="0"/>
          </a:p>
          <a:p>
            <a:r>
              <a:rPr lang="en-GB" noProof="0" dirty="0" smtClean="0"/>
              <a:t>The goal is</a:t>
            </a:r>
            <a:r>
              <a:rPr lang="en-GB" baseline="0" noProof="0" dirty="0" smtClean="0"/>
              <a:t> not to focus on getting rich (finance)  but to increase capital!</a:t>
            </a:r>
          </a:p>
          <a:p>
            <a:r>
              <a:rPr lang="en-GB" noProof="0" dirty="0" smtClean="0"/>
              <a:t>Capital to be able to do all God wants you to accomplish</a:t>
            </a:r>
          </a:p>
          <a:p>
            <a:endParaRPr lang="en-GB" noProof="0" dirty="0" smtClean="0"/>
          </a:p>
          <a:p>
            <a:pPr lvl="1"/>
            <a:r>
              <a:rPr lang="en-GB" noProof="0" dirty="0" smtClean="0"/>
              <a:t>Physical capital		= enjoying health and strength</a:t>
            </a:r>
          </a:p>
          <a:p>
            <a:pPr lvl="1"/>
            <a:r>
              <a:rPr lang="en-GB" noProof="0" dirty="0" smtClean="0"/>
              <a:t>Emotional			= enjoying inner stability and emotional strength</a:t>
            </a:r>
          </a:p>
          <a:p>
            <a:pPr lvl="1"/>
            <a:r>
              <a:rPr lang="en-GB" noProof="0" dirty="0" smtClean="0"/>
              <a:t>Time				= enjoying work and relationships</a:t>
            </a:r>
          </a:p>
          <a:p>
            <a:pPr lvl="1"/>
            <a:r>
              <a:rPr lang="en-GB" noProof="0" dirty="0" smtClean="0"/>
              <a:t>Social				=</a:t>
            </a:r>
            <a:r>
              <a:rPr lang="en-GB" baseline="0" noProof="0" dirty="0" smtClean="0"/>
              <a:t> </a:t>
            </a:r>
            <a:r>
              <a:rPr lang="en-GB" noProof="0" dirty="0" smtClean="0"/>
              <a:t> enjoying people who give you energy and friendship</a:t>
            </a:r>
          </a:p>
          <a:p>
            <a:pPr lvl="1"/>
            <a:r>
              <a:rPr lang="en-GB" noProof="0" dirty="0" smtClean="0"/>
              <a:t>Material			= Enjoying enough … </a:t>
            </a:r>
          </a:p>
          <a:p>
            <a:pPr lvl="1"/>
            <a:r>
              <a:rPr lang="en-GB" noProof="0" dirty="0" smtClean="0"/>
              <a:t>Financial			= Enjoying generosity</a:t>
            </a:r>
          </a:p>
          <a:p>
            <a:pPr lvl="1"/>
            <a:r>
              <a:rPr lang="en-GB" noProof="0" dirty="0" smtClean="0"/>
              <a:t>Spiritual			= Enjoying</a:t>
            </a:r>
            <a:r>
              <a:rPr lang="en-GB" baseline="0" noProof="0" dirty="0" smtClean="0"/>
              <a:t> God and all He does through you.</a:t>
            </a:r>
            <a:endParaRPr lang="en-GB" noProof="0" dirty="0" smtClean="0"/>
          </a:p>
          <a:p>
            <a:pPr eaLnBrk="1" hangingPunct="1">
              <a:spcBef>
                <a:spcPct val="0"/>
              </a:spcBef>
            </a:pPr>
            <a:endParaRPr lang="en-GB" noProof="0" dirty="0" smtClean="0"/>
          </a:p>
          <a:p>
            <a:pPr eaLnBrk="1" hangingPunct="1">
              <a:spcBef>
                <a:spcPct val="0"/>
              </a:spcBef>
            </a:pPr>
            <a:endParaRPr lang="en-GB" noProof="0"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300">
                <a:solidFill>
                  <a:srgbClr val="000000"/>
                </a:solidFill>
                <a:latin typeface="Gill Sans"/>
                <a:ea typeface="ヒラギノ角ゴ ProN W3"/>
                <a:cs typeface="ヒラギノ角ゴ ProN W3"/>
                <a:sym typeface="Gill Sans"/>
              </a:defRPr>
            </a:lvl1pPr>
            <a:lvl2pPr marL="705060" indent="-271177" eaLnBrk="0" hangingPunct="0">
              <a:defRPr sz="5300">
                <a:solidFill>
                  <a:srgbClr val="000000"/>
                </a:solidFill>
                <a:latin typeface="Gill Sans"/>
                <a:ea typeface="ヒラギノ角ゴ ProN W3"/>
                <a:cs typeface="ヒラギノ角ゴ ProN W3"/>
                <a:sym typeface="Gill Sans"/>
              </a:defRPr>
            </a:lvl2pPr>
            <a:lvl3pPr marL="1084707" indent="-216941" eaLnBrk="0" hangingPunct="0">
              <a:defRPr sz="5300">
                <a:solidFill>
                  <a:srgbClr val="000000"/>
                </a:solidFill>
                <a:latin typeface="Gill Sans"/>
                <a:ea typeface="ヒラギノ角ゴ ProN W3"/>
                <a:cs typeface="ヒラギノ角ゴ ProN W3"/>
                <a:sym typeface="Gill Sans"/>
              </a:defRPr>
            </a:lvl3pPr>
            <a:lvl4pPr marL="1518590" indent="-216941" eaLnBrk="0" hangingPunct="0">
              <a:defRPr sz="5300">
                <a:solidFill>
                  <a:srgbClr val="000000"/>
                </a:solidFill>
                <a:latin typeface="Gill Sans"/>
                <a:ea typeface="ヒラギノ角ゴ ProN W3"/>
                <a:cs typeface="ヒラギノ角ゴ ProN W3"/>
                <a:sym typeface="Gill Sans"/>
              </a:defRPr>
            </a:lvl4pPr>
            <a:lvl5pPr marL="1952473" indent="-216941" eaLnBrk="0" hangingPunct="0">
              <a:defRPr sz="5300">
                <a:solidFill>
                  <a:srgbClr val="000000"/>
                </a:solidFill>
                <a:latin typeface="Gill Sans"/>
                <a:ea typeface="ヒラギノ角ゴ ProN W3"/>
                <a:cs typeface="ヒラギノ角ゴ ProN W3"/>
                <a:sym typeface="Gill Sans"/>
              </a:defRPr>
            </a:lvl5pPr>
            <a:lvl6pPr marL="2386355"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6pPr>
            <a:lvl7pPr marL="2820238"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7pPr>
            <a:lvl8pPr marL="3254121"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8pPr>
            <a:lvl9pPr marL="3688004" indent="-216941" eaLnBrk="0" fontAlgn="base" hangingPunct="0">
              <a:spcBef>
                <a:spcPct val="0"/>
              </a:spcBef>
              <a:spcAft>
                <a:spcPct val="0"/>
              </a:spcAft>
              <a:defRPr sz="5300">
                <a:solidFill>
                  <a:srgbClr val="000000"/>
                </a:solidFill>
                <a:latin typeface="Gill Sans"/>
                <a:ea typeface="ヒラギノ角ゴ ProN W3"/>
                <a:cs typeface="ヒラギノ角ゴ ProN W3"/>
                <a:sym typeface="Gill Sans"/>
              </a:defRPr>
            </a:lvl9pPr>
          </a:lstStyle>
          <a:p>
            <a:pPr eaLnBrk="1" hangingPunct="1"/>
            <a:fld id="{7C33FFD6-0600-41FA-8D3A-FA0651363239}" type="slidenum">
              <a:rPr lang="nl-NL" sz="1100"/>
              <a:pPr eaLnBrk="1" hangingPunct="1"/>
              <a:t>24</a:t>
            </a:fld>
            <a:endParaRPr lang="nl-NL"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eaLnBrk="1" hangingPunct="1">
              <a:spcBef>
                <a:spcPct val="0"/>
              </a:spcBef>
            </a:pPr>
            <a:r>
              <a:rPr lang="en-GB" sz="1100" noProof="0" dirty="0" smtClean="0">
                <a:latin typeface="Calibri" charset="0"/>
              </a:rPr>
              <a:t>These are the three key success factors in living and working in God’s economy!</a:t>
            </a:r>
          </a:p>
          <a:p>
            <a:pPr eaLnBrk="1" hangingPunct="1">
              <a:spcBef>
                <a:spcPct val="0"/>
              </a:spcBef>
            </a:pPr>
            <a:endParaRPr lang="en-GB" sz="1100" noProof="0" dirty="0" smtClean="0">
              <a:latin typeface="Calibri" charset="0"/>
            </a:endParaRPr>
          </a:p>
          <a:p>
            <a:pPr eaLnBrk="1" hangingPunct="1">
              <a:spcBef>
                <a:spcPct val="0"/>
              </a:spcBef>
            </a:pPr>
            <a:r>
              <a:rPr lang="en-GB" sz="1100" b="1" noProof="0" dirty="0" smtClean="0">
                <a:latin typeface="Calibri" charset="0"/>
              </a:rPr>
              <a:t>Lordship of Christ:  </a:t>
            </a:r>
            <a:r>
              <a:rPr lang="en-GB" sz="1100" noProof="0" dirty="0" smtClean="0">
                <a:latin typeface="Calibri" charset="0"/>
              </a:rPr>
              <a:t>Ps 24:1 “The earth is the Lord’s and everything in it!”  Lord of my business …    money is not Lord …  if my focus is on money, I am serving the wrong god!</a:t>
            </a:r>
            <a:br>
              <a:rPr lang="en-GB" sz="1100" noProof="0" dirty="0" smtClean="0">
                <a:latin typeface="Calibri" charset="0"/>
              </a:rPr>
            </a:br>
            <a:r>
              <a:rPr lang="en-GB" sz="1100" noProof="0" dirty="0" smtClean="0">
                <a:latin typeface="Calibri" charset="0"/>
              </a:rPr>
              <a:t>		If my financial decisions are taken on a financial basis only … then I serve the wrong god.</a:t>
            </a:r>
          </a:p>
          <a:p>
            <a:pPr eaLnBrk="1" hangingPunct="1">
              <a:spcBef>
                <a:spcPct val="0"/>
              </a:spcBef>
            </a:pPr>
            <a:endParaRPr lang="en-GB" sz="1100" noProof="0" dirty="0" smtClean="0">
              <a:latin typeface="Calibri" charset="0"/>
            </a:endParaRPr>
          </a:p>
          <a:p>
            <a:pPr eaLnBrk="1" hangingPunct="1">
              <a:spcBef>
                <a:spcPct val="0"/>
              </a:spcBef>
            </a:pPr>
            <a:r>
              <a:rPr lang="en-GB" sz="1100" b="1" noProof="0" dirty="0" smtClean="0">
                <a:latin typeface="Calibri" charset="0"/>
              </a:rPr>
              <a:t>Stewardship:  </a:t>
            </a:r>
            <a:r>
              <a:rPr lang="en-GB" sz="1100" noProof="0" dirty="0" smtClean="0">
                <a:latin typeface="Calibri" charset="0"/>
              </a:rPr>
              <a:t>Mt 25:23 “</a:t>
            </a:r>
            <a:r>
              <a:rPr lang="en-GB" altLang="ja-JP" sz="1100" noProof="0" dirty="0" smtClean="0">
                <a:latin typeface="Calibri" charset="0"/>
              </a:rPr>
              <a:t>“</a:t>
            </a:r>
            <a:r>
              <a:rPr lang="en-GB" sz="1100" noProof="0" dirty="0" smtClean="0">
                <a:latin typeface="Calibri" charset="0"/>
              </a:rPr>
              <a:t>His master replied, </a:t>
            </a:r>
            <a:r>
              <a:rPr lang="en-GB" altLang="ja-JP" sz="1100" noProof="0" dirty="0" smtClean="0">
                <a:latin typeface="Calibri" charset="0"/>
              </a:rPr>
              <a:t>‘</a:t>
            </a:r>
            <a:r>
              <a:rPr lang="en-GB" sz="1100" noProof="0" dirty="0" smtClean="0">
                <a:latin typeface="Calibri" charset="0"/>
              </a:rPr>
              <a:t>Well done, good and faithful servant! You have been faithful with a few things; I will put you in charge of many things. Come and share your master</a:t>
            </a:r>
            <a:r>
              <a:rPr lang="en-GB" altLang="ja-JP" sz="1100" noProof="0" dirty="0" smtClean="0">
                <a:latin typeface="Calibri" charset="0"/>
              </a:rPr>
              <a:t>’</a:t>
            </a:r>
            <a:r>
              <a:rPr lang="en-GB" sz="1100" noProof="0" dirty="0" smtClean="0">
                <a:latin typeface="Calibri" charset="0"/>
              </a:rPr>
              <a:t>s happiness!</a:t>
            </a:r>
            <a:r>
              <a:rPr lang="en-GB" altLang="ja-JP" sz="1100" noProof="0" dirty="0" smtClean="0">
                <a:latin typeface="Calibri" charset="0"/>
              </a:rPr>
              <a:t>’”</a:t>
            </a:r>
          </a:p>
          <a:p>
            <a:pPr eaLnBrk="1" hangingPunct="1">
              <a:spcBef>
                <a:spcPct val="0"/>
              </a:spcBef>
            </a:pPr>
            <a:endParaRPr lang="en-GB" sz="1100" noProof="0" dirty="0" smtClean="0">
              <a:latin typeface="Calibri" charset="0"/>
            </a:endParaRPr>
          </a:p>
          <a:p>
            <a:pPr eaLnBrk="1" hangingPunct="1">
              <a:spcBef>
                <a:spcPct val="0"/>
              </a:spcBef>
            </a:pPr>
            <a:r>
              <a:rPr lang="en-GB" sz="1100" noProof="0" dirty="0" smtClean="0">
                <a:latin typeface="Calibri" charset="0"/>
              </a:rPr>
              <a:t>Goal is not to make better or wiser managers of money!  But to learn to use money for Gods purposes! (May mean losing!)</a:t>
            </a:r>
          </a:p>
          <a:p>
            <a:pPr eaLnBrk="1" hangingPunct="1">
              <a:spcBef>
                <a:spcPct val="0"/>
              </a:spcBef>
            </a:pPr>
            <a:endParaRPr lang="en-GB" sz="1100" noProof="0" dirty="0" smtClean="0">
              <a:latin typeface="Calibri" charset="0"/>
            </a:endParaRPr>
          </a:p>
          <a:p>
            <a:pPr eaLnBrk="1" hangingPunct="1">
              <a:spcBef>
                <a:spcPct val="0"/>
              </a:spcBef>
            </a:pPr>
            <a:r>
              <a:rPr lang="en-GB" sz="1100" b="1" noProof="0" dirty="0" smtClean="0">
                <a:latin typeface="Calibri" charset="0"/>
              </a:rPr>
              <a:t>Generosity:  </a:t>
            </a:r>
            <a:r>
              <a:rPr lang="en-GB" sz="1100" noProof="0" dirty="0" smtClean="0">
                <a:latin typeface="Calibri" charset="0"/>
              </a:rPr>
              <a:t>Acts 20:25 </a:t>
            </a:r>
            <a:r>
              <a:rPr lang="en-GB" altLang="ja-JP" sz="1100" noProof="0" dirty="0" smtClean="0">
                <a:latin typeface="Calibri" charset="0"/>
              </a:rPr>
              <a:t>“</a:t>
            </a:r>
            <a:r>
              <a:rPr lang="en-GB" sz="1100" noProof="0" dirty="0" smtClean="0">
                <a:latin typeface="Calibri" charset="0"/>
              </a:rPr>
              <a:t>In everything I did, I showed you that by this kind of hard work we must help the weak, remembering the words the Lord Jesus himself said: </a:t>
            </a:r>
            <a:r>
              <a:rPr lang="en-GB" altLang="ja-JP" sz="1100" noProof="0" dirty="0" smtClean="0">
                <a:latin typeface="Calibri" charset="0"/>
              </a:rPr>
              <a:t>‘</a:t>
            </a:r>
            <a:r>
              <a:rPr lang="en-GB" sz="1100" noProof="0" dirty="0" smtClean="0">
                <a:latin typeface="Calibri" charset="0"/>
              </a:rPr>
              <a:t>It is more blessed to give than to receive.</a:t>
            </a:r>
            <a:r>
              <a:rPr lang="en-GB" altLang="ja-JP" sz="1100" noProof="0" dirty="0" smtClean="0">
                <a:latin typeface="Calibri" charset="0"/>
              </a:rPr>
              <a:t>’”</a:t>
            </a:r>
            <a:r>
              <a:rPr lang="en-GB" sz="1100" noProof="0" dirty="0" smtClean="0">
                <a:latin typeface="Calibri" charset="0"/>
              </a:rPr>
              <a:t>    Barnabas understood this …  selling land … Ananias didn’t … coupled with the spirit of mammon …</a:t>
            </a:r>
          </a:p>
          <a:p>
            <a:pPr eaLnBrk="1" hangingPunct="1">
              <a:spcBef>
                <a:spcPct val="0"/>
              </a:spcBef>
            </a:pPr>
            <a:endParaRPr lang="en-GB" sz="1100" noProof="0" dirty="0" smtClean="0">
              <a:latin typeface="Calibri" charset="0"/>
            </a:endParaRPr>
          </a:p>
          <a:p>
            <a:pPr eaLnBrk="1" hangingPunct="1">
              <a:spcBef>
                <a:spcPct val="0"/>
              </a:spcBef>
            </a:pPr>
            <a:r>
              <a:rPr lang="en-GB" sz="1100" noProof="0" dirty="0" smtClean="0">
                <a:latin typeface="Calibri" charset="0"/>
              </a:rPr>
              <a:t>The principle moving force is the Lordship of Christ. Acknowledging and practising this, keeps the wheels moving!</a:t>
            </a:r>
          </a:p>
          <a:p>
            <a:pPr eaLnBrk="1" hangingPunct="1">
              <a:spcBef>
                <a:spcPct val="0"/>
              </a:spcBef>
            </a:pPr>
            <a:endParaRPr lang="en-GB" sz="1100" noProof="0" dirty="0" smtClean="0">
              <a:latin typeface="Calibri" charset="0"/>
            </a:endParaRPr>
          </a:p>
          <a:p>
            <a:pPr eaLnBrk="1" hangingPunct="1">
              <a:spcBef>
                <a:spcPct val="0"/>
              </a:spcBef>
            </a:pPr>
            <a:r>
              <a:rPr lang="en-GB" sz="1100" noProof="0" dirty="0" smtClean="0">
                <a:latin typeface="Calibri" charset="0"/>
              </a:rPr>
              <a:t>Stewardship is the test of discipleship … and generosity is the test of stewardship …</a:t>
            </a:r>
          </a:p>
          <a:p>
            <a:pPr eaLnBrk="1" hangingPunct="1">
              <a:spcBef>
                <a:spcPct val="0"/>
              </a:spcBef>
            </a:pPr>
            <a:endParaRPr lang="en-GB" sz="1100" noProof="0" dirty="0" smtClean="0">
              <a:latin typeface="Calibri" charset="0"/>
            </a:endParaRPr>
          </a:p>
          <a:p>
            <a:pPr eaLnBrk="1" hangingPunct="1">
              <a:spcBef>
                <a:spcPct val="0"/>
              </a:spcBef>
            </a:pPr>
            <a:endParaRPr lang="en-GB" sz="1100" noProof="0" dirty="0" smtClean="0">
              <a:latin typeface="Calibri" charset="0"/>
            </a:endParaRPr>
          </a:p>
          <a:p>
            <a:pPr eaLnBrk="1" hangingPunct="1">
              <a:spcBef>
                <a:spcPct val="0"/>
              </a:spcBef>
            </a:pPr>
            <a:endParaRPr lang="en-GB" sz="1100" noProof="0" dirty="0" smtClean="0">
              <a:latin typeface="Calibri" charset="0"/>
            </a:endParaRPr>
          </a:p>
          <a:p>
            <a:pPr eaLnBrk="1" hangingPunct="1">
              <a:spcBef>
                <a:spcPct val="0"/>
              </a:spcBef>
            </a:pPr>
            <a:endParaRPr lang="en-GB" noProof="0" dirty="0" smtClean="0">
              <a:latin typeface="Calibri" charset="0"/>
            </a:endParaRPr>
          </a:p>
          <a:p>
            <a:endParaRPr lang="en-GB" noProof="0" dirty="0"/>
          </a:p>
        </p:txBody>
      </p:sp>
      <p:sp>
        <p:nvSpPr>
          <p:cNvPr id="4" name="Tijdelijke aanduiding voor dianummer 3"/>
          <p:cNvSpPr>
            <a:spLocks noGrp="1"/>
          </p:cNvSpPr>
          <p:nvPr>
            <p:ph type="sldNum" sz="quarter" idx="10"/>
          </p:nvPr>
        </p:nvSpPr>
        <p:spPr/>
        <p:txBody>
          <a:bodyPr/>
          <a:lstStyle/>
          <a:p>
            <a:fld id="{189AC6EE-C129-4820-8B21-5D92D29DF9F4}" type="slidenum">
              <a:rPr lang="en-US" smtClean="0"/>
              <a:t>25</a:t>
            </a:fld>
            <a:endParaRPr lang="en-US"/>
          </a:p>
        </p:txBody>
      </p:sp>
    </p:spTree>
    <p:extLst>
      <p:ext uri="{BB962C8B-B14F-4D97-AF65-F5344CB8AC3E}">
        <p14:creationId xmlns:p14="http://schemas.microsoft.com/office/powerpoint/2010/main" val="225428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a:spcAft>
                <a:spcPts val="0"/>
              </a:spcAft>
            </a:pPr>
            <a:r>
              <a:rPr lang="en-US" sz="1200" dirty="0" smtClean="0">
                <a:effectLst/>
                <a:latin typeface="+mn-lt"/>
                <a:ea typeface="ＭＳ 明朝"/>
                <a:cs typeface="Times New Roman"/>
              </a:rPr>
              <a:t>Friedrich Hayek gave us a reality check on our abilities …  with this challenge!  “The curious task or economics is to demonstrate to men </a:t>
            </a:r>
            <a:r>
              <a:rPr lang="en-US" sz="1200" b="1" dirty="0" smtClean="0">
                <a:effectLst/>
                <a:latin typeface="+mn-lt"/>
                <a:ea typeface="ＭＳ 明朝"/>
                <a:cs typeface="Times New Roman"/>
              </a:rPr>
              <a:t>how little they really know </a:t>
            </a:r>
            <a:r>
              <a:rPr lang="en-US" sz="1200" dirty="0" smtClean="0">
                <a:effectLst/>
                <a:latin typeface="+mn-lt"/>
                <a:ea typeface="ＭＳ 明朝"/>
                <a:cs typeface="Times New Roman"/>
              </a:rPr>
              <a:t>about</a:t>
            </a:r>
            <a:r>
              <a:rPr lang="en-US" sz="1200" baseline="0" dirty="0" smtClean="0">
                <a:effectLst/>
                <a:latin typeface="+mn-lt"/>
                <a:ea typeface="ＭＳ 明朝"/>
                <a:cs typeface="Times New Roman"/>
              </a:rPr>
              <a:t> what they </a:t>
            </a:r>
            <a:r>
              <a:rPr lang="en-US" sz="1200" b="1" baseline="0" dirty="0" smtClean="0">
                <a:effectLst/>
                <a:latin typeface="+mn-lt"/>
                <a:ea typeface="ＭＳ 明朝"/>
                <a:cs typeface="Times New Roman"/>
              </a:rPr>
              <a:t>imagine</a:t>
            </a:r>
            <a:r>
              <a:rPr lang="en-US" sz="1200" baseline="0" dirty="0" smtClean="0">
                <a:effectLst/>
                <a:latin typeface="+mn-lt"/>
                <a:ea typeface="ＭＳ 明朝"/>
                <a:cs typeface="Times New Roman"/>
              </a:rPr>
              <a:t> they can design”  </a:t>
            </a:r>
            <a:endParaRPr lang="en-US" sz="1200" dirty="0" smtClean="0">
              <a:effectLst/>
              <a:latin typeface="+mn-lt"/>
              <a:ea typeface="ＭＳ 明朝"/>
              <a:cs typeface="Times New Roman"/>
            </a:endParaRPr>
          </a:p>
          <a:p>
            <a:pPr>
              <a:spcAft>
                <a:spcPts val="0"/>
              </a:spcAft>
            </a:pPr>
            <a:endParaRPr lang="en-US" sz="1200" dirty="0" smtClean="0">
              <a:effectLst/>
              <a:latin typeface="+mn-lt"/>
              <a:ea typeface="ＭＳ 明朝"/>
              <a:cs typeface="Times New Roman"/>
            </a:endParaRPr>
          </a:p>
          <a:p>
            <a:pPr>
              <a:spcAft>
                <a:spcPts val="0"/>
              </a:spcAft>
            </a:pPr>
            <a:r>
              <a:rPr lang="en-US" sz="1200" dirty="0" smtClean="0">
                <a:effectLst/>
                <a:latin typeface="+mn-lt"/>
                <a:ea typeface="ＭＳ 明朝"/>
                <a:cs typeface="Times New Roman"/>
              </a:rPr>
              <a:t>He also stated in his 1968 work, “</a:t>
            </a:r>
            <a:r>
              <a:rPr lang="en-US" sz="1200" b="1" dirty="0" smtClean="0">
                <a:effectLst/>
                <a:latin typeface="+mn-lt"/>
                <a:ea typeface="ＭＳ 明朝"/>
                <a:cs typeface="Calibri"/>
              </a:rPr>
              <a:t>The confusion of language in political thought …”  </a:t>
            </a:r>
            <a:r>
              <a:rPr lang="en-US" sz="1200" dirty="0" smtClean="0">
                <a:effectLst/>
                <a:latin typeface="+mn-lt"/>
                <a:ea typeface="ＭＳ 明朝"/>
                <a:cs typeface="Calibri"/>
              </a:rPr>
              <a:t>Modern civilization has given man undreamt of powers largely because, without understanding it, he has developed methods of utilizing more knowledge and resources than any one </a:t>
            </a:r>
            <a:r>
              <a:rPr lang="en-US" sz="1200" dirty="0" err="1" smtClean="0">
                <a:effectLst/>
                <a:latin typeface="+mn-lt"/>
                <a:ea typeface="ＭＳ 明朝"/>
                <a:cs typeface="Calibri"/>
              </a:rPr>
              <a:t>mindi</a:t>
            </a:r>
            <a:r>
              <a:rPr lang="en-US" sz="1200" dirty="0" smtClean="0">
                <a:effectLst/>
                <a:latin typeface="+mn-lt"/>
                <a:ea typeface="ＭＳ 明朝"/>
                <a:cs typeface="Calibri"/>
              </a:rPr>
              <a:t> s aware of.”  </a:t>
            </a:r>
          </a:p>
          <a:p>
            <a:pPr>
              <a:spcAft>
                <a:spcPts val="0"/>
              </a:spcAft>
            </a:pPr>
            <a:endParaRPr lang="en-US" sz="1200" dirty="0" smtClean="0">
              <a:effectLst/>
              <a:latin typeface="+mn-lt"/>
              <a:ea typeface="ＭＳ 明朝"/>
              <a:cs typeface="Calibri"/>
            </a:endParaRPr>
          </a:p>
          <a:p>
            <a:pPr>
              <a:spcAft>
                <a:spcPts val="0"/>
              </a:spcAft>
            </a:pPr>
            <a:r>
              <a:rPr lang="en-US" sz="1200" dirty="0" smtClean="0">
                <a:effectLst/>
                <a:latin typeface="+mn-lt"/>
                <a:ea typeface="ＭＳ 明朝"/>
                <a:cs typeface="Calibri"/>
              </a:rPr>
              <a:t>And on the title page of the book, he states “As the motto on the title page expresses it, 'man has become all he is without understanding what happened'. </a:t>
            </a:r>
          </a:p>
          <a:p>
            <a:pPr>
              <a:spcAft>
                <a:spcPts val="0"/>
              </a:spcAft>
            </a:pPr>
            <a:endParaRPr lang="en-US" sz="1200" dirty="0" smtClean="0">
              <a:effectLst/>
              <a:latin typeface="+mn-lt"/>
              <a:ea typeface="ＭＳ 明朝"/>
              <a:cs typeface="Calibri"/>
            </a:endParaRPr>
          </a:p>
          <a:p>
            <a:pPr>
              <a:spcAft>
                <a:spcPts val="0"/>
              </a:spcAft>
            </a:pPr>
            <a:endParaRPr lang="en-GB" sz="1200" dirty="0" smtClean="0">
              <a:effectLst/>
              <a:latin typeface="Cambria"/>
              <a:ea typeface="ＭＳ 明朝"/>
              <a:cs typeface="Times New Roman"/>
            </a:endParaRPr>
          </a:p>
          <a:p>
            <a:pPr>
              <a:spcAft>
                <a:spcPts val="0"/>
              </a:spcAft>
            </a:pPr>
            <a:r>
              <a:rPr lang="en-US" sz="1200" dirty="0" smtClean="0">
                <a:effectLst/>
                <a:latin typeface="+mn-lt"/>
                <a:ea typeface="ＭＳ 明朝"/>
                <a:cs typeface="Calibri"/>
              </a:rPr>
              <a:t>The more power they have, the more decisions they make, the more Basel I’s or Basel II’s or new financial architectures, the more meetings they have in Jackson Hole, the more meetings they have in Davos, the more meetings they have of G-20s and G-10s, the more rules they impose, [then] the more chaotic financial markets become. If somebody tries to rule the world in place of God in the name of stability, they do not produce stability. They produce chaos. We are living in the age of financial chaos because we gave in to the men who said, “Treat me like a god and I will give you stability.” </a:t>
            </a:r>
            <a:endParaRPr lang="en-GB" sz="1200" dirty="0" smtClean="0">
              <a:effectLst/>
              <a:latin typeface="Cambria"/>
              <a:ea typeface="ＭＳ 明朝"/>
              <a:cs typeface="Times New Roman"/>
            </a:endParaRPr>
          </a:p>
          <a:p>
            <a:pPr>
              <a:spcAft>
                <a:spcPts val="0"/>
              </a:spcAft>
            </a:pPr>
            <a:r>
              <a:rPr lang="en-US" sz="1200" dirty="0" smtClean="0">
                <a:effectLst/>
                <a:latin typeface="+mn-lt"/>
                <a:ea typeface="ＭＳ 明朝"/>
                <a:cs typeface="Calibri"/>
              </a:rPr>
              <a:t> </a:t>
            </a:r>
            <a:endParaRPr lang="en-GB" sz="1200" dirty="0" smtClean="0">
              <a:effectLst/>
              <a:latin typeface="Cambria"/>
              <a:ea typeface="ＭＳ 明朝"/>
              <a:cs typeface="Times New Roman"/>
            </a:endParaRPr>
          </a:p>
          <a:p>
            <a:pPr>
              <a:spcAft>
                <a:spcPts val="0"/>
              </a:spcAft>
            </a:pPr>
            <a:r>
              <a:rPr lang="en-US" sz="1200" dirty="0" smtClean="0">
                <a:effectLst/>
                <a:latin typeface="+mn-lt"/>
                <a:ea typeface="ＭＳ 明朝"/>
                <a:cs typeface="Calibri"/>
              </a:rPr>
              <a:t>At this moment in history, when Davos Man is failing so miserably that now it’s almost impossible for even their most ardent cult-members [to say], “Basel will save us! The planners will save us! The Keynesian elites will save us!” How devout can you be before eventually you say, “Okay, that’s not going to work”? </a:t>
            </a:r>
            <a:endParaRPr lang="en-GB" sz="1200" dirty="0" smtClean="0">
              <a:effectLst/>
              <a:latin typeface="Cambria"/>
              <a:ea typeface="ＭＳ 明朝"/>
              <a:cs typeface="Times New Roman"/>
            </a:endParaRPr>
          </a:p>
          <a:p>
            <a:endParaRPr lang="nl-NL" dirty="0"/>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3</a:t>
            </a:fld>
            <a:endParaRPr lang="nl-NL"/>
          </a:p>
        </p:txBody>
      </p:sp>
    </p:spTree>
    <p:extLst>
      <p:ext uri="{BB962C8B-B14F-4D97-AF65-F5344CB8AC3E}">
        <p14:creationId xmlns:p14="http://schemas.microsoft.com/office/powerpoint/2010/main" val="124483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eaLnBrk="1" hangingPunct="1">
              <a:spcBef>
                <a:spcPct val="0"/>
              </a:spcBef>
            </a:pPr>
            <a:endParaRPr lang="nl-NL" sz="1400" dirty="0" smtClean="0">
              <a:latin typeface="Calibri" charset="0"/>
            </a:endParaRPr>
          </a:p>
          <a:p>
            <a:pPr eaLnBrk="1" hangingPunct="1">
              <a:spcBef>
                <a:spcPct val="0"/>
              </a:spcBef>
            </a:pPr>
            <a:endParaRPr lang="nl-NL" sz="1400" dirty="0" smtClean="0">
              <a:latin typeface="Calibri" charset="0"/>
            </a:endParaRPr>
          </a:p>
          <a:p>
            <a:pPr eaLnBrk="1" hangingPunct="1">
              <a:spcBef>
                <a:spcPct val="0"/>
              </a:spcBef>
            </a:pPr>
            <a:endParaRPr lang="nl-NL" sz="1400" dirty="0">
              <a:latin typeface="Calibri" charset="0"/>
            </a:endParaRPr>
          </a:p>
          <a:p>
            <a:pPr eaLnBrk="1" hangingPunct="1">
              <a:spcBef>
                <a:spcPct val="0"/>
              </a:spcBef>
            </a:pPr>
            <a:r>
              <a:rPr lang="nl-NL" sz="1400" dirty="0">
                <a:latin typeface="Calibri" charset="0"/>
              </a:rPr>
              <a:t>Einstein </a:t>
            </a:r>
            <a:r>
              <a:rPr lang="nl-NL" sz="1400" dirty="0" err="1">
                <a:latin typeface="Calibri" charset="0"/>
              </a:rPr>
              <a:t>said</a:t>
            </a:r>
            <a:r>
              <a:rPr lang="nl-NL" sz="1400" dirty="0">
                <a:latin typeface="Calibri" charset="0"/>
              </a:rPr>
              <a:t> … “</a:t>
            </a:r>
            <a:r>
              <a:rPr lang="ja-JP" altLang="en-US" sz="1400" b="1" i="1" dirty="0">
                <a:solidFill>
                  <a:schemeClr val="bg1"/>
                </a:solidFill>
                <a:latin typeface="Calibri" charset="0"/>
              </a:rPr>
              <a:t>“</a:t>
            </a:r>
            <a:r>
              <a:rPr lang="en-US" sz="1400" b="1" i="1" dirty="0">
                <a:solidFill>
                  <a:schemeClr val="bg1"/>
                </a:solidFill>
                <a:latin typeface="Calibri" charset="0"/>
              </a:rPr>
              <a:t>We can't solve problems by using the same kind of thinking we used when we created them.</a:t>
            </a:r>
            <a:r>
              <a:rPr lang="ja-JP" altLang="en-US" sz="1400" b="1" i="1" dirty="0">
                <a:solidFill>
                  <a:schemeClr val="bg1"/>
                </a:solidFill>
                <a:latin typeface="Calibri" charset="0"/>
              </a:rPr>
              <a:t>”</a:t>
            </a:r>
            <a:endParaRPr lang="en-GB" altLang="ja-JP" sz="1400" b="1" i="1" dirty="0">
              <a:solidFill>
                <a:schemeClr val="bg1"/>
              </a:solidFill>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nl-NL" sz="1400" dirty="0" smtClean="0"/>
              <a:t>My goal is </a:t>
            </a:r>
            <a:r>
              <a:rPr lang="nl-NL" sz="1400" dirty="0" err="1" smtClean="0"/>
              <a:t>to</a:t>
            </a:r>
            <a:r>
              <a:rPr lang="nl-NL" sz="1400" dirty="0" smtClean="0"/>
              <a:t> help </a:t>
            </a:r>
            <a:r>
              <a:rPr lang="nl-NL" sz="1400" dirty="0" err="1" smtClean="0"/>
              <a:t>you</a:t>
            </a:r>
            <a:r>
              <a:rPr lang="nl-NL" sz="1400" dirty="0" smtClean="0"/>
              <a:t> on a </a:t>
            </a:r>
            <a:r>
              <a:rPr lang="nl-NL" sz="1400" dirty="0" err="1" smtClean="0"/>
              <a:t>journey</a:t>
            </a:r>
            <a:r>
              <a:rPr lang="nl-NL" sz="1400" dirty="0" smtClean="0"/>
              <a:t> </a:t>
            </a:r>
            <a:r>
              <a:rPr lang="nl-NL" sz="1400" dirty="0" err="1" smtClean="0"/>
              <a:t>to</a:t>
            </a:r>
            <a:r>
              <a:rPr lang="nl-NL" sz="1400" dirty="0" smtClean="0"/>
              <a:t> </a:t>
            </a:r>
            <a:r>
              <a:rPr lang="nl-NL" sz="1400" dirty="0" err="1" smtClean="0"/>
              <a:t>understand</a:t>
            </a:r>
            <a:r>
              <a:rPr lang="nl-NL" sz="1400" dirty="0" smtClean="0"/>
              <a:t> the way God is thinking </a:t>
            </a:r>
            <a:r>
              <a:rPr lang="nl-NL" sz="1400" dirty="0" err="1" smtClean="0"/>
              <a:t>about</a:t>
            </a:r>
            <a:r>
              <a:rPr lang="nl-NL" sz="1400" dirty="0" smtClean="0"/>
              <a:t> </a:t>
            </a:r>
            <a:r>
              <a:rPr lang="nl-NL" sz="1400" dirty="0" err="1" smtClean="0"/>
              <a:t>economics</a:t>
            </a:r>
            <a:r>
              <a:rPr lang="nl-NL" sz="1400" dirty="0" smtClean="0"/>
              <a:t> … New </a:t>
            </a:r>
            <a:r>
              <a:rPr lang="nl-NL" sz="1400" dirty="0" err="1" smtClean="0"/>
              <a:t>challenges</a:t>
            </a:r>
            <a:r>
              <a:rPr lang="nl-NL" sz="1400" dirty="0" smtClean="0"/>
              <a:t> </a:t>
            </a:r>
            <a:r>
              <a:rPr lang="nl-NL" sz="1400" dirty="0" err="1" smtClean="0"/>
              <a:t>require</a:t>
            </a:r>
            <a:r>
              <a:rPr lang="nl-NL" sz="1400" dirty="0" smtClean="0"/>
              <a:t> a new way of thinking … </a:t>
            </a:r>
          </a:p>
          <a:p>
            <a:pPr eaLnBrk="1" hangingPunct="1">
              <a:spcBef>
                <a:spcPct val="0"/>
              </a:spcBef>
            </a:pPr>
            <a:endParaRPr lang="en-GB" sz="1400" b="1" i="1" dirty="0">
              <a:solidFill>
                <a:schemeClr val="bg1"/>
              </a:solidFill>
              <a:latin typeface="Calibri" charset="0"/>
            </a:endParaRPr>
          </a:p>
          <a:p>
            <a:pPr eaLnBrk="1" hangingPunct="1">
              <a:spcBef>
                <a:spcPct val="0"/>
              </a:spcBef>
            </a:pPr>
            <a:endParaRPr lang="nl-NL" sz="1400" dirty="0">
              <a:latin typeface="Calibri" charset="0"/>
            </a:endParaRPr>
          </a:p>
          <a:p>
            <a:pPr eaLnBrk="1" hangingPunct="1">
              <a:spcBef>
                <a:spcPct val="0"/>
              </a:spcBef>
            </a:pPr>
            <a:r>
              <a:rPr lang="nl-NL" sz="1400" dirty="0">
                <a:latin typeface="Calibri" charset="0"/>
              </a:rPr>
              <a:t>We </a:t>
            </a:r>
            <a:r>
              <a:rPr lang="nl-NL" sz="1400" dirty="0" err="1">
                <a:latin typeface="Calibri" charset="0"/>
              </a:rPr>
              <a:t>need</a:t>
            </a:r>
            <a:r>
              <a:rPr lang="nl-NL" sz="1400" dirty="0">
                <a:latin typeface="Calibri" charset="0"/>
              </a:rPr>
              <a:t> </a:t>
            </a:r>
            <a:r>
              <a:rPr lang="nl-NL" sz="1400" dirty="0" err="1">
                <a:latin typeface="Calibri" charset="0"/>
              </a:rPr>
              <a:t>to</a:t>
            </a:r>
            <a:r>
              <a:rPr lang="nl-NL" sz="1400" dirty="0">
                <a:latin typeface="Calibri" charset="0"/>
              </a:rPr>
              <a:t> </a:t>
            </a:r>
            <a:r>
              <a:rPr lang="nl-NL" sz="1400" dirty="0" err="1">
                <a:latin typeface="Calibri" charset="0"/>
              </a:rPr>
              <a:t>be</a:t>
            </a:r>
            <a:r>
              <a:rPr lang="nl-NL" sz="1400" dirty="0">
                <a:latin typeface="Calibri" charset="0"/>
              </a:rPr>
              <a:t> </a:t>
            </a:r>
            <a:r>
              <a:rPr lang="nl-NL" sz="1400" dirty="0" err="1">
                <a:latin typeface="Calibri" charset="0"/>
              </a:rPr>
              <a:t>transformed</a:t>
            </a:r>
            <a:r>
              <a:rPr lang="nl-NL" sz="1400" dirty="0">
                <a:latin typeface="Calibri" charset="0"/>
              </a:rPr>
              <a:t> </a:t>
            </a:r>
            <a:r>
              <a:rPr lang="nl-NL" sz="1400" dirty="0" err="1">
                <a:latin typeface="Calibri" charset="0"/>
              </a:rPr>
              <a:t>by</a:t>
            </a:r>
            <a:r>
              <a:rPr lang="nl-NL" sz="1400" dirty="0">
                <a:latin typeface="Calibri" charset="0"/>
              </a:rPr>
              <a:t> the </a:t>
            </a:r>
            <a:r>
              <a:rPr lang="nl-NL" sz="1400" dirty="0" err="1">
                <a:latin typeface="Calibri" charset="0"/>
              </a:rPr>
              <a:t>renewal</a:t>
            </a:r>
            <a:r>
              <a:rPr lang="nl-NL" sz="1400" dirty="0">
                <a:latin typeface="Calibri" charset="0"/>
              </a:rPr>
              <a:t> of </a:t>
            </a:r>
            <a:r>
              <a:rPr lang="nl-NL" sz="1400" dirty="0" err="1">
                <a:latin typeface="Calibri" charset="0"/>
              </a:rPr>
              <a:t>our</a:t>
            </a:r>
            <a:r>
              <a:rPr lang="nl-NL" sz="1400" dirty="0">
                <a:latin typeface="Calibri" charset="0"/>
              </a:rPr>
              <a:t> </a:t>
            </a:r>
            <a:r>
              <a:rPr lang="nl-NL" sz="1400" dirty="0" err="1">
                <a:latin typeface="Calibri" charset="0"/>
              </a:rPr>
              <a:t>minds</a:t>
            </a:r>
            <a:r>
              <a:rPr lang="nl-NL" sz="1400" dirty="0">
                <a:latin typeface="Calibri" charset="0"/>
              </a:rPr>
              <a:t> (</a:t>
            </a:r>
            <a:r>
              <a:rPr lang="nl-NL" sz="1400" b="1" dirty="0" err="1">
                <a:latin typeface="Calibri" charset="0"/>
              </a:rPr>
              <a:t>not</a:t>
            </a:r>
            <a:r>
              <a:rPr lang="nl-NL" sz="1400" b="1" dirty="0">
                <a:latin typeface="Calibri" charset="0"/>
              </a:rPr>
              <a:t> </a:t>
            </a:r>
            <a:r>
              <a:rPr lang="nl-NL" sz="1400" b="1" dirty="0" err="1">
                <a:latin typeface="Calibri" charset="0"/>
              </a:rPr>
              <a:t>our</a:t>
            </a:r>
            <a:r>
              <a:rPr lang="nl-NL" sz="1400" b="1" dirty="0">
                <a:latin typeface="Calibri" charset="0"/>
              </a:rPr>
              <a:t> </a:t>
            </a:r>
            <a:r>
              <a:rPr lang="nl-NL" sz="1400" b="1" dirty="0" err="1">
                <a:latin typeface="Calibri" charset="0"/>
              </a:rPr>
              <a:t>behaviour</a:t>
            </a:r>
            <a:r>
              <a:rPr lang="nl-NL" sz="1400" b="1" dirty="0">
                <a:latin typeface="Calibri" charset="0"/>
              </a:rPr>
              <a:t>!</a:t>
            </a:r>
            <a:r>
              <a:rPr lang="nl-NL" sz="1400" dirty="0">
                <a:latin typeface="Calibri" charset="0"/>
              </a:rPr>
              <a:t>) Romans 12:2  “</a:t>
            </a:r>
            <a:r>
              <a:rPr lang="en-US" sz="1400" dirty="0">
                <a:latin typeface="Calibri" charset="0"/>
              </a:rPr>
              <a:t>Do not conform</a:t>
            </a:r>
            <a:r>
              <a:rPr lang="en-US" sz="1400" baseline="30000" dirty="0">
                <a:latin typeface="Calibri" charset="0"/>
              </a:rPr>
              <a:t> </a:t>
            </a:r>
            <a:r>
              <a:rPr lang="en-US" sz="1400" dirty="0">
                <a:latin typeface="Calibri" charset="0"/>
              </a:rPr>
              <a:t> to the pattern of this world,</a:t>
            </a:r>
            <a:r>
              <a:rPr lang="en-US" sz="1400" baseline="30000" dirty="0">
                <a:latin typeface="Calibri" charset="0"/>
              </a:rPr>
              <a:t> </a:t>
            </a:r>
            <a:r>
              <a:rPr lang="en-US" sz="1400" dirty="0">
                <a:latin typeface="Calibri" charset="0"/>
              </a:rPr>
              <a:t> but be transformed by the renewing of your mind.</a:t>
            </a:r>
            <a:r>
              <a:rPr lang="en-US" sz="1400" baseline="30000" dirty="0">
                <a:latin typeface="Calibri" charset="0"/>
              </a:rPr>
              <a:t> </a:t>
            </a:r>
            <a:r>
              <a:rPr lang="en-US" sz="1400" dirty="0">
                <a:latin typeface="Calibri" charset="0"/>
              </a:rPr>
              <a:t>Then you will be able to test and approve what God</a:t>
            </a:r>
            <a:r>
              <a:rPr lang="ja-JP" altLang="en-US" sz="1400" dirty="0">
                <a:latin typeface="Calibri" charset="0"/>
              </a:rPr>
              <a:t>’</a:t>
            </a:r>
            <a:r>
              <a:rPr lang="en-US" sz="1400" dirty="0">
                <a:latin typeface="Calibri" charset="0"/>
              </a:rPr>
              <a:t>s will is —his good, pleasing</a:t>
            </a:r>
            <a:r>
              <a:rPr lang="en-US" sz="1400" baseline="30000" dirty="0">
                <a:latin typeface="Calibri" charset="0"/>
              </a:rPr>
              <a:t> </a:t>
            </a:r>
            <a:r>
              <a:rPr lang="en-US" sz="1400" dirty="0">
                <a:latin typeface="Calibri" charset="0"/>
              </a:rPr>
              <a:t> and perfect will.</a:t>
            </a:r>
            <a:r>
              <a:rPr lang="ja-JP" altLang="en-US" sz="1400" dirty="0">
                <a:latin typeface="Calibri" charset="0"/>
              </a:rPr>
              <a:t>”</a:t>
            </a:r>
            <a:r>
              <a:rPr lang="en-US" sz="1400" dirty="0">
                <a:latin typeface="Calibri" charset="0"/>
              </a:rPr>
              <a:t>    Moses refused to be conformed to the world …  understood God’s economy …</a:t>
            </a:r>
            <a:endParaRPr lang="nl-NL" sz="1400" dirty="0"/>
          </a:p>
          <a:p>
            <a:pPr eaLnBrk="1" hangingPunct="1">
              <a:spcBef>
                <a:spcPct val="0"/>
              </a:spcBef>
            </a:pPr>
            <a:endParaRPr lang="nl-NL" sz="1400" dirty="0"/>
          </a:p>
          <a:p>
            <a:pPr eaLnBrk="1" hangingPunct="1">
              <a:spcBef>
                <a:spcPct val="0"/>
              </a:spcBef>
            </a:pPr>
            <a:r>
              <a:rPr lang="nl-NL" sz="1400" dirty="0" err="1"/>
              <a:t>Example</a:t>
            </a:r>
            <a:r>
              <a:rPr lang="nl-NL" sz="1400" dirty="0"/>
              <a:t>:</a:t>
            </a:r>
          </a:p>
          <a:p>
            <a:pPr eaLnBrk="1" hangingPunct="1">
              <a:spcBef>
                <a:spcPct val="0"/>
              </a:spcBef>
            </a:pPr>
            <a:r>
              <a:rPr lang="nl-NL" sz="1400" dirty="0" err="1"/>
              <a:t>Isaiah</a:t>
            </a:r>
            <a:r>
              <a:rPr lang="nl-NL" sz="1400" dirty="0"/>
              <a:t> 55: 1-2</a:t>
            </a:r>
          </a:p>
          <a:p>
            <a:pPr eaLnBrk="1" hangingPunct="1">
              <a:spcBef>
                <a:spcPct val="0"/>
              </a:spcBef>
            </a:pPr>
            <a:r>
              <a:rPr lang="nl-NL" sz="1400" dirty="0"/>
              <a:t>“</a:t>
            </a:r>
            <a:r>
              <a:rPr lang="en-US" sz="1400" dirty="0"/>
              <a:t> </a:t>
            </a:r>
            <a:r>
              <a:rPr lang="en-US" sz="1400" baseline="30000" dirty="0"/>
              <a:t>1</a:t>
            </a:r>
            <a:r>
              <a:rPr lang="en-US" sz="1400" dirty="0"/>
              <a:t> “Come, all you who are thirsty, come to the waters; and you who have no money, come, buy and eat! </a:t>
            </a:r>
            <a:br>
              <a:rPr lang="en-US" sz="1400" dirty="0"/>
            </a:br>
            <a:r>
              <a:rPr lang="en-US" sz="1400" dirty="0"/>
              <a:t>Come, buy wine and milk without money and without cost.  Why spend money on what is not bread, and your labor on what does not satisfy? </a:t>
            </a:r>
          </a:p>
          <a:p>
            <a:pPr eaLnBrk="1" hangingPunct="1">
              <a:spcBef>
                <a:spcPct val="0"/>
              </a:spcBef>
            </a:pPr>
            <a:endParaRPr lang="en-US" sz="1400" dirty="0"/>
          </a:p>
          <a:p>
            <a:pPr eaLnBrk="1" hangingPunct="1">
              <a:spcBef>
                <a:spcPct val="0"/>
              </a:spcBef>
            </a:pPr>
            <a:r>
              <a:rPr lang="en-US" sz="1400" dirty="0"/>
              <a:t>Because:  “</a:t>
            </a:r>
            <a:r>
              <a:rPr lang="en-US" sz="1400" baseline="30000" dirty="0"/>
              <a:t>8</a:t>
            </a:r>
            <a:r>
              <a:rPr lang="en-US" sz="1400" dirty="0"/>
              <a:t> “For my thoughts are not your thoughts, neither are your ways my ways,” </a:t>
            </a:r>
            <a:br>
              <a:rPr lang="en-US" sz="1400" dirty="0"/>
            </a:br>
            <a:r>
              <a:rPr lang="en-US" sz="1400" dirty="0"/>
              <a:t>            declares the LORD. </a:t>
            </a:r>
            <a:r>
              <a:rPr lang="en-US" sz="1400" baseline="30000" dirty="0"/>
              <a:t>9</a:t>
            </a:r>
            <a:r>
              <a:rPr lang="en-US" sz="1400" dirty="0"/>
              <a:t> “As the heavens are higher than the earth, </a:t>
            </a:r>
            <a:br>
              <a:rPr lang="en-US" sz="1400" dirty="0"/>
            </a:br>
            <a:r>
              <a:rPr lang="en-US" sz="1400" dirty="0"/>
              <a:t>   so are my ways higher than your ways and my thoughts than your thoughts. </a:t>
            </a:r>
          </a:p>
          <a:p>
            <a:endParaRPr lang="en-US" dirty="0" smtClean="0"/>
          </a:p>
          <a:p>
            <a:r>
              <a:rPr lang="nl-NL" sz="1100" dirty="0"/>
              <a:t>.</a:t>
            </a:r>
            <a:endParaRPr lang="en-US" dirty="0"/>
          </a:p>
        </p:txBody>
      </p:sp>
      <p:sp>
        <p:nvSpPr>
          <p:cNvPr id="4" name="Tijdelijke aanduiding voor dianummer 3"/>
          <p:cNvSpPr>
            <a:spLocks noGrp="1"/>
          </p:cNvSpPr>
          <p:nvPr>
            <p:ph type="sldNum" sz="quarter" idx="10"/>
          </p:nvPr>
        </p:nvSpPr>
        <p:spPr/>
        <p:txBody>
          <a:bodyPr/>
          <a:lstStyle/>
          <a:p>
            <a:fld id="{189AC6EE-C129-4820-8B21-5D92D29DF9F4}" type="slidenum">
              <a:rPr lang="en-US" smtClean="0"/>
              <a:t>4</a:t>
            </a:fld>
            <a:endParaRPr lang="en-US"/>
          </a:p>
        </p:txBody>
      </p:sp>
    </p:spTree>
    <p:extLst>
      <p:ext uri="{BB962C8B-B14F-4D97-AF65-F5344CB8AC3E}">
        <p14:creationId xmlns:p14="http://schemas.microsoft.com/office/powerpoint/2010/main" val="272406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a:p>
            <a:endParaRPr lang="nl-NL"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i="1" dirty="0" smtClean="0">
                <a:solidFill>
                  <a:schemeClr val="bg1"/>
                </a:solidFill>
                <a:latin typeface="Calibri" charset="0"/>
              </a:rPr>
              <a:t>This recession, from 2008, announced the death of the expert! Things have got so complex that we are no longer able to control them.</a:t>
            </a:r>
            <a:endParaRPr lang="en-US" sz="1200" b="1" i="1" dirty="0" smtClean="0">
              <a:solidFill>
                <a:schemeClr val="bg1"/>
              </a:solidFill>
              <a:latin typeface="Calibri" charset="0"/>
            </a:endParaRPr>
          </a:p>
          <a:p>
            <a:endParaRPr lang="nl-NL" sz="1200" b="0" i="0" u="none" strike="noStrike" kern="1200" baseline="0" dirty="0" smtClean="0">
              <a:solidFill>
                <a:schemeClr val="tx1"/>
              </a:solidFill>
              <a:latin typeface="+mn-lt"/>
              <a:ea typeface="+mn-ea"/>
              <a:cs typeface="+mn-cs"/>
            </a:endParaRPr>
          </a:p>
          <a:p>
            <a:pPr lvl="1"/>
            <a:r>
              <a:rPr lang="en-GB" dirty="0" smtClean="0"/>
              <a:t>“our autonomous intelligence is permanently creating systems of such a high degree of complexity, that our learning and controlling capabilities are getting increasingly overstretched.”</a:t>
            </a:r>
            <a:endParaRPr lang="en-GB" sz="2400" dirty="0" smtClean="0"/>
          </a:p>
          <a:p>
            <a:pPr lvl="3"/>
            <a:r>
              <a:rPr lang="en-GB" dirty="0" smtClean="0"/>
              <a:t>‘man is too stupid for his own intelligence’</a:t>
            </a:r>
          </a:p>
          <a:p>
            <a:pPr lvl="3"/>
            <a:endParaRPr lang="en-GB" sz="1800" dirty="0" smtClean="0"/>
          </a:p>
          <a:p>
            <a:pPr lvl="1"/>
            <a:r>
              <a:rPr lang="en-GB" sz="2400" dirty="0" smtClean="0"/>
              <a:t>”because men refused to recognise God and take him seriously, God gave them over to their corrupt and disqualified minds.”    (Romans 1:28)</a:t>
            </a:r>
            <a:endParaRPr lang="en-GB" sz="2600" dirty="0" smtClean="0"/>
          </a:p>
          <a:p>
            <a:endParaRPr lang="nl-NL" sz="1200" b="0" i="0" u="none" strike="noStrike" kern="1200" baseline="0" dirty="0" smtClean="0">
              <a:solidFill>
                <a:schemeClr val="tx1"/>
              </a:solidFill>
              <a:latin typeface="+mn-lt"/>
              <a:ea typeface="+mn-ea"/>
              <a:cs typeface="+mn-cs"/>
            </a:endParaRPr>
          </a:p>
          <a:p>
            <a:endParaRPr lang="nl-NL" sz="1200" b="0" i="0" u="none" strike="noStrike" kern="1200" baseline="0" dirty="0" smtClean="0">
              <a:solidFill>
                <a:schemeClr val="tx1"/>
              </a:solidFill>
              <a:latin typeface="+mn-lt"/>
              <a:ea typeface="+mn-ea"/>
              <a:cs typeface="+mn-cs"/>
            </a:endParaRPr>
          </a:p>
          <a:p>
            <a:endParaRPr lang="nl-NL"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ＭＳ 明朝"/>
                <a:cs typeface="Calibri"/>
              </a:rPr>
              <a:t>Albert Einstein was heard to say, “Only two things are infinite, the universe and human stupidity, and I’m not sure about the former.”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ＭＳ 明朝"/>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ＭＳ 明朝"/>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ＭＳ 明朝"/>
                <a:cs typeface="Calibri"/>
              </a:rPr>
              <a:t>Sadly, it does seem that far too often there is no limit to the foolishness we get ourselves into—or the damage we create by our foolishness and the choices it fosters.</a:t>
            </a:r>
            <a:endParaRPr lang="en-GB" sz="1200" dirty="0" smtClean="0">
              <a:effectLst/>
              <a:latin typeface="Cambria"/>
              <a:ea typeface="ＭＳ 明朝"/>
              <a:cs typeface="Times New Roman"/>
            </a:endParaRPr>
          </a:p>
          <a:p>
            <a:endParaRPr lang="nl-NL" sz="1200" b="0" i="0" u="none" strike="noStrike" kern="1200" baseline="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5</a:t>
            </a:fld>
            <a:endParaRPr lang="nl-NL"/>
          </a:p>
        </p:txBody>
      </p:sp>
    </p:spTree>
    <p:extLst>
      <p:ext uri="{BB962C8B-B14F-4D97-AF65-F5344CB8AC3E}">
        <p14:creationId xmlns:p14="http://schemas.microsoft.com/office/powerpoint/2010/main" val="119580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Therefore, I urge you, brothers and sisters, in view of God’s mercy, to offer your bodies (</a:t>
            </a:r>
            <a:r>
              <a:rPr lang="en-GB" b="1" dirty="0" smtClean="0"/>
              <a:t>businesses</a:t>
            </a:r>
            <a:r>
              <a:rPr lang="en-GB" dirty="0" smtClean="0"/>
              <a:t>)   as a living sacrifice, holy and pleasing to God – this is your true and proper worship.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Do not conform to the pattern of this world, but be transformed by the renewing of your mind.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Then you will be able to test and approve what God’s will is – his good, pleasing and perfect will. 		 </a:t>
            </a:r>
            <a:r>
              <a:rPr lang="en-GB" sz="1050" dirty="0" smtClean="0"/>
              <a:t>(Romans 12:1,2)</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050" dirty="0" smtClean="0"/>
          </a:p>
          <a:p>
            <a:endParaRPr lang="nl-NL" dirty="0" smtClean="0"/>
          </a:p>
          <a:p>
            <a:r>
              <a:rPr lang="nl-NL" dirty="0" smtClean="0"/>
              <a:t>Out thinking </a:t>
            </a:r>
            <a:r>
              <a:rPr lang="nl-NL" dirty="0" err="1" smtClean="0"/>
              <a:t>about</a:t>
            </a:r>
            <a:r>
              <a:rPr lang="nl-NL" dirty="0" smtClean="0"/>
              <a:t> the </a:t>
            </a:r>
            <a:r>
              <a:rPr lang="nl-NL" dirty="0" err="1" smtClean="0"/>
              <a:t>economics</a:t>
            </a:r>
            <a:r>
              <a:rPr lang="nl-NL" dirty="0" smtClean="0"/>
              <a:t> of Gods </a:t>
            </a:r>
            <a:r>
              <a:rPr lang="nl-NL" dirty="0" err="1" smtClean="0"/>
              <a:t>Kingdom</a:t>
            </a:r>
            <a:r>
              <a:rPr lang="nl-NL" dirty="0" smtClean="0"/>
              <a:t> </a:t>
            </a:r>
            <a:r>
              <a:rPr lang="nl-NL" dirty="0" err="1" smtClean="0"/>
              <a:t>needs</a:t>
            </a:r>
            <a:r>
              <a:rPr lang="nl-NL" dirty="0" smtClean="0"/>
              <a:t> </a:t>
            </a:r>
            <a:r>
              <a:rPr lang="nl-NL" dirty="0" err="1" smtClean="0"/>
              <a:t>to</a:t>
            </a:r>
            <a:r>
              <a:rPr lang="nl-NL" dirty="0" smtClean="0"/>
              <a:t> </a:t>
            </a:r>
            <a:r>
              <a:rPr lang="nl-NL" dirty="0" err="1" smtClean="0"/>
              <a:t>be</a:t>
            </a:r>
            <a:r>
              <a:rPr lang="nl-NL" dirty="0" smtClean="0"/>
              <a:t> </a:t>
            </a:r>
            <a:r>
              <a:rPr lang="nl-NL" dirty="0" err="1" smtClean="0"/>
              <a:t>transformed</a:t>
            </a:r>
            <a:r>
              <a:rPr lang="nl-NL" dirty="0" smtClean="0"/>
              <a:t>!  We </a:t>
            </a:r>
            <a:r>
              <a:rPr lang="nl-NL" dirty="0" err="1" smtClean="0"/>
              <a:t>need</a:t>
            </a:r>
            <a:r>
              <a:rPr lang="nl-NL" dirty="0" smtClean="0"/>
              <a:t> </a:t>
            </a:r>
            <a:r>
              <a:rPr lang="nl-NL" dirty="0" err="1" smtClean="0"/>
              <a:t>to</a:t>
            </a:r>
            <a:r>
              <a:rPr lang="nl-NL" dirty="0" smtClean="0"/>
              <a:t> </a:t>
            </a:r>
            <a:r>
              <a:rPr lang="nl-NL" dirty="0" err="1" smtClean="0"/>
              <a:t>learn</a:t>
            </a:r>
            <a:r>
              <a:rPr lang="nl-NL" dirty="0" smtClean="0"/>
              <a:t> </a:t>
            </a:r>
            <a:r>
              <a:rPr lang="nl-NL" dirty="0" err="1" smtClean="0"/>
              <a:t>what</a:t>
            </a:r>
            <a:r>
              <a:rPr lang="nl-NL" dirty="0" smtClean="0"/>
              <a:t> </a:t>
            </a:r>
            <a:r>
              <a:rPr lang="nl-NL" dirty="0" err="1" smtClean="0"/>
              <a:t>this</a:t>
            </a:r>
            <a:r>
              <a:rPr lang="nl-NL" dirty="0" smtClean="0"/>
              <a:t> means </a:t>
            </a:r>
            <a:r>
              <a:rPr lang="nl-NL" dirty="0" err="1" smtClean="0"/>
              <a:t>for</a:t>
            </a:r>
            <a:r>
              <a:rPr lang="nl-NL" dirty="0" smtClean="0"/>
              <a:t> </a:t>
            </a:r>
            <a:r>
              <a:rPr lang="nl-NL" dirty="0" err="1" smtClean="0"/>
              <a:t>our</a:t>
            </a:r>
            <a:r>
              <a:rPr lang="nl-NL" dirty="0" smtClean="0"/>
              <a:t> business </a:t>
            </a:r>
            <a:r>
              <a:rPr lang="nl-NL" dirty="0" err="1" smtClean="0"/>
              <a:t>and</a:t>
            </a:r>
            <a:r>
              <a:rPr lang="nl-NL" dirty="0" smtClean="0"/>
              <a:t> pour </a:t>
            </a:r>
            <a:r>
              <a:rPr lang="nl-NL" dirty="0" err="1" smtClean="0"/>
              <a:t>economic</a:t>
            </a:r>
            <a:r>
              <a:rPr lang="nl-NL" baseline="0" dirty="0" smtClean="0"/>
              <a:t> life!</a:t>
            </a:r>
          </a:p>
          <a:p>
            <a:endParaRPr lang="nl-NL" baseline="0" dirty="0" smtClean="0"/>
          </a:p>
          <a:p>
            <a:r>
              <a:rPr lang="en-US" sz="1200" kern="1200" dirty="0" smtClean="0">
                <a:solidFill>
                  <a:schemeClr val="tx1"/>
                </a:solidFill>
                <a:effectLst/>
                <a:latin typeface="+mn-lt"/>
                <a:ea typeface="+mn-ea"/>
                <a:cs typeface="+mn-cs"/>
              </a:rPr>
              <a:t>The answer for such destructive foolishness is to embrace the wisdom of God. Proverbs 9:10 reminds us, “The fear of the Lord is the beginning of wisdom, and the knowledge of the Holy One is understanding.” Only by allowing God to transform us can we overcome the foolish decisions that cause so much trouble. With His loving guidance, we can follow the pathway of godly wisdom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dirty="0" smtClean="0"/>
          </a:p>
          <a:p>
            <a:endParaRPr lang="nl-NL" dirty="0" smtClean="0"/>
          </a:p>
          <a:p>
            <a:pPr eaLnBrk="1" hangingPunct="1">
              <a:spcBef>
                <a:spcPct val="0"/>
              </a:spcBef>
            </a:pPr>
            <a:r>
              <a:rPr lang="nl-NL" sz="1200" b="1" dirty="0" err="1" smtClean="0"/>
              <a:t>Jesus</a:t>
            </a:r>
            <a:r>
              <a:rPr lang="nl-NL" sz="1200" b="1" dirty="0" smtClean="0"/>
              <a:t> </a:t>
            </a:r>
            <a:r>
              <a:rPr lang="nl-NL" sz="1200" b="1" dirty="0" err="1" smtClean="0"/>
              <a:t>taught</a:t>
            </a:r>
            <a:r>
              <a:rPr lang="nl-NL" sz="1200" b="1" dirty="0" smtClean="0"/>
              <a:t> </a:t>
            </a:r>
            <a:r>
              <a:rPr lang="nl-NL" sz="1200" b="1" dirty="0" err="1" smtClean="0"/>
              <a:t>us</a:t>
            </a:r>
            <a:r>
              <a:rPr lang="nl-NL" sz="1200" b="1" dirty="0" smtClean="0"/>
              <a:t> </a:t>
            </a:r>
            <a:r>
              <a:rPr lang="nl-NL" sz="1200" b="1" dirty="0" err="1" smtClean="0"/>
              <a:t>to</a:t>
            </a:r>
            <a:r>
              <a:rPr lang="nl-NL" sz="1200" b="1" dirty="0" smtClean="0"/>
              <a:t> </a:t>
            </a:r>
            <a:r>
              <a:rPr lang="nl-NL" sz="1200" b="1" dirty="0" err="1" smtClean="0"/>
              <a:t>pray</a:t>
            </a:r>
            <a:r>
              <a:rPr lang="nl-NL" sz="1200" b="1" dirty="0" smtClean="0"/>
              <a:t> “ </a:t>
            </a:r>
            <a:r>
              <a:rPr lang="nl-NL" sz="1200" b="1" dirty="0" err="1" smtClean="0"/>
              <a:t>Thy</a:t>
            </a:r>
            <a:r>
              <a:rPr lang="nl-NL" sz="1200" b="1" dirty="0" smtClean="0"/>
              <a:t> </a:t>
            </a:r>
            <a:r>
              <a:rPr lang="nl-NL" sz="1200" b="1" dirty="0" err="1" smtClean="0"/>
              <a:t>Kingdom</a:t>
            </a:r>
            <a:r>
              <a:rPr lang="nl-NL" sz="1200" b="1" baseline="0" dirty="0" smtClean="0"/>
              <a:t> </a:t>
            </a:r>
            <a:r>
              <a:rPr lang="nl-NL" sz="1200" b="1" dirty="0" err="1" smtClean="0"/>
              <a:t>come</a:t>
            </a:r>
            <a:r>
              <a:rPr lang="nl-NL" sz="1200" b="1" dirty="0" smtClean="0"/>
              <a:t>, </a:t>
            </a:r>
            <a:r>
              <a:rPr lang="nl-NL" sz="1200" b="1" dirty="0" err="1" smtClean="0"/>
              <a:t>thy</a:t>
            </a:r>
            <a:r>
              <a:rPr lang="nl-NL" sz="1200" b="1" dirty="0" smtClean="0"/>
              <a:t> </a:t>
            </a:r>
            <a:r>
              <a:rPr lang="nl-NL" sz="1200" b="1" dirty="0" err="1" smtClean="0"/>
              <a:t>will</a:t>
            </a:r>
            <a:r>
              <a:rPr lang="nl-NL" sz="1200" b="1" dirty="0" smtClean="0"/>
              <a:t> </a:t>
            </a:r>
            <a:r>
              <a:rPr lang="nl-NL" sz="1200" b="1" dirty="0" err="1" smtClean="0"/>
              <a:t>be</a:t>
            </a:r>
            <a:r>
              <a:rPr lang="nl-NL" sz="1200" b="1" dirty="0" smtClean="0"/>
              <a:t> </a:t>
            </a:r>
            <a:r>
              <a:rPr lang="nl-NL" sz="1200" b="1" dirty="0" err="1" smtClean="0"/>
              <a:t>done</a:t>
            </a:r>
            <a:r>
              <a:rPr lang="nl-NL" sz="1200" b="1" dirty="0" smtClean="0"/>
              <a:t>, on</a:t>
            </a:r>
            <a:r>
              <a:rPr lang="nl-NL" sz="1200" b="1" baseline="0" dirty="0" smtClean="0"/>
              <a:t> </a:t>
            </a:r>
            <a:r>
              <a:rPr lang="nl-NL" sz="1200" b="1" baseline="0" dirty="0" err="1" smtClean="0"/>
              <a:t>earth</a:t>
            </a:r>
            <a:r>
              <a:rPr lang="nl-NL" sz="1200" b="1" baseline="0" dirty="0" smtClean="0"/>
              <a:t> as </a:t>
            </a:r>
            <a:r>
              <a:rPr lang="nl-NL" sz="1200" b="1" baseline="0" dirty="0" err="1" smtClean="0"/>
              <a:t>it</a:t>
            </a:r>
            <a:r>
              <a:rPr lang="nl-NL" sz="1200" b="1" baseline="0" dirty="0" smtClean="0"/>
              <a:t> is in heven!”</a:t>
            </a:r>
          </a:p>
          <a:p>
            <a:pPr eaLnBrk="1" hangingPunct="1">
              <a:spcBef>
                <a:spcPct val="0"/>
              </a:spcBef>
            </a:pPr>
            <a:endParaRPr lang="nl-NL" sz="1200" b="1" baseline="0" dirty="0" smtClean="0"/>
          </a:p>
          <a:p>
            <a:pPr eaLnBrk="1" hangingPunct="1">
              <a:spcBef>
                <a:spcPct val="0"/>
              </a:spcBef>
            </a:pPr>
            <a:r>
              <a:rPr lang="nl-NL" sz="1200" b="1" baseline="0" dirty="0" smtClean="0"/>
              <a:t>The </a:t>
            </a:r>
            <a:r>
              <a:rPr lang="nl-NL" sz="1200" b="1" baseline="0" dirty="0" err="1" smtClean="0"/>
              <a:t>Kingdom</a:t>
            </a:r>
            <a:r>
              <a:rPr lang="nl-NL" sz="1200" b="1" baseline="0" dirty="0" smtClean="0"/>
              <a:t> has </a:t>
            </a:r>
            <a:r>
              <a:rPr lang="nl-NL" sz="1200" b="1" baseline="0" dirty="0" err="1" smtClean="0"/>
              <a:t>come</a:t>
            </a:r>
            <a:r>
              <a:rPr lang="nl-NL" sz="1200" b="1" baseline="0" dirty="0" smtClean="0"/>
              <a:t> </a:t>
            </a:r>
            <a:r>
              <a:rPr lang="nl-NL" sz="1200" b="1" baseline="0" dirty="0" err="1" smtClean="0"/>
              <a:t>with</a:t>
            </a:r>
            <a:r>
              <a:rPr lang="nl-NL" sz="1200" b="1" baseline="0" dirty="0" smtClean="0"/>
              <a:t> </a:t>
            </a:r>
            <a:r>
              <a:rPr lang="nl-NL" sz="1200" b="1" baseline="0" dirty="0" err="1" smtClean="0"/>
              <a:t>Jesus</a:t>
            </a:r>
            <a:r>
              <a:rPr lang="nl-NL" sz="1200" b="1" baseline="0" dirty="0" smtClean="0"/>
              <a:t>, as he </a:t>
            </a:r>
            <a:r>
              <a:rPr lang="nl-NL" sz="1200" b="1" baseline="0" dirty="0" err="1" smtClean="0"/>
              <a:t>said</a:t>
            </a:r>
            <a:r>
              <a:rPr lang="nl-NL" sz="1200" b="1" baseline="0" dirty="0" smtClean="0"/>
              <a:t> “ the </a:t>
            </a:r>
            <a:r>
              <a:rPr lang="nl-NL" sz="1200" b="1" baseline="0" dirty="0" err="1" smtClean="0"/>
              <a:t>Kingdom</a:t>
            </a:r>
            <a:r>
              <a:rPr lang="nl-NL" sz="1200" b="1" baseline="0" dirty="0" smtClean="0"/>
              <a:t> is </a:t>
            </a:r>
            <a:r>
              <a:rPr lang="nl-NL" sz="1200" b="1" baseline="0" dirty="0" err="1" smtClean="0"/>
              <a:t>amongst</a:t>
            </a:r>
            <a:r>
              <a:rPr lang="nl-NL" sz="1200" b="1" baseline="0" dirty="0" smtClean="0"/>
              <a:t> </a:t>
            </a:r>
            <a:r>
              <a:rPr lang="nl-NL" sz="1200" b="1" baseline="0" dirty="0" err="1" smtClean="0"/>
              <a:t>you</a:t>
            </a:r>
            <a:r>
              <a:rPr lang="nl-NL" sz="1200" b="1" baseline="0" dirty="0" smtClean="0"/>
              <a:t>.!” </a:t>
            </a:r>
          </a:p>
          <a:p>
            <a:pPr eaLnBrk="1" hangingPunct="1">
              <a:spcBef>
                <a:spcPct val="0"/>
              </a:spcBef>
            </a:pPr>
            <a:endParaRPr lang="nl-NL" sz="1200" b="1" baseline="0" dirty="0" smtClean="0"/>
          </a:p>
          <a:p>
            <a:pPr eaLnBrk="1" hangingPunct="1">
              <a:spcBef>
                <a:spcPct val="0"/>
              </a:spcBef>
            </a:pPr>
            <a:r>
              <a:rPr lang="nl-NL" sz="1200" b="1" baseline="0" dirty="0" err="1" smtClean="0"/>
              <a:t>Revelation</a:t>
            </a:r>
            <a:r>
              <a:rPr lang="nl-NL" sz="1200" b="1" baseline="0" dirty="0" smtClean="0"/>
              <a:t> …  </a:t>
            </a:r>
            <a:r>
              <a:rPr lang="nl-NL" sz="1200" kern="1200" dirty="0" err="1" smtClean="0">
                <a:solidFill>
                  <a:schemeClr val="tx1"/>
                </a:solidFill>
                <a:latin typeface="+mn-lt"/>
                <a:ea typeface="+mn-ea"/>
                <a:cs typeface="+mn-cs"/>
              </a:rPr>
              <a:t>Surely</a:t>
            </a:r>
            <a:r>
              <a:rPr lang="nl-NL" sz="1200" kern="1200" dirty="0" smtClean="0">
                <a:solidFill>
                  <a:schemeClr val="tx1"/>
                </a:solidFill>
                <a:latin typeface="+mn-lt"/>
                <a:ea typeface="+mn-ea"/>
                <a:cs typeface="+mn-cs"/>
              </a:rPr>
              <a:t> the Sovereign Lord does </a:t>
            </a:r>
            <a:r>
              <a:rPr lang="nl-NL" sz="1200" kern="1200" dirty="0" err="1" smtClean="0">
                <a:solidFill>
                  <a:schemeClr val="tx1"/>
                </a:solidFill>
                <a:latin typeface="+mn-lt"/>
                <a:ea typeface="+mn-ea"/>
                <a:cs typeface="+mn-cs"/>
              </a:rPr>
              <a:t>nothing</a:t>
            </a:r>
            <a:r>
              <a:rPr lang="nl-NL" sz="1200" kern="1200" dirty="0" smtClean="0">
                <a:solidFill>
                  <a:schemeClr val="tx1"/>
                </a:solidFill>
                <a:latin typeface="+mn-lt"/>
                <a:ea typeface="+mn-ea"/>
                <a:cs typeface="+mn-cs"/>
              </a:rPr>
              <a:t>     without </a:t>
            </a:r>
            <a:r>
              <a:rPr lang="nl-NL" sz="1200" kern="1200" dirty="0" err="1" smtClean="0">
                <a:solidFill>
                  <a:schemeClr val="tx1"/>
                </a:solidFill>
                <a:latin typeface="+mn-lt"/>
                <a:ea typeface="+mn-ea"/>
                <a:cs typeface="+mn-cs"/>
              </a:rPr>
              <a:t>revealing</a:t>
            </a:r>
            <a:r>
              <a:rPr lang="nl-NL" sz="1200" kern="1200" dirty="0" smtClean="0">
                <a:solidFill>
                  <a:schemeClr val="tx1"/>
                </a:solidFill>
                <a:latin typeface="+mn-lt"/>
                <a:ea typeface="+mn-ea"/>
                <a:cs typeface="+mn-cs"/>
              </a:rPr>
              <a:t> his plan 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his </a:t>
            </a:r>
            <a:r>
              <a:rPr lang="nl-NL" sz="1200" kern="1200" dirty="0" err="1" smtClean="0">
                <a:solidFill>
                  <a:schemeClr val="tx1"/>
                </a:solidFill>
                <a:latin typeface="+mn-lt"/>
                <a:ea typeface="+mn-ea"/>
                <a:cs typeface="+mn-cs"/>
              </a:rPr>
              <a:t>servants</a:t>
            </a:r>
            <a:r>
              <a:rPr lang="nl-NL" sz="1200" kern="1200" dirty="0" smtClean="0">
                <a:solidFill>
                  <a:schemeClr val="tx1"/>
                </a:solidFill>
                <a:latin typeface="+mn-lt"/>
                <a:ea typeface="+mn-ea"/>
                <a:cs typeface="+mn-cs"/>
              </a:rPr>
              <a:t> the </a:t>
            </a:r>
            <a:r>
              <a:rPr lang="nl-NL" sz="1200" kern="1200" dirty="0" err="1" smtClean="0">
                <a:solidFill>
                  <a:schemeClr val="tx1"/>
                </a:solidFill>
                <a:latin typeface="+mn-lt"/>
                <a:ea typeface="+mn-ea"/>
                <a:cs typeface="+mn-cs"/>
              </a:rPr>
              <a:t>prophets</a:t>
            </a:r>
            <a:r>
              <a:rPr lang="nl-NL" sz="1200" kern="1200" dirty="0" smtClean="0">
                <a:solidFill>
                  <a:schemeClr val="tx1"/>
                </a:solidFill>
                <a:latin typeface="+mn-lt"/>
                <a:ea typeface="+mn-ea"/>
                <a:cs typeface="+mn-cs"/>
              </a:rPr>
              <a:t>.  AMOS 3:7</a:t>
            </a:r>
            <a:endParaRPr lang="nl-NL" sz="1200" b="1"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6</a:t>
            </a:fld>
            <a:endParaRPr lang="nl-NL"/>
          </a:p>
        </p:txBody>
      </p:sp>
    </p:spTree>
    <p:extLst>
      <p:ext uri="{BB962C8B-B14F-4D97-AF65-F5344CB8AC3E}">
        <p14:creationId xmlns:p14="http://schemas.microsoft.com/office/powerpoint/2010/main" val="366659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mn-lt"/>
                <a:ea typeface="+mn-ea"/>
                <a:cs typeface="+mn-cs"/>
              </a:rPr>
              <a:t>I once saw a brief news clip of a party held after an annual Academy Awards ceremony. An Oscar winner, in a rush of enthusiasm (probably </a:t>
            </a:r>
            <a:r>
              <a:rPr lang="en-GB" sz="1200" kern="1200" dirty="0" err="1" smtClean="0">
                <a:solidFill>
                  <a:schemeClr val="tx1"/>
                </a:solidFill>
                <a:effectLst/>
                <a:latin typeface="+mn-lt"/>
                <a:ea typeface="+mn-ea"/>
                <a:cs typeface="+mn-cs"/>
              </a:rPr>
              <a:t>fueled</a:t>
            </a:r>
            <a:r>
              <a:rPr lang="en-GB" sz="1200" kern="1200" dirty="0" smtClean="0">
                <a:solidFill>
                  <a:schemeClr val="tx1"/>
                </a:solidFill>
                <a:effectLst/>
                <a:latin typeface="+mn-lt"/>
                <a:ea typeface="+mn-ea"/>
                <a:cs typeface="+mn-cs"/>
              </a:rPr>
              <a:t> by alcohol), held the statuette aloft and screamed, “I won it! It’s mine!” That’s not the sense of the “Mine!” that Jesus proclaims about the whole creation. His use of “Mine!” is more like that of a mother who lovingly whispers “You’re my own little baby” to </a:t>
            </a:r>
          </a:p>
          <a:p>
            <a:r>
              <a:rPr lang="en-GB" sz="1200" kern="1200" dirty="0" smtClean="0">
                <a:solidFill>
                  <a:schemeClr val="tx1"/>
                </a:solidFill>
                <a:effectLst/>
                <a:latin typeface="+mn-lt"/>
                <a:ea typeface="+mn-ea"/>
                <a:cs typeface="+mn-cs"/>
              </a:rPr>
              <a:t>the infant in her arms, or the husband </a:t>
            </a:r>
          </a:p>
          <a:p>
            <a:r>
              <a:rPr lang="en-GB" sz="1200" kern="1200" dirty="0" smtClean="0">
                <a:solidFill>
                  <a:schemeClr val="tx1"/>
                </a:solidFill>
                <a:effectLst/>
                <a:latin typeface="+mn-lt"/>
                <a:ea typeface="+mn-ea"/>
                <a:cs typeface="+mn-cs"/>
              </a:rPr>
              <a:t>who says as he embraces his wife, “You will always be mine.” </a:t>
            </a:r>
          </a:p>
          <a:p>
            <a:endParaRPr lang="nl-NL" dirty="0" smtClean="0"/>
          </a:p>
          <a:p>
            <a:endParaRPr lang="nl-NL" dirty="0" smtClean="0"/>
          </a:p>
          <a:p>
            <a:r>
              <a:rPr lang="en-GB" sz="1200" kern="1200" dirty="0" smtClean="0">
                <a:solidFill>
                  <a:schemeClr val="tx1"/>
                </a:solidFill>
                <a:effectLst/>
                <a:latin typeface="+mn-lt"/>
                <a:ea typeface="+mn-ea"/>
                <a:cs typeface="+mn-cs"/>
              </a:rPr>
              <a:t>There’s a nice story told about Pope John XIII, when he was still Venice’s Cardinal </a:t>
            </a:r>
            <a:r>
              <a:rPr lang="en-GB" sz="1200" kern="1200" dirty="0" err="1" smtClean="0">
                <a:solidFill>
                  <a:schemeClr val="tx1"/>
                </a:solidFill>
                <a:effectLst/>
                <a:latin typeface="+mn-lt"/>
                <a:ea typeface="+mn-ea"/>
                <a:cs typeface="+mn-cs"/>
              </a:rPr>
              <a:t>Roncalli</a:t>
            </a:r>
            <a:r>
              <a:rPr lang="en-GB" sz="1200" kern="1200" dirty="0" smtClean="0">
                <a:solidFill>
                  <a:schemeClr val="tx1"/>
                </a:solidFill>
                <a:effectLst/>
                <a:latin typeface="+mn-lt"/>
                <a:ea typeface="+mn-ea"/>
                <a:cs typeface="+mn-cs"/>
              </a:rPr>
              <a:t>. He was having dinner one night with a priestly assistant who was reporting to the cardinal about another priest, a bit of a renegade, who was doing things that were embarrassing the hierarchy. The future pope listened calmly, sipping wine from a goblet. Finally the assistant cried out in a frustrated tone, “How can you take this so calmly? Don’t you realize what this priest is doing?” The cardinal then gently asked the younger priest, “Father, whose goblet is this?” “It is yours, Your Eminence,” the priest answered. The cardinal then threw the goblet to the floor, and it shattered into many fragments. “And now whose goblet is it?” he asked. “It is still yours,” was the answer. “And so is this priest still my brother in Christ,” said the cardinal with a note of sadness in his voice, “even though he is shattered and broken.”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Jesus often says “Mine!” with that kind of gentle sadness—and people like me all too often provoke such gentle sadness from him. He longs for the day—a day that is surely coming—when he will say a joyful “Mine!” over the creation that he has made new. That “Mine!” will finally have no sadness to it. </a:t>
            </a:r>
          </a:p>
          <a:p>
            <a:r>
              <a:rPr lang="en-GB" sz="1200" kern="1200" dirty="0" smtClean="0">
                <a:solidFill>
                  <a:schemeClr val="tx1"/>
                </a:solidFill>
                <a:effectLst/>
                <a:latin typeface="+mn-lt"/>
                <a:ea typeface="+mn-ea"/>
                <a:cs typeface="+mn-cs"/>
              </a:rPr>
              <a:t>Until that day comes, however, we have no business shouting Jesus’ “Mine!” with any kind of arrogance. I worry about that tendency toward arrogance. It can easily blind us to the need to go out and suffer in those many broken regions of creation where the homeless set up their crude sleeping shelters, where people grieve, and where the abused and the abandoned cry out in despair. Jesus calls us to join him there, for those square inches—and those who inhabit them— belong to him, too. </a:t>
            </a:r>
          </a:p>
          <a:p>
            <a:endParaRPr lang="nl-NL" dirty="0"/>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7</a:t>
            </a:fld>
            <a:endParaRPr lang="nl-NL"/>
          </a:p>
        </p:txBody>
      </p:sp>
    </p:spTree>
    <p:extLst>
      <p:ext uri="{BB962C8B-B14F-4D97-AF65-F5344CB8AC3E}">
        <p14:creationId xmlns:p14="http://schemas.microsoft.com/office/powerpoint/2010/main" val="102913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228600" indent="-228600">
              <a:lnSpc>
                <a:spcPct val="120000"/>
              </a:lnSpc>
              <a:spcAft>
                <a:spcPts val="0"/>
              </a:spcAft>
              <a:buAutoNum type="arabicPeriod"/>
              <a:tabLst>
                <a:tab pos="457200" algn="l"/>
                <a:tab pos="914400" algn="l"/>
                <a:tab pos="1371600" algn="l"/>
                <a:tab pos="1828800" algn="l"/>
                <a:tab pos="2286000" algn="l"/>
                <a:tab pos="2743200" algn="l"/>
              </a:tabLst>
            </a:pPr>
            <a:r>
              <a:rPr lang="en-US" sz="1200" dirty="0" smtClean="0">
                <a:effectLst/>
                <a:latin typeface="+mn-lt"/>
                <a:ea typeface="ＭＳ 明朝"/>
                <a:cs typeface="Verdana"/>
              </a:rPr>
              <a:t>Kingdom of God …heaven</a:t>
            </a:r>
          </a:p>
          <a:p>
            <a:pPr marL="342900" marR="0" indent="-342900" algn="l" defTabSz="457200" rtl="0" eaLnBrk="1" fontAlgn="auto" latinLnBrk="0" hangingPunct="1">
              <a:lnSpc>
                <a:spcPct val="100000"/>
              </a:lnSpc>
              <a:spcBef>
                <a:spcPts val="0"/>
              </a:spcBef>
              <a:spcAft>
                <a:spcPts val="0"/>
              </a:spcAft>
              <a:buClrTx/>
              <a:buSzTx/>
              <a:buFont typeface="Arial"/>
              <a:buChar char="•"/>
              <a:tabLst/>
              <a:defRPr/>
            </a:pPr>
            <a:r>
              <a:rPr lang="nl-NL" sz="2000" dirty="0" err="1" smtClean="0">
                <a:solidFill>
                  <a:srgbClr val="FFFFFF"/>
                </a:solidFill>
              </a:rPr>
              <a:t>Embraces</a:t>
            </a:r>
            <a:r>
              <a:rPr lang="nl-NL" sz="2000" dirty="0" smtClean="0">
                <a:solidFill>
                  <a:srgbClr val="FFFFFF"/>
                </a:solidFill>
              </a:rPr>
              <a:t> </a:t>
            </a:r>
            <a:r>
              <a:rPr lang="nl-NL" sz="2000" dirty="0" err="1" smtClean="0">
                <a:solidFill>
                  <a:srgbClr val="FFFFFF"/>
                </a:solidFill>
              </a:rPr>
              <a:t>only</a:t>
            </a:r>
            <a:r>
              <a:rPr lang="nl-NL" sz="2000" dirty="0" smtClean="0">
                <a:solidFill>
                  <a:srgbClr val="FFFFFF"/>
                </a:solidFill>
              </a:rPr>
              <a:t> </a:t>
            </a:r>
            <a:r>
              <a:rPr lang="nl-NL" sz="2000" dirty="0" err="1" smtClean="0">
                <a:solidFill>
                  <a:srgbClr val="FFFFFF"/>
                </a:solidFill>
              </a:rPr>
              <a:t>those</a:t>
            </a:r>
            <a:r>
              <a:rPr lang="nl-NL" sz="2000" dirty="0" smtClean="0">
                <a:solidFill>
                  <a:srgbClr val="FFFFFF"/>
                </a:solidFill>
              </a:rPr>
              <a:t> </a:t>
            </a:r>
            <a:r>
              <a:rPr lang="nl-NL" sz="2000" dirty="0" err="1" smtClean="0">
                <a:solidFill>
                  <a:srgbClr val="FFFFFF"/>
                </a:solidFill>
              </a:rPr>
              <a:t>redemmed</a:t>
            </a:r>
            <a:endParaRPr lang="nl-NL" sz="2000" dirty="0" smtClean="0">
              <a:solidFill>
                <a:srgbClr val="FFFFFF"/>
              </a:solidFill>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lang="nl-NL" sz="2000" dirty="0" err="1" smtClean="0">
                <a:solidFill>
                  <a:srgbClr val="FFFFFF"/>
                </a:solidFill>
              </a:rPr>
              <a:t>Redemptive</a:t>
            </a:r>
            <a:r>
              <a:rPr lang="nl-NL" sz="2000" dirty="0" smtClean="0">
                <a:solidFill>
                  <a:srgbClr val="FFFFFF"/>
                </a:solidFill>
              </a:rPr>
              <a:t> </a:t>
            </a:r>
            <a:r>
              <a:rPr lang="nl-NL" sz="2000" dirty="0" err="1" smtClean="0">
                <a:solidFill>
                  <a:srgbClr val="FFFFFF"/>
                </a:solidFill>
              </a:rPr>
              <a:t>Kingdom</a:t>
            </a:r>
            <a:endParaRPr lang="nl-NL" sz="2000" dirty="0" smtClean="0"/>
          </a:p>
          <a:p>
            <a:pPr marL="342900" indent="-342900">
              <a:buFont typeface="Arial"/>
              <a:buChar char="•"/>
            </a:pPr>
            <a:r>
              <a:rPr lang="nl-NL" sz="2000" dirty="0" err="1" smtClean="0">
                <a:solidFill>
                  <a:srgbClr val="FFFFFF"/>
                </a:solidFill>
              </a:rPr>
              <a:t>Citizens</a:t>
            </a:r>
            <a:r>
              <a:rPr lang="nl-NL" sz="2000" dirty="0" smtClean="0">
                <a:solidFill>
                  <a:srgbClr val="FFFFFF"/>
                </a:solidFill>
              </a:rPr>
              <a:t> live as </a:t>
            </a:r>
            <a:r>
              <a:rPr lang="nl-NL" sz="2000" dirty="0" err="1" smtClean="0">
                <a:solidFill>
                  <a:srgbClr val="FFFFFF"/>
                </a:solidFill>
              </a:rPr>
              <a:t>strangers</a:t>
            </a:r>
            <a:r>
              <a:rPr lang="nl-NL" sz="2000" dirty="0" smtClean="0">
                <a:solidFill>
                  <a:srgbClr val="FFFFFF"/>
                </a:solidFill>
              </a:rPr>
              <a:t> </a:t>
            </a:r>
            <a:r>
              <a:rPr lang="nl-NL" sz="2000" dirty="0" err="1" smtClean="0">
                <a:solidFill>
                  <a:srgbClr val="FFFFFF"/>
                </a:solidFill>
              </a:rPr>
              <a:t>and</a:t>
            </a:r>
            <a:r>
              <a:rPr lang="nl-NL" sz="2000" dirty="0" smtClean="0">
                <a:solidFill>
                  <a:srgbClr val="FFFFFF"/>
                </a:solidFill>
              </a:rPr>
              <a:t> </a:t>
            </a:r>
            <a:r>
              <a:rPr lang="nl-NL" sz="2000" dirty="0" err="1" smtClean="0">
                <a:solidFill>
                  <a:srgbClr val="FFFFFF"/>
                </a:solidFill>
              </a:rPr>
              <a:t>aliens</a:t>
            </a:r>
            <a:r>
              <a:rPr lang="nl-NL" sz="2000" dirty="0" smtClean="0">
                <a:solidFill>
                  <a:srgbClr val="FFFFFF"/>
                </a:solidFill>
              </a:rPr>
              <a:t> </a:t>
            </a:r>
            <a:r>
              <a:rPr lang="nl-NL" sz="2000" dirty="0" err="1" smtClean="0">
                <a:solidFill>
                  <a:srgbClr val="FFFFFF"/>
                </a:solidFill>
              </a:rPr>
              <a:t>tp</a:t>
            </a:r>
            <a:r>
              <a:rPr lang="nl-NL" sz="2000" dirty="0" smtClean="0">
                <a:solidFill>
                  <a:srgbClr val="FFFFFF"/>
                </a:solidFill>
              </a:rPr>
              <a:t> serve … </a:t>
            </a:r>
          </a:p>
          <a:p>
            <a:pPr marL="342900" indent="-342900">
              <a:buFont typeface="Arial"/>
              <a:buChar char="•"/>
            </a:pPr>
            <a:r>
              <a:rPr lang="nl-NL" sz="2000" dirty="0" err="1" smtClean="0">
                <a:solidFill>
                  <a:srgbClr val="FFFFFF"/>
                </a:solidFill>
              </a:rPr>
              <a:t>Participate</a:t>
            </a:r>
            <a:r>
              <a:rPr lang="nl-NL" sz="2000" dirty="0" smtClean="0">
                <a:solidFill>
                  <a:srgbClr val="FFFFFF"/>
                </a:solidFill>
              </a:rPr>
              <a:t> </a:t>
            </a:r>
            <a:r>
              <a:rPr lang="nl-NL" sz="2000" dirty="0" err="1" smtClean="0">
                <a:solidFill>
                  <a:srgbClr val="FFFFFF"/>
                </a:solidFill>
              </a:rPr>
              <a:t>fully</a:t>
            </a:r>
            <a:r>
              <a:rPr lang="nl-NL" sz="2000" dirty="0" smtClean="0">
                <a:solidFill>
                  <a:srgbClr val="FFFFFF"/>
                </a:solidFill>
              </a:rPr>
              <a:t> in </a:t>
            </a:r>
            <a:r>
              <a:rPr lang="nl-NL" sz="2000" dirty="0" err="1" smtClean="0">
                <a:solidFill>
                  <a:srgbClr val="FFFFFF"/>
                </a:solidFill>
              </a:rPr>
              <a:t>affairs</a:t>
            </a:r>
            <a:r>
              <a:rPr lang="nl-NL" sz="2000" dirty="0" smtClean="0">
                <a:solidFill>
                  <a:srgbClr val="FFFFFF"/>
                </a:solidFill>
              </a:rPr>
              <a:t> of common </a:t>
            </a:r>
            <a:r>
              <a:rPr lang="nl-NL" sz="2000" dirty="0" err="1" smtClean="0">
                <a:solidFill>
                  <a:srgbClr val="FFFFFF"/>
                </a:solidFill>
              </a:rPr>
              <a:t>kingdom</a:t>
            </a:r>
            <a:endParaRPr lang="nl-NL" sz="2000" dirty="0" smtClean="0">
              <a:solidFill>
                <a:srgbClr val="FFFFFF"/>
              </a:solidFill>
            </a:endParaRPr>
          </a:p>
          <a:p>
            <a:pPr marL="742950" lvl="1" indent="-285750">
              <a:buFont typeface="Arial"/>
              <a:buChar char="•"/>
            </a:pPr>
            <a:r>
              <a:rPr lang="nl-NL" sz="1800" dirty="0" err="1" smtClean="0">
                <a:solidFill>
                  <a:srgbClr val="FFFFFF"/>
                </a:solidFill>
              </a:rPr>
              <a:t>With</a:t>
            </a:r>
            <a:r>
              <a:rPr lang="nl-NL" sz="1800" dirty="0" smtClean="0">
                <a:solidFill>
                  <a:srgbClr val="FFFFFF"/>
                </a:solidFill>
              </a:rPr>
              <a:t> </a:t>
            </a:r>
            <a:r>
              <a:rPr lang="nl-NL" sz="1800" dirty="0" err="1" smtClean="0">
                <a:solidFill>
                  <a:srgbClr val="FFFFFF"/>
                </a:solidFill>
              </a:rPr>
              <a:t>varying</a:t>
            </a:r>
            <a:r>
              <a:rPr lang="nl-NL" sz="1800" dirty="0" smtClean="0">
                <a:solidFill>
                  <a:srgbClr val="FFFFFF"/>
                </a:solidFill>
              </a:rPr>
              <a:t> </a:t>
            </a:r>
            <a:r>
              <a:rPr lang="nl-NL" sz="1800" dirty="0" err="1" smtClean="0">
                <a:solidFill>
                  <a:srgbClr val="FFFFFF"/>
                </a:solidFill>
              </a:rPr>
              <a:t>results</a:t>
            </a:r>
            <a:r>
              <a:rPr lang="nl-NL" sz="1800" dirty="0" smtClean="0">
                <a:solidFill>
                  <a:srgbClr val="FFFFFF"/>
                </a:solidFill>
              </a:rPr>
              <a:t> (Wheat &amp; </a:t>
            </a:r>
            <a:r>
              <a:rPr lang="nl-NL" sz="1800" dirty="0" err="1" smtClean="0">
                <a:solidFill>
                  <a:srgbClr val="FFFFFF"/>
                </a:solidFill>
              </a:rPr>
              <a:t>weeds</a:t>
            </a:r>
            <a:r>
              <a:rPr lang="nl-NL" sz="1800" dirty="0" smtClean="0">
                <a:solidFill>
                  <a:srgbClr val="FFFFFF"/>
                </a:solidFill>
              </a:rPr>
              <a:t>)</a:t>
            </a:r>
          </a:p>
          <a:p>
            <a:pPr marL="228600" indent="-228600">
              <a:lnSpc>
                <a:spcPct val="120000"/>
              </a:lnSpc>
              <a:spcAft>
                <a:spcPts val="0"/>
              </a:spcAft>
              <a:buAutoNum type="arabicPeriod"/>
              <a:tabLst>
                <a:tab pos="457200" algn="l"/>
                <a:tab pos="914400" algn="l"/>
                <a:tab pos="1371600" algn="l"/>
                <a:tab pos="1828800" algn="l"/>
                <a:tab pos="2286000" algn="l"/>
                <a:tab pos="2743200" algn="l"/>
              </a:tabLst>
            </a:pPr>
            <a:endParaRPr lang="en-US" sz="1200" dirty="0" smtClean="0">
              <a:effectLst/>
              <a:latin typeface="+mn-lt"/>
              <a:ea typeface="ＭＳ 明朝"/>
              <a:cs typeface="Verdana"/>
            </a:endParaRPr>
          </a:p>
          <a:p>
            <a:pPr indent="228600">
              <a:lnSpc>
                <a:spcPct val="120000"/>
              </a:lnSpc>
              <a:spcAft>
                <a:spcPts val="0"/>
              </a:spcAft>
              <a:tabLst>
                <a:tab pos="457200" algn="l"/>
                <a:tab pos="914400" algn="l"/>
                <a:tab pos="1371600" algn="l"/>
                <a:tab pos="1828800" algn="l"/>
                <a:tab pos="2286000" algn="l"/>
                <a:tab pos="2743200" algn="l"/>
              </a:tabLst>
            </a:pPr>
            <a:endParaRPr lang="en-US" sz="1200" dirty="0" smtClean="0">
              <a:effectLst/>
              <a:latin typeface="+mn-lt"/>
              <a:ea typeface="ＭＳ 明朝"/>
              <a:cs typeface="Verdana"/>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Peter encourages us to live as foreigners in a strange land, to live a holy life in the midst of many temptations to sin, and live a good life among unbelievers so that our good deeds glorify God. Abraham also lived such a life as an exile  and a foreigner in a strange land. As a descendant of Noah, he lived under the covenant given to know in the common kingdom, but as recipient of God’s special promises in the covenant of grace he also participated in God’s redemptive kingdom. When reading about Abraham’s life in Genesis 12 to 25 we see that he managed to live as a citizen of both kingdoms by remaining radically separate from the world in his religious faith and worship, but simultaneously engaging in a range of cultural activities in common with his pagan focus. Abraham participated in the military conflicts of the ancient near East. He participated in his pagan </a:t>
            </a:r>
            <a:r>
              <a:rPr lang="en-US" sz="1200" dirty="0" err="1" smtClean="0">
                <a:effectLst/>
                <a:latin typeface="+mn-lt"/>
                <a:ea typeface="ＭＳ 明朝"/>
                <a:cs typeface="Verdana"/>
              </a:rPr>
              <a:t>neighbours</a:t>
            </a:r>
            <a:r>
              <a:rPr lang="en-US" sz="1200" dirty="0" smtClean="0">
                <a:effectLst/>
                <a:latin typeface="+mn-lt"/>
                <a:ea typeface="ＭＳ 明朝"/>
                <a:cs typeface="Verdana"/>
              </a:rPr>
              <a:t> commercial life such as buying a plot of land from the Hittites  who live nearby. He engaged in moral disputes with his pagan </a:t>
            </a:r>
            <a:r>
              <a:rPr lang="en-US" sz="1200" dirty="0" err="1" smtClean="0">
                <a:effectLst/>
                <a:latin typeface="+mn-lt"/>
                <a:ea typeface="ＭＳ 明朝"/>
                <a:cs typeface="Verdana"/>
              </a:rPr>
              <a:t>neighbours</a:t>
            </a:r>
            <a:r>
              <a:rPr lang="en-US" sz="1200" dirty="0" smtClean="0">
                <a:effectLst/>
                <a:latin typeface="+mn-lt"/>
                <a:ea typeface="ＭＳ 明朝"/>
                <a:cs typeface="Verdana"/>
              </a:rPr>
              <a:t> and negotiated mutually acceptable resolutions for them, Such as his encounter with </a:t>
            </a:r>
            <a:r>
              <a:rPr lang="en-US" sz="1200" dirty="0" err="1" smtClean="0">
                <a:effectLst/>
                <a:latin typeface="+mn-lt"/>
                <a:ea typeface="ＭＳ 明朝"/>
                <a:cs typeface="Verdana"/>
              </a:rPr>
              <a:t>Abimelech</a:t>
            </a:r>
            <a:r>
              <a:rPr lang="en-US" sz="1200" dirty="0" smtClean="0">
                <a:effectLst/>
                <a:latin typeface="+mn-lt"/>
                <a:ea typeface="ＭＳ 明朝"/>
                <a:cs typeface="Verdana"/>
              </a:rPr>
              <a:t>  in Genesis 20, In which they reach an agreement on restitution and future relations acceptable to both parties in verses 14 to 18.</a:t>
            </a:r>
            <a:endParaRPr lang="en-GB" sz="1200" dirty="0" smtClean="0">
              <a:effectLst/>
              <a:latin typeface="Cambria"/>
              <a:ea typeface="ＭＳ 明朝"/>
              <a:cs typeface="Times New Roman"/>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 </a:t>
            </a:r>
            <a:endParaRPr lang="en-GB" sz="1200" dirty="0" smtClean="0">
              <a:effectLst/>
              <a:latin typeface="Cambria"/>
              <a:ea typeface="ＭＳ 明朝"/>
              <a:cs typeface="Times New Roman"/>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In we also see that Solomon maintained friendly relations with rulers of nations that lived outside Israel’s borders. At the height of his reign he dealt cordiality with Hiram, the kingdom of </a:t>
            </a:r>
            <a:r>
              <a:rPr lang="en-US" sz="1200" dirty="0" err="1" smtClean="0">
                <a:effectLst/>
                <a:latin typeface="+mn-lt"/>
                <a:ea typeface="ＭＳ 明朝"/>
                <a:cs typeface="Verdana"/>
              </a:rPr>
              <a:t>Tyre</a:t>
            </a:r>
            <a:r>
              <a:rPr lang="en-US" sz="1200" dirty="0" smtClean="0">
                <a:effectLst/>
                <a:latin typeface="+mn-lt"/>
                <a:ea typeface="ＭＳ 明朝"/>
                <a:cs typeface="Verdana"/>
              </a:rPr>
              <a:t>, (1 Kings 5) and the Queen of Sheba (1 Kings 10:1-13). Solomon acknowledged to Hiram that there is no one among girls who knows how to cut timber like the </a:t>
            </a:r>
            <a:r>
              <a:rPr lang="en-US" sz="1200" dirty="0" err="1" smtClean="0">
                <a:effectLst/>
                <a:latin typeface="+mn-lt"/>
                <a:ea typeface="ＭＳ 明朝"/>
                <a:cs typeface="Verdana"/>
              </a:rPr>
              <a:t>Sidonians</a:t>
            </a:r>
            <a:r>
              <a:rPr lang="en-US" sz="1200" dirty="0" smtClean="0">
                <a:effectLst/>
                <a:latin typeface="+mn-lt"/>
                <a:ea typeface="ＭＳ 明朝"/>
                <a:cs typeface="Verdana"/>
              </a:rPr>
              <a:t>. (1 </a:t>
            </a:r>
            <a:r>
              <a:rPr lang="en-US" sz="1200" dirty="0" err="1" smtClean="0">
                <a:effectLst/>
                <a:latin typeface="+mn-lt"/>
                <a:ea typeface="ＭＳ 明朝"/>
                <a:cs typeface="Verdana"/>
              </a:rPr>
              <a:t>KIngs</a:t>
            </a:r>
            <a:r>
              <a:rPr lang="en-US" sz="1200" dirty="0" smtClean="0">
                <a:effectLst/>
                <a:latin typeface="+mn-lt"/>
                <a:ea typeface="ＭＳ 明朝"/>
                <a:cs typeface="Verdana"/>
              </a:rPr>
              <a:t> 5:6). </a:t>
            </a:r>
            <a:endParaRPr lang="en-GB" sz="1200" dirty="0" smtClean="0">
              <a:effectLst/>
              <a:latin typeface="Cambria"/>
              <a:ea typeface="ＭＳ 明朝"/>
              <a:cs typeface="Times New Roman"/>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 </a:t>
            </a:r>
            <a:endParaRPr lang="en-GB" sz="1200" dirty="0" smtClean="0">
              <a:effectLst/>
              <a:latin typeface="Cambria"/>
              <a:ea typeface="ＭＳ 明朝"/>
              <a:cs typeface="Times New Roman"/>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When the children of Israel were banished to Babylon, we read in a letter from Jeremiah how the Israelites were to conduct themselves in that strange and faraway land. Jeremiah 29. This must have come as a great surprise to the Israelites when they were instructed to build houses, plant gardens, get married, and have children, to multiply that and do not decrease. In other words they were to live peaceful lives and pursue their ordinary cultural activities in this foreign land. Then they were encouraged to seek the welfare of the city where I have sent you into exile, and pray to the Lord on its behalf, for in its prosperity you will find your prosperity. Jeremiah 29:7. </a:t>
            </a:r>
          </a:p>
          <a:p>
            <a:pPr indent="228600">
              <a:lnSpc>
                <a:spcPct val="120000"/>
              </a:lnSpc>
              <a:spcAft>
                <a:spcPts val="0"/>
              </a:spcAft>
              <a:tabLst>
                <a:tab pos="457200" algn="l"/>
                <a:tab pos="914400" algn="l"/>
                <a:tab pos="1371600" algn="l"/>
                <a:tab pos="1828800" algn="l"/>
                <a:tab pos="2286000" algn="l"/>
                <a:tab pos="2743200" algn="l"/>
              </a:tabLst>
            </a:pPr>
            <a:endParaRPr lang="en-US" sz="1200" dirty="0" smtClean="0">
              <a:effectLst/>
              <a:latin typeface="+mn-lt"/>
              <a:ea typeface="ＭＳ 明朝"/>
              <a:cs typeface="Verdana"/>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In the same way, while in Babylon, Daniel and his friends did not leave I live isolated lives but they posted participated in education and politics in common with the Babylonians. Babylon was part of the common kingdom established by God under the covenant given to know, and therefore believers in the true God cost could participate in its cultural life. Daniel and his friends never attempted to turn Babylon to something other than Babylon. And although they were intimately involved in Babylonian public life, they would not compromise their higher allegiance to God or give up hope that they possessed as citizens of the redemptive kingdom.</a:t>
            </a:r>
            <a:endParaRPr lang="en-GB" sz="1200" dirty="0" smtClean="0">
              <a:effectLst/>
              <a:latin typeface="Cambria"/>
              <a:ea typeface="ＭＳ 明朝"/>
              <a:cs typeface="Times New Roman"/>
            </a:endParaRPr>
          </a:p>
          <a:p>
            <a:pPr>
              <a:spcAft>
                <a:spcPts val="0"/>
              </a:spcAft>
            </a:pPr>
            <a:r>
              <a:rPr lang="en-US" sz="1200" dirty="0" smtClean="0">
                <a:effectLst/>
                <a:latin typeface="+mn-lt"/>
                <a:ea typeface="ＭＳ 明朝"/>
                <a:cs typeface="Verdana"/>
              </a:rPr>
              <a:t>Therefore we can say that we are citizens of two kingdoms. The redemptive kingdom of God on the one hand, and the common kingdom on the other hand. Paul did not hesitate to say that he was proud to be a Roman citizen, (Acts 16:37,38) and yet his hope lay fully in the redemptive kingdom of God, when he said in Philippians 3:20 that our citizenship is in heaven.</a:t>
            </a:r>
            <a:endParaRPr lang="en-GB" sz="1200" dirty="0" smtClean="0">
              <a:effectLst/>
              <a:latin typeface="Cambria"/>
              <a:ea typeface="ＭＳ 明朝"/>
              <a:cs typeface="Times New Roman"/>
            </a:endParaRPr>
          </a:p>
          <a:p>
            <a:pPr>
              <a:spcAft>
                <a:spcPts val="0"/>
              </a:spcAft>
            </a:pPr>
            <a:r>
              <a:rPr lang="en-US" sz="1200" dirty="0" smtClean="0">
                <a:effectLst/>
                <a:latin typeface="+mn-lt"/>
                <a:ea typeface="ＭＳ 明朝"/>
                <a:cs typeface="Times New Roman"/>
              </a:rPr>
              <a:t> </a:t>
            </a:r>
            <a:endParaRPr lang="en-GB" sz="1200" dirty="0" smtClean="0">
              <a:effectLst/>
              <a:latin typeface="Cambria"/>
              <a:ea typeface="ＭＳ 明朝"/>
              <a:cs typeface="Times New Roman"/>
            </a:endParaRPr>
          </a:p>
          <a:p>
            <a:pPr marL="228600" indent="-228600">
              <a:lnSpc>
                <a:spcPct val="120000"/>
              </a:lnSpc>
              <a:spcAft>
                <a:spcPts val="0"/>
              </a:spcAft>
              <a:buAutoNum type="arabicPeriod" startAt="2"/>
              <a:tabLst>
                <a:tab pos="457200" algn="l"/>
                <a:tab pos="914400" algn="l"/>
                <a:tab pos="1371600" algn="l"/>
                <a:tab pos="1828800" algn="l"/>
                <a:tab pos="2286000" algn="l"/>
                <a:tab pos="2743200" algn="l"/>
              </a:tabLst>
            </a:pPr>
            <a:r>
              <a:rPr lang="en-US" sz="1200" dirty="0" smtClean="0">
                <a:effectLst/>
                <a:latin typeface="+mn-lt"/>
                <a:ea typeface="ＭＳ 明朝"/>
                <a:cs typeface="Verdana"/>
              </a:rPr>
              <a:t>Common Kingdom</a:t>
            </a:r>
          </a:p>
          <a:p>
            <a:r>
              <a:rPr lang="nl-NL" sz="1200" dirty="0" err="1" smtClean="0"/>
              <a:t>Stable</a:t>
            </a:r>
            <a:r>
              <a:rPr lang="nl-NL" sz="1200" dirty="0" smtClean="0"/>
              <a:t> or </a:t>
            </a:r>
            <a:r>
              <a:rPr lang="nl-NL" sz="1200" dirty="0" err="1" smtClean="0"/>
              <a:t>natural</a:t>
            </a:r>
            <a:r>
              <a:rPr lang="nl-NL" sz="1200" dirty="0" smtClean="0"/>
              <a:t> order</a:t>
            </a:r>
          </a:p>
          <a:p>
            <a:r>
              <a:rPr lang="nl-NL" sz="1200" dirty="0" err="1" smtClean="0"/>
              <a:t>All</a:t>
            </a:r>
            <a:r>
              <a:rPr lang="nl-NL" sz="1200" dirty="0" smtClean="0"/>
              <a:t> </a:t>
            </a:r>
            <a:r>
              <a:rPr lang="nl-NL" sz="1200" dirty="0" err="1" smtClean="0"/>
              <a:t>cultural</a:t>
            </a:r>
            <a:r>
              <a:rPr lang="nl-NL" sz="1200" dirty="0" smtClean="0"/>
              <a:t> </a:t>
            </a:r>
            <a:r>
              <a:rPr lang="nl-NL" sz="1200" dirty="0" err="1" smtClean="0"/>
              <a:t>activities</a:t>
            </a:r>
            <a:endParaRPr lang="nl-NL" sz="1200" dirty="0" smtClean="0"/>
          </a:p>
          <a:p>
            <a:r>
              <a:rPr lang="nl-NL" sz="1200" dirty="0" smtClean="0"/>
              <a:t>God </a:t>
            </a:r>
            <a:r>
              <a:rPr lang="nl-NL" sz="1200" dirty="0" err="1" smtClean="0"/>
              <a:t>honours</a:t>
            </a:r>
            <a:r>
              <a:rPr lang="nl-NL" sz="1200" dirty="0" smtClean="0"/>
              <a:t> </a:t>
            </a:r>
            <a:r>
              <a:rPr lang="nl-NL" sz="1200" dirty="0" err="1" smtClean="0"/>
              <a:t>any</a:t>
            </a:r>
            <a:r>
              <a:rPr lang="nl-NL" sz="1200" dirty="0" smtClean="0"/>
              <a:t> </a:t>
            </a:r>
            <a:r>
              <a:rPr lang="nl-NL" sz="1200" dirty="0" err="1" smtClean="0"/>
              <a:t>activity</a:t>
            </a:r>
            <a:r>
              <a:rPr lang="nl-NL" sz="1200" dirty="0" smtClean="0"/>
              <a:t> </a:t>
            </a:r>
            <a:r>
              <a:rPr lang="nl-NL" sz="1200" dirty="0" err="1" smtClean="0"/>
              <a:t>which</a:t>
            </a:r>
            <a:r>
              <a:rPr lang="nl-NL" sz="1200" dirty="0" smtClean="0"/>
              <a:t> </a:t>
            </a:r>
            <a:r>
              <a:rPr lang="nl-NL" sz="1200" dirty="0" err="1" smtClean="0"/>
              <a:t>aligns</a:t>
            </a:r>
            <a:r>
              <a:rPr lang="nl-NL" sz="1200" dirty="0" smtClean="0"/>
              <a:t> </a:t>
            </a:r>
            <a:r>
              <a:rPr lang="nl-NL" sz="1200" dirty="0" err="1" smtClean="0"/>
              <a:t>itself</a:t>
            </a:r>
            <a:r>
              <a:rPr lang="nl-NL" sz="1200" dirty="0" smtClean="0"/>
              <a:t> </a:t>
            </a:r>
            <a:r>
              <a:rPr lang="nl-NL" sz="1200" dirty="0" err="1" smtClean="0"/>
              <a:t>with</a:t>
            </a:r>
            <a:r>
              <a:rPr lang="nl-NL" sz="1200" dirty="0" smtClean="0"/>
              <a:t> His </a:t>
            </a:r>
            <a:r>
              <a:rPr lang="nl-NL" sz="1200" dirty="0" err="1" smtClean="0"/>
              <a:t>principles</a:t>
            </a:r>
            <a:r>
              <a:rPr lang="nl-NL" sz="1200" dirty="0" smtClean="0"/>
              <a:t> </a:t>
            </a:r>
            <a:r>
              <a:rPr lang="nl-NL" sz="1200" dirty="0" err="1" smtClean="0"/>
              <a:t>for</a:t>
            </a:r>
            <a:r>
              <a:rPr lang="nl-NL" sz="1200" dirty="0" smtClean="0"/>
              <a:t> life </a:t>
            </a:r>
            <a:r>
              <a:rPr lang="nl-NL" sz="1200" dirty="0" err="1" smtClean="0"/>
              <a:t>and</a:t>
            </a:r>
            <a:r>
              <a:rPr lang="nl-NL" sz="1200" dirty="0" smtClean="0"/>
              <a:t> His goals </a:t>
            </a:r>
            <a:r>
              <a:rPr lang="nl-NL" sz="1200" dirty="0" err="1" smtClean="0"/>
              <a:t>for</a:t>
            </a:r>
            <a:r>
              <a:rPr lang="nl-NL" sz="1200" dirty="0" smtClean="0"/>
              <a:t> His </a:t>
            </a:r>
            <a:r>
              <a:rPr lang="nl-NL" sz="1200" dirty="0" err="1" smtClean="0"/>
              <a:t>Kingdom</a:t>
            </a:r>
            <a:endParaRPr lang="nl-NL" sz="1200" dirty="0" smtClean="0"/>
          </a:p>
          <a:p>
            <a:r>
              <a:rPr lang="nl-NL" sz="1200" dirty="0" err="1" smtClean="0"/>
              <a:t>Temporary</a:t>
            </a:r>
            <a:r>
              <a:rPr lang="nl-NL" sz="1200" dirty="0" smtClean="0"/>
              <a:t> (</a:t>
            </a:r>
            <a:r>
              <a:rPr lang="nl-NL" sz="1200" i="1" dirty="0" err="1" smtClean="0"/>
              <a:t>while</a:t>
            </a:r>
            <a:r>
              <a:rPr lang="nl-NL" sz="1200" i="1" dirty="0" smtClean="0"/>
              <a:t> </a:t>
            </a:r>
            <a:r>
              <a:rPr lang="nl-NL" sz="1200" i="1" dirty="0" err="1" smtClean="0"/>
              <a:t>earth</a:t>
            </a:r>
            <a:r>
              <a:rPr lang="nl-NL" sz="1200" i="1" dirty="0" smtClean="0"/>
              <a:t> </a:t>
            </a:r>
            <a:r>
              <a:rPr lang="nl-NL" sz="1200" i="1" dirty="0" err="1" smtClean="0"/>
              <a:t>remains</a:t>
            </a:r>
            <a:r>
              <a:rPr lang="nl-NL" sz="1200" i="1" dirty="0" smtClean="0"/>
              <a:t>)</a:t>
            </a:r>
          </a:p>
          <a:p>
            <a:r>
              <a:rPr lang="nl-NL" sz="1200" dirty="0" err="1" smtClean="0"/>
              <a:t>Covenant</a:t>
            </a:r>
            <a:r>
              <a:rPr lang="nl-NL" sz="1200" dirty="0" smtClean="0"/>
              <a:t> </a:t>
            </a:r>
            <a:r>
              <a:rPr lang="nl-NL" sz="1200" dirty="0" err="1" smtClean="0"/>
              <a:t>embraces</a:t>
            </a:r>
            <a:r>
              <a:rPr lang="nl-NL" sz="1200" dirty="0" smtClean="0"/>
              <a:t> </a:t>
            </a:r>
            <a:r>
              <a:rPr lang="nl-NL" sz="1200" dirty="0" err="1" smtClean="0"/>
              <a:t>all</a:t>
            </a:r>
            <a:r>
              <a:rPr lang="nl-NL" sz="1200" dirty="0" smtClean="0"/>
              <a:t> </a:t>
            </a:r>
            <a:r>
              <a:rPr lang="nl-NL" sz="1200" dirty="0" err="1" smtClean="0"/>
              <a:t>people</a:t>
            </a:r>
            <a:endParaRPr lang="nl-NL" sz="1200" dirty="0" smtClean="0"/>
          </a:p>
          <a:p>
            <a:r>
              <a:rPr lang="nl-NL" sz="1200" dirty="0" err="1" smtClean="0"/>
              <a:t>Specific</a:t>
            </a:r>
            <a:r>
              <a:rPr lang="nl-NL" sz="1200" dirty="0" smtClean="0"/>
              <a:t> </a:t>
            </a:r>
            <a:r>
              <a:rPr lang="nl-NL" sz="1200" dirty="0" err="1" smtClean="0"/>
              <a:t>grace</a:t>
            </a:r>
            <a:endParaRPr lang="nl-NL" sz="1200" dirty="0" smtClean="0"/>
          </a:p>
          <a:p>
            <a:pPr marL="228600" indent="-228600">
              <a:lnSpc>
                <a:spcPct val="120000"/>
              </a:lnSpc>
              <a:spcAft>
                <a:spcPts val="0"/>
              </a:spcAft>
              <a:buAutoNum type="arabicPeriod" startAt="2"/>
              <a:tabLst>
                <a:tab pos="457200" algn="l"/>
                <a:tab pos="914400" algn="l"/>
                <a:tab pos="1371600" algn="l"/>
                <a:tab pos="1828800" algn="l"/>
                <a:tab pos="2286000" algn="l"/>
                <a:tab pos="2743200" algn="l"/>
              </a:tabLst>
            </a:pPr>
            <a:endParaRPr lang="en-US" sz="1200" dirty="0" smtClean="0">
              <a:effectLst/>
              <a:latin typeface="+mn-lt"/>
              <a:ea typeface="ＭＳ 明朝"/>
              <a:cs typeface="Verdana"/>
            </a:endParaRPr>
          </a:p>
          <a:p>
            <a:pPr marL="228600" indent="-228600">
              <a:lnSpc>
                <a:spcPct val="120000"/>
              </a:lnSpc>
              <a:spcAft>
                <a:spcPts val="0"/>
              </a:spcAft>
              <a:buAutoNum type="arabicPeriod" startAt="2"/>
              <a:tabLst>
                <a:tab pos="457200" algn="l"/>
                <a:tab pos="914400" algn="l"/>
                <a:tab pos="1371600" algn="l"/>
                <a:tab pos="1828800" algn="l"/>
                <a:tab pos="2286000" algn="l"/>
                <a:tab pos="2743200" algn="l"/>
              </a:tabLst>
            </a:pPr>
            <a:endParaRPr lang="en-US" sz="1200" dirty="0" smtClean="0">
              <a:effectLst/>
              <a:latin typeface="+mn-lt"/>
              <a:ea typeface="ＭＳ 明朝"/>
              <a:cs typeface="Verdana"/>
            </a:endParaRPr>
          </a:p>
          <a:p>
            <a:pPr indent="228600">
              <a:lnSpc>
                <a:spcPct val="120000"/>
              </a:lnSpc>
              <a:spcAft>
                <a:spcPts val="0"/>
              </a:spcAft>
              <a:tabLst>
                <a:tab pos="457200" algn="l"/>
                <a:tab pos="914400" algn="l"/>
                <a:tab pos="1371600" algn="l"/>
                <a:tab pos="1828800" algn="l"/>
                <a:tab pos="2286000" algn="l"/>
                <a:tab pos="2743200" algn="l"/>
              </a:tabLst>
            </a:pPr>
            <a:endParaRPr lang="en-US" sz="1200" dirty="0" smtClean="0">
              <a:effectLst/>
              <a:latin typeface="+mn-lt"/>
              <a:ea typeface="ＭＳ 明朝"/>
              <a:cs typeface="Verdana"/>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In Genesis 6 we read how God got really angry with mankind and how we give the human race had become and resolved to “blot out man whom I have created from the face of the land.” Genesis 6:7. God kept his word and destroyed the world with a great flood wiping out people and animals alike. But even in this dark time Noah found </a:t>
            </a:r>
            <a:r>
              <a:rPr lang="en-US" sz="1200" dirty="0" err="1" smtClean="0">
                <a:effectLst/>
                <a:latin typeface="+mn-lt"/>
                <a:ea typeface="ＭＳ 明朝"/>
                <a:cs typeface="Verdana"/>
              </a:rPr>
              <a:t>favour</a:t>
            </a:r>
            <a:r>
              <a:rPr lang="en-US" sz="1200" dirty="0" smtClean="0">
                <a:effectLst/>
                <a:latin typeface="+mn-lt"/>
                <a:ea typeface="ＭＳ 明朝"/>
                <a:cs typeface="Verdana"/>
              </a:rPr>
              <a:t> in the eyes of the Lord and he was saved along with his family and a pair of every kind of animal aboard the arc. </a:t>
            </a:r>
            <a:endParaRPr lang="en-GB" sz="1200" dirty="0" smtClean="0">
              <a:effectLst/>
              <a:latin typeface="Cambria"/>
              <a:ea typeface="ＭＳ 明朝"/>
              <a:cs typeface="Times New Roman"/>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 </a:t>
            </a:r>
            <a:endParaRPr lang="en-GB" sz="1200" dirty="0" smtClean="0">
              <a:effectLst/>
              <a:latin typeface="Cambria"/>
              <a:ea typeface="ＭＳ 明朝"/>
              <a:cs typeface="Times New Roman"/>
            </a:endParaRPr>
          </a:p>
          <a:p>
            <a:pPr indent="228600">
              <a:lnSpc>
                <a:spcPct val="120000"/>
              </a:lnSpc>
              <a:spcAft>
                <a:spcPts val="0"/>
              </a:spcAft>
              <a:tabLst>
                <a:tab pos="457200" algn="l"/>
                <a:tab pos="914400" algn="l"/>
                <a:tab pos="1371600" algn="l"/>
                <a:tab pos="1828800" algn="l"/>
                <a:tab pos="2286000" algn="l"/>
                <a:tab pos="2743200" algn="l"/>
              </a:tabLst>
            </a:pPr>
            <a:r>
              <a:rPr lang="en-US" sz="1200" dirty="0" smtClean="0">
                <a:effectLst/>
                <a:latin typeface="+mn-lt"/>
                <a:ea typeface="ＭＳ 明朝"/>
                <a:cs typeface="Verdana"/>
              </a:rPr>
              <a:t>After the floodwaters recede God made a new covenant with Noah and with every living creature. This government establishes what is called the common kingdom. In this covenant God promises that there will be a stable or natural order until the end of the world. All living creatures will live within this order, and the entire human race will engage in a variety of cultural activities. This covenant embraces all people and not just believers. It ensures the preservation of the natural and social order for all mankind.</a:t>
            </a:r>
            <a:endParaRPr lang="en-GB" sz="1200" dirty="0" smtClean="0">
              <a:effectLst/>
              <a:latin typeface="Cambria"/>
              <a:ea typeface="ＭＳ 明朝"/>
              <a:cs typeface="Times New Roman"/>
            </a:endParaRPr>
          </a:p>
          <a:p>
            <a:pPr>
              <a:spcAft>
                <a:spcPts val="0"/>
              </a:spcAft>
            </a:pPr>
            <a:r>
              <a:rPr lang="en-US" sz="1200" dirty="0" smtClean="0">
                <a:effectLst/>
                <a:latin typeface="+mn-lt"/>
                <a:ea typeface="ＭＳ 明朝"/>
                <a:cs typeface="Verdana"/>
              </a:rPr>
              <a:t>This covenant for the common kingdom given to Noah and his sons is to be fruitful and multiply and fill the earth, gives both plants and meet for eating, and ordains judicial action against such wrongs as murder. Genesis 9:1-6. </a:t>
            </a:r>
            <a:endParaRPr lang="en-GB" sz="1200" dirty="0" smtClean="0">
              <a:effectLst/>
              <a:latin typeface="Cambria"/>
              <a:ea typeface="ＭＳ 明朝"/>
              <a:cs typeface="Times New Roman"/>
            </a:endParaRPr>
          </a:p>
          <a:p>
            <a:pPr>
              <a:spcAft>
                <a:spcPts val="0"/>
              </a:spcAft>
            </a:pPr>
            <a:r>
              <a:rPr lang="en-US" sz="1200" dirty="0" smtClean="0">
                <a:effectLst/>
                <a:latin typeface="+mn-lt"/>
                <a:ea typeface="ＭＳ 明朝"/>
                <a:cs typeface="Verdana"/>
              </a:rPr>
              <a:t>This covenant does not talk about any acts of worship, faith or prayer. </a:t>
            </a:r>
          </a:p>
          <a:p>
            <a:pPr>
              <a:spcAft>
                <a:spcPts val="0"/>
              </a:spcAft>
            </a:pPr>
            <a:r>
              <a:rPr lang="en-US" sz="1200" dirty="0" smtClean="0">
                <a:effectLst/>
                <a:latin typeface="+mn-lt"/>
                <a:ea typeface="ＭＳ 明朝"/>
                <a:cs typeface="Verdana"/>
              </a:rPr>
              <a:t>Neither does this covenant indicate any kind of redemption to it to attain life in the world come from obedience. This covenant is very different from the covenant given to Abraham. The covenant given to Abraham concerns religious faith and worship, rather than cultural activities, it embraces a holy people which is distinguished from the rest of the human race, and it bestows the benefits of salvation upon this holy people, and it is established for ever and ever. </a:t>
            </a:r>
          </a:p>
          <a:p>
            <a:pPr>
              <a:spcAft>
                <a:spcPts val="0"/>
              </a:spcAft>
            </a:pPr>
            <a:endParaRPr lang="en-US" sz="1200" dirty="0" smtClean="0">
              <a:effectLst/>
              <a:latin typeface="+mn-lt"/>
              <a:ea typeface="ＭＳ 明朝"/>
              <a:cs typeface="Verdana"/>
            </a:endParaRPr>
          </a:p>
          <a:p>
            <a:pPr>
              <a:spcAft>
                <a:spcPts val="0"/>
              </a:spcAft>
            </a:pPr>
            <a:r>
              <a:rPr lang="en-US" sz="1200" dirty="0" smtClean="0">
                <a:effectLst/>
                <a:latin typeface="+mn-lt"/>
                <a:ea typeface="ＭＳ 明朝"/>
                <a:cs typeface="Verdana"/>
              </a:rPr>
              <a:t>The covenant given to Noah for the common kingdom is very different. It is clear that this covenant for the common kingdom is temporary. It will last a long time, while the Earth remains, but we know that this common kingdom will be terminated in some way, at the second coming of Jesus Christ. </a:t>
            </a:r>
          </a:p>
          <a:p>
            <a:pPr>
              <a:spcAft>
                <a:spcPts val="0"/>
              </a:spcAft>
            </a:pPr>
            <a:endParaRPr lang="en-US" sz="1200" dirty="0" smtClean="0">
              <a:effectLst/>
              <a:latin typeface="+mn-lt"/>
              <a:ea typeface="ＭＳ 明朝"/>
              <a:cs typeface="Verdana"/>
            </a:endParaRPr>
          </a:p>
          <a:p>
            <a:r>
              <a:rPr lang="nl-NL" sz="1200" kern="1200" dirty="0" smtClean="0">
                <a:solidFill>
                  <a:schemeClr val="tx1"/>
                </a:solidFill>
                <a:latin typeface="+mn-lt"/>
                <a:ea typeface="+mn-ea"/>
                <a:cs typeface="+mn-cs"/>
              </a:rPr>
              <a:t>In </a:t>
            </a:r>
            <a:r>
              <a:rPr lang="nl-NL" sz="1200" kern="1200" dirty="0" err="1" smtClean="0">
                <a:solidFill>
                  <a:schemeClr val="tx1"/>
                </a:solidFill>
                <a:latin typeface="+mn-lt"/>
                <a:ea typeface="+mn-ea"/>
                <a:cs typeface="+mn-cs"/>
              </a:rPr>
              <a:t>Isaiah</a:t>
            </a:r>
            <a:r>
              <a:rPr lang="nl-NL" sz="1200" kern="1200" dirty="0" smtClean="0">
                <a:solidFill>
                  <a:schemeClr val="tx1"/>
                </a:solidFill>
                <a:latin typeface="+mn-lt"/>
                <a:ea typeface="+mn-ea"/>
                <a:cs typeface="+mn-cs"/>
              </a:rPr>
              <a:t> 45:1 we </a:t>
            </a:r>
            <a:r>
              <a:rPr lang="nl-NL" sz="1200" kern="1200" dirty="0" err="1" smtClean="0">
                <a:solidFill>
                  <a:schemeClr val="tx1"/>
                </a:solidFill>
                <a:latin typeface="+mn-lt"/>
                <a:ea typeface="+mn-ea"/>
                <a:cs typeface="+mn-cs"/>
              </a:rPr>
              <a:t>read</a:t>
            </a:r>
            <a:r>
              <a:rPr lang="nl-NL" sz="1200" kern="1200" dirty="0" smtClean="0">
                <a:solidFill>
                  <a:schemeClr val="tx1"/>
                </a:solidFill>
                <a:latin typeface="+mn-lt"/>
                <a:ea typeface="+mn-ea"/>
                <a:cs typeface="+mn-cs"/>
              </a:rPr>
              <a:t> of Cyrus, a </a:t>
            </a:r>
            <a:r>
              <a:rPr lang="nl-NL" sz="1200" kern="1200" dirty="0" err="1" smtClean="0">
                <a:solidFill>
                  <a:schemeClr val="tx1"/>
                </a:solidFill>
                <a:latin typeface="+mn-lt"/>
                <a:ea typeface="+mn-ea"/>
                <a:cs typeface="+mn-cs"/>
              </a:rPr>
              <a:t>pagan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king</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that</a:t>
            </a:r>
            <a:r>
              <a:rPr lang="nl-NL" sz="1200" kern="1200" dirty="0" smtClean="0">
                <a:solidFill>
                  <a:schemeClr val="tx1"/>
                </a:solidFill>
                <a:latin typeface="+mn-lt"/>
                <a:ea typeface="+mn-ea"/>
                <a:cs typeface="+mn-cs"/>
              </a:rPr>
              <a:t> God </a:t>
            </a:r>
            <a:r>
              <a:rPr lang="nl-NL" sz="1200" kern="1200" dirty="0" err="1" smtClean="0">
                <a:solidFill>
                  <a:schemeClr val="tx1"/>
                </a:solidFill>
                <a:latin typeface="+mn-lt"/>
                <a:ea typeface="+mn-ea"/>
                <a:cs typeface="+mn-cs"/>
              </a:rPr>
              <a:t>anointed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with</a:t>
            </a:r>
            <a:r>
              <a:rPr lang="nl-NL" sz="1200" kern="1200" dirty="0" smtClean="0">
                <a:solidFill>
                  <a:schemeClr val="tx1"/>
                </a:solidFill>
                <a:latin typeface="+mn-lt"/>
                <a:ea typeface="+mn-ea"/>
                <a:cs typeface="+mn-cs"/>
              </a:rPr>
              <a:t> his Spirit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chose </a:t>
            </a:r>
            <a:r>
              <a:rPr lang="nl-NL" sz="1200" kern="1200" dirty="0" err="1" smtClean="0">
                <a:solidFill>
                  <a:schemeClr val="tx1"/>
                </a:solidFill>
                <a:latin typeface="+mn-lt"/>
                <a:ea typeface="+mn-ea"/>
                <a:cs typeface="+mn-cs"/>
              </a:rPr>
              <a:t>for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world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leadership</a:t>
            </a:r>
            <a:r>
              <a:rPr lang="nl-NL" sz="1200" kern="1200" dirty="0" smtClean="0">
                <a:solidFill>
                  <a:schemeClr val="tx1"/>
                </a:solidFill>
                <a:latin typeface="+mn-lt"/>
                <a:ea typeface="+mn-ea"/>
                <a:cs typeface="+mn-cs"/>
              </a:rPr>
              <a:t>. In Genesis 20:6ff we </a:t>
            </a:r>
            <a:r>
              <a:rPr lang="nl-NL" sz="1200" kern="1200" dirty="0" err="1" smtClean="0">
                <a:solidFill>
                  <a:schemeClr val="tx1"/>
                </a:solidFill>
                <a:latin typeface="+mn-lt"/>
                <a:ea typeface="+mn-ea"/>
                <a:cs typeface="+mn-cs"/>
              </a:rPr>
              <a:t>read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how</a:t>
            </a:r>
            <a:r>
              <a:rPr lang="nl-NL" sz="1200" kern="1200" dirty="0" smtClean="0">
                <a:solidFill>
                  <a:schemeClr val="tx1"/>
                </a:solidFill>
                <a:latin typeface="+mn-lt"/>
                <a:ea typeface="+mn-ea"/>
                <a:cs typeface="+mn-cs"/>
              </a:rPr>
              <a:t> God </a:t>
            </a:r>
            <a:r>
              <a:rPr lang="nl-NL" sz="1200" kern="1200" dirty="0" err="1" smtClean="0">
                <a:solidFill>
                  <a:schemeClr val="tx1"/>
                </a:solidFill>
                <a:latin typeface="+mn-lt"/>
                <a:ea typeface="+mn-ea"/>
                <a:cs typeface="+mn-cs"/>
              </a:rPr>
              <a:t>prevents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another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pagan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king</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from</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falling</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into</a:t>
            </a:r>
            <a:r>
              <a:rPr lang="nl-NL" sz="1200" kern="1200" dirty="0" smtClean="0">
                <a:solidFill>
                  <a:schemeClr val="tx1"/>
                </a:solidFill>
                <a:latin typeface="+mn-lt"/>
                <a:ea typeface="+mn-ea"/>
                <a:cs typeface="+mn-cs"/>
              </a:rPr>
              <a:t> sin.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is </a:t>
            </a:r>
            <a:r>
              <a:rPr lang="nl-NL" sz="1200" kern="1200" dirty="0" err="1" smtClean="0">
                <a:solidFill>
                  <a:schemeClr val="tx1"/>
                </a:solidFill>
                <a:latin typeface="+mn-lt"/>
                <a:ea typeface="+mn-ea"/>
                <a:cs typeface="+mn-cs"/>
              </a:rPr>
              <a:t>an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indication</a:t>
            </a:r>
            <a:r>
              <a:rPr lang="nl-NL" sz="1200" kern="1200" dirty="0" smtClean="0">
                <a:solidFill>
                  <a:schemeClr val="tx1"/>
                </a:solidFill>
                <a:latin typeface="+mn-lt"/>
                <a:ea typeface="+mn-ea"/>
                <a:cs typeface="+mn-cs"/>
              </a:rPr>
              <a:t> of </a:t>
            </a:r>
            <a:r>
              <a:rPr lang="nl-NL" sz="1200" kern="1200" dirty="0" err="1" smtClean="0">
                <a:solidFill>
                  <a:schemeClr val="tx1"/>
                </a:solidFill>
                <a:latin typeface="+mn-lt"/>
                <a:ea typeface="+mn-ea"/>
                <a:cs typeface="+mn-cs"/>
              </a:rPr>
              <a:t>how</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God’s</a:t>
            </a:r>
            <a:r>
              <a:rPr lang="nl-NL" sz="1200" kern="1200" dirty="0" smtClean="0">
                <a:solidFill>
                  <a:schemeClr val="tx1"/>
                </a:solidFill>
                <a:latin typeface="+mn-lt"/>
                <a:ea typeface="+mn-ea"/>
                <a:cs typeface="+mn-cs"/>
              </a:rPr>
              <a:t> Spirit does </a:t>
            </a:r>
            <a:r>
              <a:rPr lang="nl-NL" sz="1200" kern="1200" dirty="0" err="1" smtClean="0">
                <a:solidFill>
                  <a:schemeClr val="tx1"/>
                </a:solidFill>
                <a:latin typeface="+mn-lt"/>
                <a:ea typeface="+mn-ea"/>
                <a:cs typeface="+mn-cs"/>
              </a:rPr>
              <a:t>not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only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function</a:t>
            </a:r>
            <a:r>
              <a:rPr lang="nl-NL" sz="1200" kern="1200" dirty="0" smtClean="0">
                <a:solidFill>
                  <a:schemeClr val="tx1"/>
                </a:solidFill>
                <a:latin typeface="+mn-lt"/>
                <a:ea typeface="+mn-ea"/>
                <a:cs typeface="+mn-cs"/>
              </a:rPr>
              <a:t> as a non-</a:t>
            </a:r>
            <a:r>
              <a:rPr lang="nl-NL" sz="1200" kern="1200" dirty="0" err="1" smtClean="0">
                <a:solidFill>
                  <a:schemeClr val="tx1"/>
                </a:solidFill>
                <a:latin typeface="+mn-lt"/>
                <a:ea typeface="+mn-ea"/>
                <a:cs typeface="+mn-cs"/>
              </a:rPr>
              <a:t>saving</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ennobling</a:t>
            </a:r>
            <a:r>
              <a:rPr lang="nl-NL" sz="1200" kern="1200" dirty="0" smtClean="0">
                <a:solidFill>
                  <a:schemeClr val="tx1"/>
                </a:solidFill>
                <a:latin typeface="+mn-lt"/>
                <a:ea typeface="+mn-ea"/>
                <a:cs typeface="+mn-cs"/>
              </a:rPr>
              <a:t> force in the </a:t>
            </a:r>
            <a:r>
              <a:rPr lang="nl-NL" sz="1200" kern="1200" dirty="0" err="1" smtClean="0">
                <a:solidFill>
                  <a:schemeClr val="tx1"/>
                </a:solidFill>
                <a:latin typeface="+mn-lt"/>
                <a:ea typeface="+mn-ea"/>
                <a:cs typeface="+mn-cs"/>
              </a:rPr>
              <a:t>world</a:t>
            </a:r>
            <a:r>
              <a:rPr lang="nl-NL" sz="1200" kern="1200" dirty="0" smtClean="0">
                <a:solidFill>
                  <a:schemeClr val="tx1"/>
                </a:solidFill>
                <a:latin typeface="+mn-lt"/>
                <a:ea typeface="+mn-ea"/>
                <a:cs typeface="+mn-cs"/>
              </a:rPr>
              <a:t>, but </a:t>
            </a:r>
            <a:r>
              <a:rPr lang="nl-NL" sz="1200" kern="1200" dirty="0" err="1" smtClean="0">
                <a:solidFill>
                  <a:schemeClr val="tx1"/>
                </a:solidFill>
                <a:latin typeface="+mn-lt"/>
                <a:ea typeface="+mn-ea"/>
                <a:cs typeface="+mn-cs"/>
              </a:rPr>
              <a:t>also</a:t>
            </a:r>
            <a:r>
              <a:rPr lang="nl-NL" sz="1200" kern="1200" dirty="0" smtClean="0">
                <a:solidFill>
                  <a:schemeClr val="tx1"/>
                </a:solidFill>
                <a:latin typeface="+mn-lt"/>
                <a:ea typeface="+mn-ea"/>
                <a:cs typeface="+mn-cs"/>
              </a:rPr>
              <a:t> as a non-</a:t>
            </a:r>
            <a:r>
              <a:rPr lang="nl-NL" sz="1200" kern="1200" dirty="0" err="1" smtClean="0">
                <a:solidFill>
                  <a:schemeClr val="tx1"/>
                </a:solidFill>
                <a:latin typeface="+mn-lt"/>
                <a:ea typeface="+mn-ea"/>
                <a:cs typeface="+mn-cs"/>
              </a:rPr>
              <a:t>saving</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restraining</a:t>
            </a:r>
            <a:r>
              <a:rPr lang="nl-NL" sz="1200" kern="1200" dirty="0" smtClean="0">
                <a:solidFill>
                  <a:schemeClr val="tx1"/>
                </a:solidFill>
                <a:latin typeface="+mn-lt"/>
                <a:ea typeface="+mn-ea"/>
                <a:cs typeface="+mn-cs"/>
              </a:rPr>
              <a:t> force in the </a:t>
            </a:r>
            <a:r>
              <a:rPr lang="nl-NL" sz="1200" kern="1200" dirty="0" err="1" smtClean="0">
                <a:solidFill>
                  <a:schemeClr val="tx1"/>
                </a:solidFill>
                <a:latin typeface="+mn-lt"/>
                <a:ea typeface="+mn-ea"/>
                <a:cs typeface="+mn-cs"/>
              </a:rPr>
              <a:t>world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is </a:t>
            </a:r>
            <a:r>
              <a:rPr lang="nl-NL" sz="1200" kern="1200" dirty="0" err="1" smtClean="0">
                <a:solidFill>
                  <a:schemeClr val="tx1"/>
                </a:solidFill>
                <a:latin typeface="+mn-lt"/>
                <a:ea typeface="+mn-ea"/>
                <a:cs typeface="+mn-cs"/>
              </a:rPr>
              <a:t>not</a:t>
            </a:r>
            <a:r>
              <a:rPr lang="nl-NL" sz="1200" kern="1200" dirty="0" smtClean="0">
                <a:solidFill>
                  <a:schemeClr val="tx1"/>
                </a:solidFill>
                <a:latin typeface="+mn-lt"/>
                <a:ea typeface="+mn-ea"/>
                <a:cs typeface="+mn-cs"/>
              </a:rPr>
              <a:t> the Spirit </a:t>
            </a:r>
            <a:r>
              <a:rPr lang="nl-NL" sz="1200" kern="1200" dirty="0" err="1" smtClean="0">
                <a:solidFill>
                  <a:schemeClr val="tx1"/>
                </a:solidFill>
                <a:latin typeface="+mn-lt"/>
                <a:ea typeface="+mn-ea"/>
                <a:cs typeface="+mn-cs"/>
              </a:rPr>
              <a:t>working</a:t>
            </a:r>
            <a:r>
              <a:rPr lang="nl-NL" sz="1200" kern="1200" dirty="0" smtClean="0">
                <a:solidFill>
                  <a:schemeClr val="tx1"/>
                </a:solidFill>
                <a:latin typeface="+mn-lt"/>
                <a:ea typeface="+mn-ea"/>
                <a:cs typeface="+mn-cs"/>
              </a:rPr>
              <a:t> as a </a:t>
            </a:r>
            <a:r>
              <a:rPr lang="nl-NL" sz="1200" kern="1200" dirty="0" err="1" smtClean="0">
                <a:solidFill>
                  <a:schemeClr val="tx1"/>
                </a:solidFill>
                <a:latin typeface="+mn-lt"/>
                <a:ea typeface="+mn-ea"/>
                <a:cs typeface="+mn-cs"/>
              </a:rPr>
              <a:t>converting</a:t>
            </a:r>
            <a:r>
              <a:rPr lang="nl-NL" sz="1200" kern="1200" dirty="0" smtClean="0">
                <a:solidFill>
                  <a:schemeClr val="tx1"/>
                </a:solidFill>
                <a:latin typeface="+mn-lt"/>
                <a:ea typeface="+mn-ea"/>
                <a:cs typeface="+mn-cs"/>
              </a:rPr>
              <a:t> or </a:t>
            </a:r>
            <a:r>
              <a:rPr lang="nl-NL" sz="1200" kern="1200" dirty="0" err="1" smtClean="0">
                <a:solidFill>
                  <a:schemeClr val="tx1"/>
                </a:solidFill>
                <a:latin typeface="+mn-lt"/>
                <a:ea typeface="+mn-ea"/>
                <a:cs typeface="+mn-cs"/>
              </a:rPr>
              <a:t>sanctifying</a:t>
            </a:r>
            <a:r>
              <a:rPr lang="nl-NL" sz="1200" kern="1200" dirty="0" smtClean="0">
                <a:solidFill>
                  <a:schemeClr val="tx1"/>
                </a:solidFill>
                <a:latin typeface="+mn-lt"/>
                <a:ea typeface="+mn-ea"/>
                <a:cs typeface="+mn-cs"/>
              </a:rPr>
              <a:t> agent but </a:t>
            </a:r>
            <a:r>
              <a:rPr lang="nl-NL" sz="1200" kern="1200" dirty="0" err="1" smtClean="0">
                <a:solidFill>
                  <a:schemeClr val="tx1"/>
                </a:solidFill>
                <a:latin typeface="+mn-lt"/>
                <a:ea typeface="+mn-ea"/>
                <a:cs typeface="+mn-cs"/>
              </a:rPr>
              <a:t>rather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working</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give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wisdom</a:t>
            </a:r>
            <a:r>
              <a:rPr lang="nl-NL" sz="1200" kern="1200" dirty="0" smtClean="0">
                <a:solidFill>
                  <a:schemeClr val="tx1"/>
                </a:solidFill>
                <a:latin typeface="+mn-lt"/>
                <a:ea typeface="+mn-ea"/>
                <a:cs typeface="+mn-cs"/>
              </a:rPr>
              <a:t>, courage, </a:t>
            </a:r>
            <a:r>
              <a:rPr lang="nl-NL" sz="1200" kern="1200" dirty="0" err="1" smtClean="0">
                <a:solidFill>
                  <a:schemeClr val="tx1"/>
                </a:solidFill>
                <a:latin typeface="+mn-lt"/>
                <a:ea typeface="+mn-ea"/>
                <a:cs typeface="+mn-cs"/>
              </a:rPr>
              <a:t>creativity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insight</a:t>
            </a:r>
            <a:r>
              <a:rPr lang="nl-NL" sz="1200" kern="1200" dirty="0" smtClean="0">
                <a:solidFill>
                  <a:schemeClr val="tx1"/>
                </a:solidFill>
                <a:latin typeface="+mn-lt"/>
                <a:ea typeface="+mn-ea"/>
                <a:cs typeface="+mn-cs"/>
              </a:rPr>
              <a:t>—</a:t>
            </a:r>
            <a:r>
              <a:rPr lang="nl-NL" sz="1200" kern="1200" dirty="0" err="1" smtClean="0">
                <a:solidFill>
                  <a:schemeClr val="tx1"/>
                </a:solidFill>
                <a:latin typeface="+mn-lt"/>
                <a:ea typeface="+mn-ea"/>
                <a:cs typeface="+mn-cs"/>
              </a:rPr>
              <a:t>another</a:t>
            </a:r>
            <a:r>
              <a:rPr lang="nl-NL" sz="1200" kern="1200" dirty="0" smtClean="0">
                <a:solidFill>
                  <a:schemeClr val="tx1"/>
                </a:solidFill>
                <a:latin typeface="+mn-lt"/>
                <a:ea typeface="+mn-ea"/>
                <a:cs typeface="+mn-cs"/>
              </a:rPr>
              <a:t> facet of common </a:t>
            </a:r>
            <a:r>
              <a:rPr lang="nl-NL" sz="1200" kern="1200" dirty="0" err="1" smtClean="0">
                <a:solidFill>
                  <a:schemeClr val="tx1"/>
                </a:solidFill>
                <a:latin typeface="+mn-lt"/>
                <a:ea typeface="+mn-ea"/>
                <a:cs typeface="+mn-cs"/>
              </a:rPr>
              <a:t>grace</a:t>
            </a:r>
            <a:r>
              <a:rPr lang="nl-NL" sz="1200" kern="1200" dirty="0" smtClean="0">
                <a:solidFill>
                  <a:schemeClr val="tx1"/>
                </a:solidFill>
                <a:latin typeface="+mn-lt"/>
                <a:ea typeface="+mn-ea"/>
                <a:cs typeface="+mn-cs"/>
              </a:rPr>
              <a:t>.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In the movie Amadeus (1984), </a:t>
            </a:r>
            <a:r>
              <a:rPr lang="nl-NL" sz="1200" kern="1200" dirty="0" err="1" smtClean="0">
                <a:solidFill>
                  <a:schemeClr val="tx1"/>
                </a:solidFill>
                <a:latin typeface="+mn-lt"/>
                <a:ea typeface="+mn-ea"/>
                <a:cs typeface="+mn-cs"/>
              </a:rPr>
              <a:t>Salieri</a:t>
            </a:r>
            <a:r>
              <a:rPr lang="nl-NL" sz="1200" kern="1200" dirty="0" smtClean="0">
                <a:solidFill>
                  <a:schemeClr val="tx1"/>
                </a:solidFill>
                <a:latin typeface="+mn-lt"/>
                <a:ea typeface="+mn-ea"/>
                <a:cs typeface="+mn-cs"/>
              </a:rPr>
              <a:t> is </a:t>
            </a:r>
            <a:r>
              <a:rPr lang="nl-NL" sz="1200" kern="1200" dirty="0" err="1" smtClean="0">
                <a:solidFill>
                  <a:schemeClr val="tx1"/>
                </a:solidFill>
                <a:latin typeface="+mn-lt"/>
                <a:ea typeface="+mn-ea"/>
                <a:cs typeface="+mn-cs"/>
              </a:rPr>
              <a:t>totally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confused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bitter </a:t>
            </a:r>
            <a:r>
              <a:rPr lang="nl-NL" sz="1200" kern="1200" dirty="0" err="1" smtClean="0">
                <a:solidFill>
                  <a:schemeClr val="tx1"/>
                </a:solidFill>
                <a:latin typeface="+mn-lt"/>
                <a:ea typeface="+mn-ea"/>
                <a:cs typeface="+mn-cs"/>
              </a:rPr>
              <a:t>that</a:t>
            </a:r>
            <a:r>
              <a:rPr lang="nl-NL" sz="1200" kern="1200" dirty="0" smtClean="0">
                <a:solidFill>
                  <a:schemeClr val="tx1"/>
                </a:solidFill>
                <a:latin typeface="+mn-lt"/>
                <a:ea typeface="+mn-ea"/>
                <a:cs typeface="+mn-cs"/>
              </a:rPr>
              <a:t> he, a </a:t>
            </a:r>
            <a:r>
              <a:rPr lang="nl-NL" sz="1200" kern="1200" dirty="0" err="1" smtClean="0">
                <a:solidFill>
                  <a:schemeClr val="tx1"/>
                </a:solidFill>
                <a:latin typeface="+mn-lt"/>
                <a:ea typeface="+mn-ea"/>
                <a:cs typeface="+mn-cs"/>
              </a:rPr>
              <a:t>morally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good</a:t>
            </a:r>
            <a:r>
              <a:rPr lang="nl-NL" sz="1200" kern="1200" dirty="0" smtClean="0">
                <a:solidFill>
                  <a:schemeClr val="tx1"/>
                </a:solidFill>
                <a:latin typeface="+mn-lt"/>
                <a:ea typeface="+mn-ea"/>
                <a:cs typeface="+mn-cs"/>
              </a:rPr>
              <a:t> person, has </a:t>
            </a:r>
            <a:r>
              <a:rPr lang="nl-NL" sz="1200" kern="1200" dirty="0" err="1" smtClean="0">
                <a:solidFill>
                  <a:schemeClr val="tx1"/>
                </a:solidFill>
                <a:latin typeface="+mn-lt"/>
                <a:ea typeface="+mn-ea"/>
                <a:cs typeface="+mn-cs"/>
              </a:rPr>
              <a:t>so</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little</a:t>
            </a:r>
            <a:r>
              <a:rPr lang="nl-NL" sz="1200" kern="1200" dirty="0" smtClean="0">
                <a:solidFill>
                  <a:schemeClr val="tx1"/>
                </a:solidFill>
                <a:latin typeface="+mn-lt"/>
                <a:ea typeface="+mn-ea"/>
                <a:cs typeface="+mn-cs"/>
              </a:rPr>
              <a:t> talent, </a:t>
            </a:r>
            <a:r>
              <a:rPr lang="nl-NL" sz="1200" kern="1200" dirty="0" err="1" smtClean="0">
                <a:solidFill>
                  <a:schemeClr val="tx1"/>
                </a:solidFill>
                <a:latin typeface="+mn-lt"/>
                <a:ea typeface="+mn-ea"/>
                <a:cs typeface="+mn-cs"/>
              </a:rPr>
              <a:t>while</a:t>
            </a:r>
            <a:r>
              <a:rPr lang="nl-NL" sz="1200" kern="1200" dirty="0" smtClean="0">
                <a:solidFill>
                  <a:schemeClr val="tx1"/>
                </a:solidFill>
                <a:latin typeface="+mn-lt"/>
                <a:ea typeface="+mn-ea"/>
                <a:cs typeface="+mn-cs"/>
              </a:rPr>
              <a:t> Mozart, a </a:t>
            </a:r>
            <a:r>
              <a:rPr lang="nl-NL" sz="1200" kern="1200" dirty="0" err="1" smtClean="0">
                <a:solidFill>
                  <a:schemeClr val="tx1"/>
                </a:solidFill>
                <a:latin typeface="+mn-lt"/>
                <a:ea typeface="+mn-ea"/>
                <a:cs typeface="+mn-cs"/>
              </a:rPr>
              <a:t>morally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despicable</a:t>
            </a:r>
            <a:r>
              <a:rPr lang="nl-NL" sz="1200" kern="1200" dirty="0" smtClean="0">
                <a:solidFill>
                  <a:schemeClr val="tx1"/>
                </a:solidFill>
                <a:latin typeface="+mn-lt"/>
                <a:ea typeface="+mn-ea"/>
                <a:cs typeface="+mn-cs"/>
              </a:rPr>
              <a:t> person, has </a:t>
            </a:r>
            <a:r>
              <a:rPr lang="nl-NL" sz="1200" kern="1200" dirty="0" err="1" smtClean="0">
                <a:solidFill>
                  <a:schemeClr val="tx1"/>
                </a:solidFill>
                <a:latin typeface="+mn-lt"/>
                <a:ea typeface="+mn-ea"/>
                <a:cs typeface="+mn-cs"/>
              </a:rPr>
              <a:t>obviously</a:t>
            </a:r>
            <a:r>
              <a:rPr lang="nl-NL" sz="1200" kern="1200" dirty="0" smtClean="0">
                <a:solidFill>
                  <a:schemeClr val="tx1"/>
                </a:solidFill>
                <a:latin typeface="+mn-lt"/>
                <a:ea typeface="+mn-ea"/>
                <a:cs typeface="+mn-cs"/>
              </a:rPr>
              <a:t> been </a:t>
            </a:r>
            <a:r>
              <a:rPr lang="nl-NL" sz="1200" kern="1200" dirty="0" err="1" smtClean="0">
                <a:solidFill>
                  <a:schemeClr val="tx1"/>
                </a:solidFill>
                <a:latin typeface="+mn-lt"/>
                <a:ea typeface="+mn-ea"/>
                <a:cs typeface="+mn-cs"/>
              </a:rPr>
              <a:t>blessed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with</a:t>
            </a:r>
            <a:r>
              <a:rPr lang="nl-NL" sz="1200" kern="1200" dirty="0" smtClean="0">
                <a:solidFill>
                  <a:schemeClr val="tx1"/>
                </a:solidFill>
                <a:latin typeface="+mn-lt"/>
                <a:ea typeface="+mn-ea"/>
                <a:cs typeface="+mn-cs"/>
              </a:rPr>
              <a:t> a rare, God-</a:t>
            </a:r>
            <a:r>
              <a:rPr lang="nl-NL" sz="1200" kern="1200" dirty="0" err="1" smtClean="0">
                <a:solidFill>
                  <a:schemeClr val="tx1"/>
                </a:solidFill>
                <a:latin typeface="+mn-lt"/>
                <a:ea typeface="+mn-ea"/>
                <a:cs typeface="+mn-cs"/>
              </a:rPr>
              <a:t>given</a:t>
            </a:r>
            <a:r>
              <a:rPr lang="nl-NL" sz="1200" kern="1200" dirty="0" smtClean="0">
                <a:solidFill>
                  <a:schemeClr val="tx1"/>
                </a:solidFill>
                <a:latin typeface="+mn-lt"/>
                <a:ea typeface="+mn-ea"/>
                <a:cs typeface="+mn-cs"/>
              </a:rPr>
              <a:t> musical talent. </a:t>
            </a:r>
            <a:r>
              <a:rPr lang="nl-NL" sz="1200" kern="1200" dirty="0" err="1" smtClean="0">
                <a:solidFill>
                  <a:schemeClr val="tx1"/>
                </a:solidFill>
                <a:latin typeface="+mn-lt"/>
                <a:ea typeface="+mn-ea"/>
                <a:cs typeface="+mn-cs"/>
              </a:rPr>
              <a:t>Salieri</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perceived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situation</a:t>
            </a:r>
            <a:r>
              <a:rPr lang="nl-NL" sz="1200" kern="1200" dirty="0" smtClean="0">
                <a:solidFill>
                  <a:schemeClr val="tx1"/>
                </a:solidFill>
                <a:latin typeface="+mn-lt"/>
                <a:ea typeface="+mn-ea"/>
                <a:cs typeface="+mn-cs"/>
              </a:rPr>
              <a:t> as a failure of </a:t>
            </a:r>
            <a:r>
              <a:rPr lang="nl-NL" sz="1200" kern="1200" dirty="0" err="1" smtClean="0">
                <a:solidFill>
                  <a:schemeClr val="tx1"/>
                </a:solidFill>
                <a:latin typeface="+mn-lt"/>
                <a:ea typeface="+mn-ea"/>
                <a:cs typeface="+mn-cs"/>
              </a:rPr>
              <a:t>divine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justice</a:t>
            </a:r>
            <a:r>
              <a:rPr lang="nl-NL" sz="1200" kern="1200" dirty="0" smtClean="0">
                <a:solidFill>
                  <a:schemeClr val="tx1"/>
                </a:solidFill>
                <a:latin typeface="+mn-lt"/>
                <a:ea typeface="+mn-ea"/>
                <a:cs typeface="+mn-cs"/>
              </a:rPr>
              <a:t>; but in </a:t>
            </a:r>
            <a:r>
              <a:rPr lang="nl-NL" sz="1200" kern="1200" dirty="0" err="1" smtClean="0">
                <a:solidFill>
                  <a:schemeClr val="tx1"/>
                </a:solidFill>
                <a:latin typeface="+mn-lt"/>
                <a:ea typeface="+mn-ea"/>
                <a:cs typeface="+mn-cs"/>
              </a:rPr>
              <a:t>fact</a:t>
            </a:r>
            <a:r>
              <a:rPr lang="nl-NL" sz="1200" kern="1200" dirty="0" smtClean="0">
                <a:solidFill>
                  <a:schemeClr val="tx1"/>
                </a:solidFill>
                <a:latin typeface="+mn-lt"/>
                <a:ea typeface="+mn-ea"/>
                <a:cs typeface="+mn-cs"/>
              </a:rPr>
              <a:t> his </a:t>
            </a:r>
            <a:r>
              <a:rPr lang="nl-NL" sz="1200" kern="1200" dirty="0" err="1" smtClean="0">
                <a:solidFill>
                  <a:schemeClr val="tx1"/>
                </a:solidFill>
                <a:latin typeface="+mn-lt"/>
                <a:ea typeface="+mn-ea"/>
                <a:cs typeface="+mn-cs"/>
              </a:rPr>
              <a:t>problem</a:t>
            </a:r>
            <a:r>
              <a:rPr lang="nl-NL" sz="1200" kern="1200" dirty="0" smtClean="0">
                <a:solidFill>
                  <a:schemeClr val="tx1"/>
                </a:solidFill>
                <a:latin typeface="+mn-lt"/>
                <a:ea typeface="+mn-ea"/>
                <a:cs typeface="+mn-cs"/>
              </a:rPr>
              <a:t> was a failure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understand</a:t>
            </a:r>
            <a:r>
              <a:rPr lang="nl-NL" sz="1200" kern="1200" dirty="0" smtClean="0">
                <a:solidFill>
                  <a:schemeClr val="tx1"/>
                </a:solidFill>
                <a:latin typeface="+mn-lt"/>
                <a:ea typeface="+mn-ea"/>
                <a:cs typeface="+mn-cs"/>
              </a:rPr>
              <a:t> the doctrine of common </a:t>
            </a:r>
            <a:r>
              <a:rPr lang="nl-NL" sz="1200" kern="1200" dirty="0" err="1" smtClean="0">
                <a:solidFill>
                  <a:schemeClr val="tx1"/>
                </a:solidFill>
                <a:latin typeface="+mn-lt"/>
                <a:ea typeface="+mn-ea"/>
                <a:cs typeface="+mn-cs"/>
              </a:rPr>
              <a:t>grace</a:t>
            </a:r>
            <a:r>
              <a:rPr lang="nl-NL" sz="1200" kern="1200" dirty="0" smtClean="0">
                <a:solidFill>
                  <a:schemeClr val="tx1"/>
                </a:solidFill>
                <a:latin typeface="+mn-lt"/>
                <a:ea typeface="+mn-ea"/>
                <a:cs typeface="+mn-cs"/>
              </a:rPr>
              <a:t>. God </a:t>
            </a:r>
            <a:r>
              <a:rPr lang="nl-NL" sz="1200" kern="1200" dirty="0" err="1" smtClean="0">
                <a:solidFill>
                  <a:schemeClr val="tx1"/>
                </a:solidFill>
                <a:latin typeface="+mn-lt"/>
                <a:ea typeface="+mn-ea"/>
                <a:cs typeface="+mn-cs"/>
              </a:rPr>
              <a:t>gives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good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gifts</a:t>
            </a:r>
            <a:r>
              <a:rPr lang="nl-NL" sz="1200" kern="1200" dirty="0" smtClean="0">
                <a:solidFill>
                  <a:schemeClr val="tx1"/>
                </a:solidFill>
                <a:latin typeface="+mn-lt"/>
                <a:ea typeface="+mn-ea"/>
                <a:cs typeface="+mn-cs"/>
              </a:rPr>
              <a:t> of </a:t>
            </a:r>
            <a:r>
              <a:rPr lang="nl-NL" sz="1200" kern="1200" dirty="0" err="1" smtClean="0">
                <a:solidFill>
                  <a:schemeClr val="tx1"/>
                </a:solidFill>
                <a:latin typeface="+mn-lt"/>
                <a:ea typeface="+mn-ea"/>
                <a:cs typeface="+mn-cs"/>
              </a:rPr>
              <a:t>wisdom</a:t>
            </a:r>
            <a:r>
              <a:rPr lang="nl-NL" sz="1200" kern="1200" dirty="0" smtClean="0">
                <a:solidFill>
                  <a:schemeClr val="tx1"/>
                </a:solidFill>
                <a:latin typeface="+mn-lt"/>
                <a:ea typeface="+mn-ea"/>
                <a:cs typeface="+mn-cs"/>
              </a:rPr>
              <a:t>, talent, beauty,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skill</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graciously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that</a:t>
            </a:r>
            <a:r>
              <a:rPr lang="nl-NL" sz="1200" kern="1200" dirty="0" smtClean="0">
                <a:solidFill>
                  <a:schemeClr val="tx1"/>
                </a:solidFill>
                <a:latin typeface="+mn-lt"/>
                <a:ea typeface="+mn-ea"/>
                <a:cs typeface="+mn-cs"/>
              </a:rPr>
              <a:t> is, in </a:t>
            </a:r>
            <a:r>
              <a:rPr lang="nl-NL" sz="1200" kern="1200" dirty="0" err="1" smtClean="0">
                <a:solidFill>
                  <a:schemeClr val="tx1"/>
                </a:solidFill>
                <a:latin typeface="+mn-lt"/>
                <a:ea typeface="+mn-ea"/>
                <a:cs typeface="+mn-cs"/>
              </a:rPr>
              <a:t>completely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unmerited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ways</a:t>
            </a:r>
            <a:r>
              <a:rPr lang="nl-NL" sz="1200" kern="1200" dirty="0" smtClean="0">
                <a:solidFill>
                  <a:schemeClr val="tx1"/>
                </a:solidFill>
                <a:latin typeface="+mn-lt"/>
                <a:ea typeface="+mn-ea"/>
                <a:cs typeface="+mn-cs"/>
              </a:rPr>
              <a:t>. He casts </a:t>
            </a:r>
            <a:r>
              <a:rPr lang="nl-NL" sz="1200" kern="1200" dirty="0" err="1" smtClean="0">
                <a:solidFill>
                  <a:schemeClr val="tx1"/>
                </a:solidFill>
                <a:latin typeface="+mn-lt"/>
                <a:ea typeface="+mn-ea"/>
                <a:cs typeface="+mn-cs"/>
              </a:rPr>
              <a:t>them</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across</a:t>
            </a:r>
            <a:r>
              <a:rPr lang="nl-NL" sz="1200" kern="1200" dirty="0" smtClean="0">
                <a:solidFill>
                  <a:schemeClr val="tx1"/>
                </a:solidFill>
                <a:latin typeface="+mn-lt"/>
                <a:ea typeface="+mn-ea"/>
                <a:cs typeface="+mn-cs"/>
              </a:rPr>
              <a:t> the human race </a:t>
            </a:r>
            <a:r>
              <a:rPr lang="nl-NL" sz="1200" kern="1200" dirty="0" err="1" smtClean="0">
                <a:solidFill>
                  <a:schemeClr val="tx1"/>
                </a:solidFill>
                <a:latin typeface="+mn-lt"/>
                <a:ea typeface="+mn-ea"/>
                <a:cs typeface="+mn-cs"/>
              </a:rPr>
              <a:t>like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seed</a:t>
            </a:r>
            <a:r>
              <a:rPr lang="nl-NL" sz="1200" kern="1200" dirty="0" smtClean="0">
                <a:solidFill>
                  <a:schemeClr val="tx1"/>
                </a:solidFill>
                <a:latin typeface="+mn-lt"/>
                <a:ea typeface="+mn-ea"/>
                <a:cs typeface="+mn-cs"/>
              </a:rPr>
              <a:t>, in order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enrich</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brighten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preserve</a:t>
            </a:r>
            <a:r>
              <a:rPr lang="nl-NL" sz="1200" kern="1200" dirty="0" smtClean="0">
                <a:solidFill>
                  <a:schemeClr val="tx1"/>
                </a:solidFill>
                <a:latin typeface="+mn-lt"/>
                <a:ea typeface="+mn-ea"/>
                <a:cs typeface="+mn-cs"/>
              </a:rPr>
              <a:t> the </a:t>
            </a:r>
            <a:r>
              <a:rPr lang="nl-NL" sz="1200" kern="1200" dirty="0" err="1" smtClean="0">
                <a:solidFill>
                  <a:schemeClr val="tx1"/>
                </a:solidFill>
                <a:latin typeface="+mn-lt"/>
                <a:ea typeface="+mn-ea"/>
                <a:cs typeface="+mn-cs"/>
              </a:rPr>
              <a:t>world</a:t>
            </a:r>
            <a:r>
              <a:rPr lang="nl-NL" sz="1200" kern="1200" dirty="0" smtClean="0">
                <a:solidFill>
                  <a:schemeClr val="tx1"/>
                </a:solidFill>
                <a:latin typeface="+mn-lt"/>
                <a:ea typeface="+mn-ea"/>
                <a:cs typeface="+mn-cs"/>
              </a:rPr>
              <a:t>. Far </a:t>
            </a:r>
            <a:r>
              <a:rPr lang="nl-NL" sz="1200" kern="1200" dirty="0" err="1" smtClean="0">
                <a:solidFill>
                  <a:schemeClr val="tx1"/>
                </a:solidFill>
                <a:latin typeface="+mn-lt"/>
                <a:ea typeface="+mn-ea"/>
                <a:cs typeface="+mn-cs"/>
              </a:rPr>
              <a:t>from</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being</a:t>
            </a:r>
            <a:r>
              <a:rPr lang="nl-NL" sz="1200" kern="1200" dirty="0" smtClean="0">
                <a:solidFill>
                  <a:schemeClr val="tx1"/>
                </a:solidFill>
                <a:latin typeface="+mn-lt"/>
                <a:ea typeface="+mn-ea"/>
                <a:cs typeface="+mn-cs"/>
              </a:rPr>
              <a:t> unfair, </a:t>
            </a:r>
            <a:r>
              <a:rPr lang="nl-NL" sz="1200" kern="1200" dirty="0" err="1" smtClean="0">
                <a:solidFill>
                  <a:schemeClr val="tx1"/>
                </a:solidFill>
                <a:latin typeface="+mn-lt"/>
                <a:ea typeface="+mn-ea"/>
                <a:cs typeface="+mn-cs"/>
              </a:rPr>
              <a:t>God’s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unmerited</a:t>
            </a:r>
            <a:r>
              <a:rPr lang="nl-NL" sz="1200" kern="1200" dirty="0" smtClean="0">
                <a:solidFill>
                  <a:schemeClr val="tx1"/>
                </a:solidFill>
                <a:latin typeface="+mn-lt"/>
                <a:ea typeface="+mn-ea"/>
                <a:cs typeface="+mn-cs"/>
              </a:rPr>
              <a:t> acts of </a:t>
            </a:r>
            <a:r>
              <a:rPr lang="nl-NL" sz="1200" kern="1200" dirty="0" err="1" smtClean="0">
                <a:solidFill>
                  <a:schemeClr val="tx1"/>
                </a:solidFill>
                <a:latin typeface="+mn-lt"/>
                <a:ea typeface="+mn-ea"/>
                <a:cs typeface="+mn-cs"/>
              </a:rPr>
              <a:t>blessings</a:t>
            </a:r>
            <a:r>
              <a:rPr lang="nl-NL" sz="1200" kern="1200" dirty="0" smtClean="0">
                <a:solidFill>
                  <a:schemeClr val="tx1"/>
                </a:solidFill>
                <a:latin typeface="+mn-lt"/>
                <a:ea typeface="+mn-ea"/>
                <a:cs typeface="+mn-cs"/>
              </a:rPr>
              <a:t> make life on </a:t>
            </a:r>
            <a:r>
              <a:rPr lang="nl-NL" sz="1200" kern="1200" dirty="0" err="1" smtClean="0">
                <a:solidFill>
                  <a:schemeClr val="tx1"/>
                </a:solidFill>
                <a:latin typeface="+mn-lt"/>
                <a:ea typeface="+mn-ea"/>
                <a:cs typeface="+mn-cs"/>
              </a:rPr>
              <a:t>earth</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much</a:t>
            </a:r>
            <a:r>
              <a:rPr lang="nl-NL" sz="1200" kern="1200" dirty="0" smtClean="0">
                <a:solidFill>
                  <a:schemeClr val="tx1"/>
                </a:solidFill>
                <a:latin typeface="+mn-lt"/>
                <a:ea typeface="+mn-ea"/>
                <a:cs typeface="+mn-cs"/>
              </a:rPr>
              <a:t> more </a:t>
            </a:r>
            <a:r>
              <a:rPr lang="nl-NL" sz="1200" kern="1200" dirty="0" err="1" smtClean="0">
                <a:solidFill>
                  <a:schemeClr val="tx1"/>
                </a:solidFill>
                <a:latin typeface="+mn-lt"/>
                <a:ea typeface="+mn-ea"/>
                <a:cs typeface="+mn-cs"/>
              </a:rPr>
              <a:t>bearable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than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should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be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given</a:t>
            </a:r>
            <a:r>
              <a:rPr lang="nl-NL" sz="1200" kern="1200" dirty="0" smtClean="0">
                <a:solidFill>
                  <a:schemeClr val="tx1"/>
                </a:solidFill>
                <a:latin typeface="+mn-lt"/>
                <a:ea typeface="+mn-ea"/>
                <a:cs typeface="+mn-cs"/>
              </a:rPr>
              <a:t> the </a:t>
            </a:r>
            <a:r>
              <a:rPr lang="nl-NL" sz="1200" kern="1200" dirty="0" err="1" smtClean="0">
                <a:solidFill>
                  <a:schemeClr val="tx1"/>
                </a:solidFill>
                <a:latin typeface="+mn-lt"/>
                <a:ea typeface="+mn-ea"/>
                <a:cs typeface="+mn-cs"/>
              </a:rPr>
              <a:t>pervasive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effects</a:t>
            </a:r>
            <a:r>
              <a:rPr lang="nl-NL" sz="1200" kern="1200" dirty="0" smtClean="0">
                <a:solidFill>
                  <a:schemeClr val="tx1"/>
                </a:solidFill>
                <a:latin typeface="+mn-lt"/>
                <a:ea typeface="+mn-ea"/>
                <a:cs typeface="+mn-cs"/>
              </a:rPr>
              <a:t> of </a:t>
            </a:r>
            <a:r>
              <a:rPr lang="nl-NL" sz="1200" kern="1200" dirty="0" err="1" smtClean="0">
                <a:solidFill>
                  <a:schemeClr val="tx1"/>
                </a:solidFill>
                <a:latin typeface="+mn-lt"/>
                <a:ea typeface="+mn-ea"/>
                <a:cs typeface="+mn-cs"/>
              </a:rPr>
              <a:t>sin</a:t>
            </a:r>
            <a:r>
              <a:rPr lang="nl-NL" sz="1200" kern="1200" dirty="0" smtClean="0">
                <a:solidFill>
                  <a:schemeClr val="tx1"/>
                </a:solidFill>
                <a:latin typeface="+mn-lt"/>
                <a:ea typeface="+mn-ea"/>
                <a:cs typeface="+mn-cs"/>
              </a:rPr>
              <a:t> on </a:t>
            </a:r>
            <a:r>
              <a:rPr lang="nl-NL" sz="1200" kern="1200" dirty="0" err="1" smtClean="0">
                <a:solidFill>
                  <a:schemeClr val="tx1"/>
                </a:solidFill>
                <a:latin typeface="+mn-lt"/>
                <a:ea typeface="+mn-ea"/>
                <a:cs typeface="+mn-cs"/>
              </a:rPr>
              <a:t>all</a:t>
            </a:r>
            <a:r>
              <a:rPr lang="nl-NL" sz="1200" kern="1200" dirty="0" smtClean="0">
                <a:solidFill>
                  <a:schemeClr val="tx1"/>
                </a:solidFill>
                <a:latin typeface="+mn-lt"/>
                <a:ea typeface="+mn-ea"/>
                <a:cs typeface="+mn-cs"/>
              </a:rPr>
              <a:t> of his </a:t>
            </a:r>
            <a:r>
              <a:rPr lang="nl-NL" sz="1200" kern="1200" dirty="0" err="1" smtClean="0">
                <a:solidFill>
                  <a:schemeClr val="tx1"/>
                </a:solidFill>
                <a:latin typeface="+mn-lt"/>
                <a:ea typeface="+mn-ea"/>
                <a:cs typeface="+mn-cs"/>
              </a:rPr>
              <a:t>creation</a:t>
            </a:r>
            <a:r>
              <a:rPr lang="nl-NL" sz="1200" kern="1200" dirty="0" smtClean="0">
                <a:solidFill>
                  <a:schemeClr val="tx1"/>
                </a:solidFill>
                <a:latin typeface="+mn-lt"/>
                <a:ea typeface="+mn-ea"/>
                <a:cs typeface="+mn-cs"/>
              </a:rPr>
              <a:t>. </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God </a:t>
            </a:r>
            <a:r>
              <a:rPr lang="nl-NL" sz="1200" kern="1200" dirty="0" err="1" smtClean="0">
                <a:solidFill>
                  <a:schemeClr val="tx1"/>
                </a:solidFill>
                <a:latin typeface="+mn-lt"/>
                <a:ea typeface="+mn-ea"/>
                <a:cs typeface="+mn-cs"/>
              </a:rPr>
              <a:t>honours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all</a:t>
            </a:r>
            <a:r>
              <a:rPr lang="nl-NL" sz="1200" kern="1200" dirty="0" smtClean="0">
                <a:solidFill>
                  <a:schemeClr val="tx1"/>
                </a:solidFill>
                <a:latin typeface="+mn-lt"/>
                <a:ea typeface="+mn-ea"/>
                <a:cs typeface="+mn-cs"/>
              </a:rPr>
              <a:t> human </a:t>
            </a:r>
            <a:r>
              <a:rPr lang="nl-NL" sz="1200" kern="1200" dirty="0" err="1" smtClean="0">
                <a:solidFill>
                  <a:schemeClr val="tx1"/>
                </a:solidFill>
                <a:latin typeface="+mn-lt"/>
                <a:ea typeface="+mn-ea"/>
                <a:cs typeface="+mn-cs"/>
              </a:rPr>
              <a:t>activity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which</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aligns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itself</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with</a:t>
            </a:r>
            <a:r>
              <a:rPr lang="nl-NL" sz="1200" kern="1200" dirty="0" smtClean="0">
                <a:solidFill>
                  <a:schemeClr val="tx1"/>
                </a:solidFill>
                <a:latin typeface="+mn-lt"/>
                <a:ea typeface="+mn-ea"/>
                <a:cs typeface="+mn-cs"/>
              </a:rPr>
              <a:t> his </a:t>
            </a:r>
            <a:r>
              <a:rPr lang="nl-NL" sz="1200" kern="1200" dirty="0" err="1" smtClean="0">
                <a:solidFill>
                  <a:schemeClr val="tx1"/>
                </a:solidFill>
                <a:latin typeface="+mn-lt"/>
                <a:ea typeface="+mn-ea"/>
                <a:cs typeface="+mn-cs"/>
              </a:rPr>
              <a:t>principles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for</a:t>
            </a:r>
            <a:r>
              <a:rPr lang="nl-NL" sz="1200" kern="1200" dirty="0" smtClean="0">
                <a:solidFill>
                  <a:schemeClr val="tx1"/>
                </a:solidFill>
                <a:latin typeface="+mn-lt"/>
                <a:ea typeface="+mn-ea"/>
                <a:cs typeface="+mn-cs"/>
              </a:rPr>
              <a:t> life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his goals </a:t>
            </a:r>
            <a:r>
              <a:rPr lang="nl-NL" sz="1200" kern="1200" dirty="0" err="1" smtClean="0">
                <a:solidFill>
                  <a:schemeClr val="tx1"/>
                </a:solidFill>
                <a:latin typeface="+mn-lt"/>
                <a:ea typeface="+mn-ea"/>
                <a:cs typeface="+mn-cs"/>
              </a:rPr>
              <a:t>for</a:t>
            </a:r>
            <a:r>
              <a:rPr lang="nl-NL" sz="1200" kern="1200" dirty="0" smtClean="0">
                <a:solidFill>
                  <a:schemeClr val="tx1"/>
                </a:solidFill>
                <a:latin typeface="+mn-lt"/>
                <a:ea typeface="+mn-ea"/>
                <a:cs typeface="+mn-cs"/>
              </a:rPr>
              <a:t> his </a:t>
            </a:r>
            <a:r>
              <a:rPr lang="nl-NL" sz="1200" kern="1200" dirty="0" err="1" smtClean="0">
                <a:solidFill>
                  <a:schemeClr val="tx1"/>
                </a:solidFill>
                <a:latin typeface="+mn-lt"/>
                <a:ea typeface="+mn-ea"/>
                <a:cs typeface="+mn-cs"/>
              </a:rPr>
              <a:t>kingdom</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means </a:t>
            </a:r>
            <a:r>
              <a:rPr lang="nl-NL" sz="1200" kern="1200" dirty="0" err="1" smtClean="0">
                <a:solidFill>
                  <a:schemeClr val="tx1"/>
                </a:solidFill>
                <a:latin typeface="+mn-lt"/>
                <a:ea typeface="+mn-ea"/>
                <a:cs typeface="+mn-cs"/>
              </a:rPr>
              <a:t>that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being</a:t>
            </a:r>
            <a:r>
              <a:rPr lang="nl-NL" sz="1200" kern="1200" dirty="0" smtClean="0">
                <a:solidFill>
                  <a:schemeClr val="tx1"/>
                </a:solidFill>
                <a:latin typeface="+mn-lt"/>
                <a:ea typeface="+mn-ea"/>
                <a:cs typeface="+mn-cs"/>
              </a:rPr>
              <a:t> a Christian is </a:t>
            </a:r>
            <a:r>
              <a:rPr lang="nl-NL" sz="1200" kern="1200" dirty="0" err="1" smtClean="0">
                <a:solidFill>
                  <a:schemeClr val="tx1"/>
                </a:solidFill>
                <a:latin typeface="+mn-lt"/>
                <a:ea typeface="+mn-ea"/>
                <a:cs typeface="+mn-cs"/>
              </a:rPr>
              <a:t>only</a:t>
            </a:r>
            <a:r>
              <a:rPr lang="nl-NL" sz="1200" kern="1200" dirty="0" smtClean="0">
                <a:solidFill>
                  <a:schemeClr val="tx1"/>
                </a:solidFill>
                <a:latin typeface="+mn-lt"/>
                <a:ea typeface="+mn-ea"/>
                <a:cs typeface="+mn-cs"/>
              </a:rPr>
              <a:t> a </a:t>
            </a:r>
            <a:r>
              <a:rPr lang="nl-NL" sz="1200" kern="1200" dirty="0" err="1" smtClean="0">
                <a:solidFill>
                  <a:schemeClr val="tx1"/>
                </a:solidFill>
                <a:latin typeface="+mn-lt"/>
                <a:ea typeface="+mn-ea"/>
                <a:cs typeface="+mn-cs"/>
              </a:rPr>
              <a:t>relative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value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with</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regard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our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work</a:t>
            </a:r>
            <a:r>
              <a:rPr lang="nl-NL" sz="1200" kern="1200" dirty="0" smtClean="0">
                <a:solidFill>
                  <a:schemeClr val="tx1"/>
                </a:solidFill>
                <a:latin typeface="+mn-lt"/>
                <a:ea typeface="+mn-ea"/>
                <a:cs typeface="+mn-cs"/>
              </a:rPr>
              <a:t> in the common </a:t>
            </a:r>
            <a:r>
              <a:rPr lang="nl-NL" sz="1200" kern="1200" dirty="0" err="1" smtClean="0">
                <a:solidFill>
                  <a:schemeClr val="tx1"/>
                </a:solidFill>
                <a:latin typeface="+mn-lt"/>
                <a:ea typeface="+mn-ea"/>
                <a:cs typeface="+mn-cs"/>
              </a:rPr>
              <a:t>kingdom</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If</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any</a:t>
            </a:r>
            <a:r>
              <a:rPr lang="nl-NL" sz="1200" kern="1200" dirty="0" smtClean="0">
                <a:solidFill>
                  <a:schemeClr val="tx1"/>
                </a:solidFill>
                <a:latin typeface="+mn-lt"/>
                <a:ea typeface="+mn-ea"/>
                <a:cs typeface="+mn-cs"/>
              </a:rPr>
              <a:t> person acts </a:t>
            </a:r>
            <a:r>
              <a:rPr lang="nl-NL" sz="1200" kern="1200" dirty="0" err="1" smtClean="0">
                <a:solidFill>
                  <a:schemeClr val="tx1"/>
                </a:solidFill>
                <a:latin typeface="+mn-lt"/>
                <a:ea typeface="+mn-ea"/>
                <a:cs typeface="+mn-cs"/>
              </a:rPr>
              <a:t>according</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the </a:t>
            </a:r>
            <a:r>
              <a:rPr lang="nl-NL" sz="1200" kern="1200" dirty="0" err="1" smtClean="0">
                <a:solidFill>
                  <a:schemeClr val="tx1"/>
                </a:solidFill>
                <a:latin typeface="+mn-lt"/>
                <a:ea typeface="+mn-ea"/>
                <a:cs typeface="+mn-cs"/>
              </a:rPr>
              <a:t>values</a:t>
            </a:r>
            <a:r>
              <a:rPr lang="nl-NL" sz="1200" kern="1200" dirty="0" smtClean="0">
                <a:solidFill>
                  <a:schemeClr val="tx1"/>
                </a:solidFill>
                <a:latin typeface="+mn-lt"/>
                <a:ea typeface="+mn-ea"/>
                <a:cs typeface="+mn-cs"/>
              </a:rPr>
              <a:t> of the </a:t>
            </a:r>
            <a:r>
              <a:rPr lang="nl-NL" sz="1200" kern="1200" dirty="0" err="1" smtClean="0">
                <a:solidFill>
                  <a:schemeClr val="tx1"/>
                </a:solidFill>
                <a:latin typeface="+mn-lt"/>
                <a:ea typeface="+mn-ea"/>
                <a:cs typeface="+mn-cs"/>
              </a:rPr>
              <a:t>kingdom</a:t>
            </a:r>
            <a:r>
              <a:rPr lang="nl-NL" sz="1200" kern="1200" dirty="0" smtClean="0">
                <a:solidFill>
                  <a:schemeClr val="tx1"/>
                </a:solidFill>
                <a:latin typeface="+mn-lt"/>
                <a:ea typeface="+mn-ea"/>
                <a:cs typeface="+mn-cs"/>
              </a:rPr>
              <a:t> of God, </a:t>
            </a:r>
            <a:r>
              <a:rPr lang="nl-NL" sz="1200" kern="1200" dirty="0" err="1" smtClean="0">
                <a:solidFill>
                  <a:schemeClr val="tx1"/>
                </a:solidFill>
                <a:latin typeface="+mn-lt"/>
                <a:ea typeface="+mn-ea"/>
                <a:cs typeface="+mn-cs"/>
              </a:rPr>
              <a:t>they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will</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produce</a:t>
            </a:r>
            <a:r>
              <a:rPr lang="nl-NL" sz="1200" kern="1200" dirty="0" smtClean="0">
                <a:solidFill>
                  <a:schemeClr val="tx1"/>
                </a:solidFill>
                <a:latin typeface="+mn-lt"/>
                <a:ea typeface="+mn-ea"/>
                <a:cs typeface="+mn-cs"/>
              </a:rPr>
              <a:t> a </a:t>
            </a:r>
            <a:r>
              <a:rPr lang="nl-NL" sz="1200" kern="1200" dirty="0" err="1" smtClean="0">
                <a:solidFill>
                  <a:schemeClr val="tx1"/>
                </a:solidFill>
                <a:latin typeface="+mn-lt"/>
                <a:ea typeface="+mn-ea"/>
                <a:cs typeface="+mn-cs"/>
              </a:rPr>
              <a:t>measure</a:t>
            </a:r>
            <a:r>
              <a:rPr lang="nl-NL" sz="1200" kern="1200" dirty="0" smtClean="0">
                <a:solidFill>
                  <a:schemeClr val="tx1"/>
                </a:solidFill>
                <a:latin typeface="+mn-lt"/>
                <a:ea typeface="+mn-ea"/>
                <a:cs typeface="+mn-cs"/>
              </a:rPr>
              <a:t> of </a:t>
            </a:r>
            <a:r>
              <a:rPr lang="nl-NL" sz="1200" kern="1200" dirty="0" err="1" smtClean="0">
                <a:solidFill>
                  <a:schemeClr val="tx1"/>
                </a:solidFill>
                <a:latin typeface="+mn-lt"/>
                <a:ea typeface="+mn-ea"/>
                <a:cs typeface="+mn-cs"/>
              </a:rPr>
              <a:t>good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results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whether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they</a:t>
            </a:r>
            <a:r>
              <a:rPr lang="nl-NL" sz="1200" kern="1200" dirty="0" smtClean="0">
                <a:solidFill>
                  <a:schemeClr val="tx1"/>
                </a:solidFill>
                <a:latin typeface="+mn-lt"/>
                <a:ea typeface="+mn-ea"/>
                <a:cs typeface="+mn-cs"/>
              </a:rPr>
              <a:t> are </a:t>
            </a:r>
            <a:r>
              <a:rPr lang="nl-NL" sz="1200" kern="1200" dirty="0" err="1" smtClean="0">
                <a:solidFill>
                  <a:schemeClr val="tx1"/>
                </a:solidFill>
                <a:latin typeface="+mn-lt"/>
                <a:ea typeface="+mn-ea"/>
                <a:cs typeface="+mn-cs"/>
              </a:rPr>
              <a:t>believers</a:t>
            </a:r>
            <a:r>
              <a:rPr lang="nl-NL" sz="1200" kern="1200" dirty="0" smtClean="0">
                <a:solidFill>
                  <a:schemeClr val="tx1"/>
                </a:solidFill>
                <a:latin typeface="+mn-lt"/>
                <a:ea typeface="+mn-ea"/>
                <a:cs typeface="+mn-cs"/>
              </a:rPr>
              <a:t> or </a:t>
            </a:r>
            <a:r>
              <a:rPr lang="nl-NL" sz="1200" kern="1200" dirty="0" err="1" smtClean="0">
                <a:solidFill>
                  <a:schemeClr val="tx1"/>
                </a:solidFill>
                <a:latin typeface="+mn-lt"/>
                <a:ea typeface="+mn-ea"/>
                <a:cs typeface="+mn-cs"/>
              </a:rPr>
              <a:t>not</a:t>
            </a:r>
            <a:r>
              <a:rPr lang="nl-NL" sz="1200" kern="1200" dirty="0" smtClean="0">
                <a:solidFill>
                  <a:schemeClr val="tx1"/>
                </a:solidFill>
                <a:latin typeface="+mn-lt"/>
                <a:ea typeface="+mn-ea"/>
                <a:cs typeface="+mn-cs"/>
              </a:rPr>
              <a:t>. For </a:t>
            </a:r>
            <a:r>
              <a:rPr lang="nl-NL" sz="1200" kern="1200" dirty="0" err="1" smtClean="0">
                <a:solidFill>
                  <a:schemeClr val="tx1"/>
                </a:solidFill>
                <a:latin typeface="+mn-lt"/>
                <a:ea typeface="+mn-ea"/>
                <a:cs typeface="+mn-cs"/>
              </a:rPr>
              <a:t>example</a:t>
            </a:r>
            <a:r>
              <a:rPr lang="nl-NL" sz="1200" kern="1200" dirty="0" smtClean="0">
                <a:solidFill>
                  <a:schemeClr val="tx1"/>
                </a:solidFill>
                <a:latin typeface="+mn-lt"/>
                <a:ea typeface="+mn-ea"/>
                <a:cs typeface="+mn-cs"/>
              </a:rPr>
              <a:t> God </a:t>
            </a:r>
            <a:r>
              <a:rPr lang="nl-NL" sz="1200" kern="1200" dirty="0" err="1" smtClean="0">
                <a:solidFill>
                  <a:schemeClr val="tx1"/>
                </a:solidFill>
                <a:latin typeface="+mn-lt"/>
                <a:ea typeface="+mn-ea"/>
                <a:cs typeface="+mn-cs"/>
              </a:rPr>
              <a:t>will</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honour</a:t>
            </a:r>
            <a:r>
              <a:rPr lang="nl-NL" sz="1200" kern="1200" dirty="0" smtClean="0">
                <a:solidFill>
                  <a:schemeClr val="tx1"/>
                </a:solidFill>
                <a:latin typeface="+mn-lt"/>
                <a:ea typeface="+mn-ea"/>
                <a:cs typeface="+mn-cs"/>
              </a:rPr>
              <a:t> the investment made in teaching </a:t>
            </a:r>
            <a:r>
              <a:rPr lang="nl-NL" sz="1200" kern="1200" dirty="0" err="1" smtClean="0">
                <a:solidFill>
                  <a:schemeClr val="tx1"/>
                </a:solidFill>
                <a:latin typeface="+mn-lt"/>
                <a:ea typeface="+mn-ea"/>
                <a:cs typeface="+mn-cs"/>
              </a:rPr>
              <a:t>our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children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have a sound </a:t>
            </a:r>
            <a:r>
              <a:rPr lang="nl-NL" sz="1200" kern="1200" dirty="0" err="1" smtClean="0">
                <a:solidFill>
                  <a:schemeClr val="tx1"/>
                </a:solidFill>
                <a:latin typeface="+mn-lt"/>
                <a:ea typeface="+mn-ea"/>
                <a:cs typeface="+mn-cs"/>
              </a:rPr>
              <a:t>character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whether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they</a:t>
            </a:r>
            <a:r>
              <a:rPr lang="nl-NL" sz="1200" kern="1200" dirty="0" smtClean="0">
                <a:solidFill>
                  <a:schemeClr val="tx1"/>
                </a:solidFill>
                <a:latin typeface="+mn-lt"/>
                <a:ea typeface="+mn-ea"/>
                <a:cs typeface="+mn-cs"/>
              </a:rPr>
              <a:t> are Christian or </a:t>
            </a:r>
            <a:r>
              <a:rPr lang="nl-NL" sz="1200" kern="1200" dirty="0" err="1" smtClean="0">
                <a:solidFill>
                  <a:schemeClr val="tx1"/>
                </a:solidFill>
                <a:latin typeface="+mn-lt"/>
                <a:ea typeface="+mn-ea"/>
                <a:cs typeface="+mn-cs"/>
              </a:rPr>
              <a:t>not</a:t>
            </a:r>
            <a:r>
              <a:rPr lang="nl-NL" sz="1200" kern="1200" dirty="0" smtClean="0">
                <a:solidFill>
                  <a:schemeClr val="tx1"/>
                </a:solidFill>
                <a:latin typeface="+mn-lt"/>
                <a:ea typeface="+mn-ea"/>
                <a:cs typeface="+mn-cs"/>
              </a:rPr>
              <a:t>. It is </a:t>
            </a:r>
            <a:r>
              <a:rPr lang="nl-NL" sz="1200" kern="1200" dirty="0" err="1" smtClean="0">
                <a:solidFill>
                  <a:schemeClr val="tx1"/>
                </a:solidFill>
                <a:latin typeface="+mn-lt"/>
                <a:ea typeface="+mn-ea"/>
                <a:cs typeface="+mn-cs"/>
              </a:rPr>
              <a:t>said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that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good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is </a:t>
            </a:r>
            <a:r>
              <a:rPr lang="nl-NL" sz="1200" kern="1200" dirty="0" err="1" smtClean="0">
                <a:solidFill>
                  <a:schemeClr val="tx1"/>
                </a:solidFill>
                <a:latin typeface="+mn-lt"/>
                <a:ea typeface="+mn-ea"/>
                <a:cs typeface="+mn-cs"/>
              </a:rPr>
              <a:t>good</a:t>
            </a:r>
            <a:r>
              <a:rPr lang="nl-NL" sz="1200" kern="1200" dirty="0" smtClean="0">
                <a:solidFill>
                  <a:schemeClr val="tx1"/>
                </a:solidFill>
                <a:latin typeface="+mn-lt"/>
                <a:ea typeface="+mn-ea"/>
                <a:cs typeface="+mn-cs"/>
              </a:rPr>
              <a:t> business </a:t>
            </a:r>
            <a:r>
              <a:rPr lang="nl-NL" sz="1200" kern="1200" dirty="0" err="1" smtClean="0">
                <a:solidFill>
                  <a:schemeClr val="tx1"/>
                </a:solidFill>
                <a:latin typeface="+mn-lt"/>
                <a:ea typeface="+mn-ea"/>
                <a:cs typeface="+mn-cs"/>
              </a:rPr>
              <a:t>and</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this</a:t>
            </a:r>
            <a:r>
              <a:rPr lang="nl-NL" sz="1200" kern="1200" dirty="0" smtClean="0">
                <a:solidFill>
                  <a:schemeClr val="tx1"/>
                </a:solidFill>
                <a:latin typeface="+mn-lt"/>
                <a:ea typeface="+mn-ea"/>
                <a:cs typeface="+mn-cs"/>
              </a:rPr>
              <a:t> is </a:t>
            </a:r>
            <a:r>
              <a:rPr lang="nl-NL" sz="1200" kern="1200" dirty="0" err="1" smtClean="0">
                <a:solidFill>
                  <a:schemeClr val="tx1"/>
                </a:solidFill>
                <a:latin typeface="+mn-lt"/>
                <a:ea typeface="+mn-ea"/>
                <a:cs typeface="+mn-cs"/>
              </a:rPr>
              <a:t>another</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example</a:t>
            </a:r>
            <a:r>
              <a:rPr lang="nl-NL" sz="1200" kern="1200" dirty="0" smtClean="0">
                <a:solidFill>
                  <a:schemeClr val="tx1"/>
                </a:solidFill>
                <a:latin typeface="+mn-lt"/>
                <a:ea typeface="+mn-ea"/>
                <a:cs typeface="+mn-cs"/>
              </a:rPr>
              <a:t> of </a:t>
            </a:r>
            <a:r>
              <a:rPr lang="nl-NL" sz="1200" kern="1200" dirty="0" err="1" smtClean="0">
                <a:solidFill>
                  <a:schemeClr val="tx1"/>
                </a:solidFill>
                <a:latin typeface="+mn-lt"/>
                <a:ea typeface="+mn-ea"/>
                <a:cs typeface="+mn-cs"/>
              </a:rPr>
              <a:t>doing</a:t>
            </a:r>
            <a:r>
              <a:rPr lang="nl-NL" sz="1200" kern="1200" dirty="0" smtClean="0">
                <a:solidFill>
                  <a:schemeClr val="tx1"/>
                </a:solidFill>
                <a:latin typeface="+mn-lt"/>
                <a:ea typeface="+mn-ea"/>
                <a:cs typeface="+mn-cs"/>
              </a:rPr>
              <a:t> business on the common </a:t>
            </a:r>
            <a:r>
              <a:rPr lang="nl-NL" sz="1200" kern="1200" dirty="0" err="1" smtClean="0">
                <a:solidFill>
                  <a:schemeClr val="tx1"/>
                </a:solidFill>
                <a:latin typeface="+mn-lt"/>
                <a:ea typeface="+mn-ea"/>
                <a:cs typeface="+mn-cs"/>
              </a:rPr>
              <a:t>world</a:t>
            </a:r>
            <a:r>
              <a:rPr lang="nl-NL" sz="1200" kern="1200" dirty="0" smtClean="0">
                <a:solidFill>
                  <a:schemeClr val="tx1"/>
                </a:solidFill>
                <a:latin typeface="+mn-lt"/>
                <a:ea typeface="+mn-ea"/>
                <a:cs typeface="+mn-cs"/>
              </a:rPr>
              <a:t> in a way </a:t>
            </a:r>
            <a:r>
              <a:rPr lang="nl-NL" sz="1200" kern="1200" dirty="0" err="1" smtClean="0">
                <a:solidFill>
                  <a:schemeClr val="tx1"/>
                </a:solidFill>
                <a:latin typeface="+mn-lt"/>
                <a:ea typeface="+mn-ea"/>
                <a:cs typeface="+mn-cs"/>
              </a:rPr>
              <a:t>which</a:t>
            </a:r>
            <a:r>
              <a:rPr lang="nl-NL" sz="1200" kern="1200" dirty="0" smtClean="0">
                <a:solidFill>
                  <a:schemeClr val="tx1"/>
                </a:solidFill>
                <a:latin typeface="+mn-lt"/>
                <a:ea typeface="+mn-ea"/>
                <a:cs typeface="+mn-cs"/>
              </a:rPr>
              <a:t> is in </a:t>
            </a:r>
            <a:r>
              <a:rPr lang="nl-NL" sz="1200" kern="1200" dirty="0" err="1" smtClean="0">
                <a:solidFill>
                  <a:schemeClr val="tx1"/>
                </a:solidFill>
                <a:latin typeface="+mn-lt"/>
                <a:ea typeface="+mn-ea"/>
                <a:cs typeface="+mn-cs"/>
              </a:rPr>
              <a:t>alignment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with</a:t>
            </a:r>
            <a:r>
              <a:rPr lang="nl-NL" sz="1200" kern="1200" dirty="0" smtClean="0">
                <a:solidFill>
                  <a:schemeClr val="tx1"/>
                </a:solidFill>
                <a:latin typeface="+mn-lt"/>
                <a:ea typeface="+mn-ea"/>
                <a:cs typeface="+mn-cs"/>
              </a:rPr>
              <a:t> the </a:t>
            </a:r>
            <a:r>
              <a:rPr lang="nl-NL" sz="1200" kern="1200" dirty="0" err="1" smtClean="0">
                <a:solidFill>
                  <a:schemeClr val="tx1"/>
                </a:solidFill>
                <a:latin typeface="+mn-lt"/>
                <a:ea typeface="+mn-ea"/>
                <a:cs typeface="+mn-cs"/>
              </a:rPr>
              <a:t>values</a:t>
            </a:r>
            <a:r>
              <a:rPr lang="nl-NL" sz="1200" kern="1200" dirty="0" smtClean="0">
                <a:solidFill>
                  <a:schemeClr val="tx1"/>
                </a:solidFill>
                <a:latin typeface="+mn-lt"/>
                <a:ea typeface="+mn-ea"/>
                <a:cs typeface="+mn-cs"/>
              </a:rPr>
              <a:t> of the </a:t>
            </a:r>
            <a:r>
              <a:rPr lang="nl-NL" sz="1200" kern="1200" dirty="0" err="1" smtClean="0">
                <a:solidFill>
                  <a:schemeClr val="tx1"/>
                </a:solidFill>
                <a:latin typeface="+mn-lt"/>
                <a:ea typeface="+mn-ea"/>
                <a:cs typeface="+mn-cs"/>
              </a:rPr>
              <a:t>kingdom</a:t>
            </a:r>
            <a:r>
              <a:rPr lang="nl-NL" sz="1200" kern="1200" dirty="0" smtClean="0">
                <a:solidFill>
                  <a:schemeClr val="tx1"/>
                </a:solidFill>
                <a:latin typeface="+mn-lt"/>
                <a:ea typeface="+mn-ea"/>
                <a:cs typeface="+mn-cs"/>
              </a:rPr>
              <a:t> of God.</a:t>
            </a:r>
          </a:p>
          <a:p>
            <a:endParaRPr lang="nl-NL" sz="1200" kern="1200" dirty="0" smtClean="0">
              <a:solidFill>
                <a:schemeClr val="tx1"/>
              </a:solidFill>
              <a:latin typeface="+mn-lt"/>
              <a:ea typeface="+mn-ea"/>
              <a:cs typeface="+mn-cs"/>
            </a:endParaRPr>
          </a:p>
          <a:p>
            <a:pPr>
              <a:spcAft>
                <a:spcPts val="0"/>
              </a:spcAft>
            </a:pPr>
            <a:endParaRPr lang="en-GB" sz="1200" dirty="0" smtClean="0">
              <a:effectLst/>
              <a:latin typeface="Cambria"/>
              <a:ea typeface="ＭＳ 明朝"/>
              <a:cs typeface="Times New Roman"/>
            </a:endParaRPr>
          </a:p>
          <a:p>
            <a:endParaRPr lang="nl-NL" dirty="0"/>
          </a:p>
        </p:txBody>
      </p:sp>
      <p:sp>
        <p:nvSpPr>
          <p:cNvPr id="4" name="Tijdelijke aanduiding voor dianummer 3"/>
          <p:cNvSpPr>
            <a:spLocks noGrp="1"/>
          </p:cNvSpPr>
          <p:nvPr>
            <p:ph type="sldNum" sz="quarter" idx="10"/>
          </p:nvPr>
        </p:nvSpPr>
        <p:spPr/>
        <p:txBody>
          <a:bodyPr/>
          <a:lstStyle/>
          <a:p>
            <a:fld id="{55BCDCCA-EFEF-644D-A272-B22AD6CD7297}" type="slidenum">
              <a:rPr lang="nl-NL" smtClean="0"/>
              <a:t>8</a:t>
            </a:fld>
            <a:endParaRPr lang="nl-NL"/>
          </a:p>
        </p:txBody>
      </p:sp>
    </p:spTree>
    <p:extLst>
      <p:ext uri="{BB962C8B-B14F-4D97-AF65-F5344CB8AC3E}">
        <p14:creationId xmlns:p14="http://schemas.microsoft.com/office/powerpoint/2010/main" val="102913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en-US" baseline="0" dirty="0" smtClean="0"/>
          </a:p>
          <a:p>
            <a:r>
              <a:rPr lang="en-US" sz="1200" kern="1200" dirty="0" smtClean="0">
                <a:solidFill>
                  <a:schemeClr val="tx1"/>
                </a:solidFill>
                <a:effectLst/>
                <a:latin typeface="+mn-lt"/>
                <a:ea typeface="+mn-ea"/>
                <a:cs typeface="+mn-cs"/>
              </a:rPr>
              <a:t>So how then are we to live?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Firstly</a:t>
            </a:r>
            <a:r>
              <a:rPr lang="en-US" sz="1200" kern="1200" dirty="0" smtClean="0">
                <a:solidFill>
                  <a:schemeClr val="tx1"/>
                </a:solidFill>
                <a:effectLst/>
                <a:latin typeface="+mn-lt"/>
                <a:ea typeface="+mn-ea"/>
                <a:cs typeface="+mn-cs"/>
              </a:rPr>
              <a:t>, Christians should pursue their cultural activities not with the spread of pride or triumph over their </a:t>
            </a:r>
            <a:r>
              <a:rPr lang="en-US" sz="1200" kern="1200" dirty="0" err="1" smtClean="0">
                <a:solidFill>
                  <a:schemeClr val="tx1"/>
                </a:solidFill>
                <a:effectLst/>
                <a:latin typeface="+mn-lt"/>
                <a:ea typeface="+mn-ea"/>
                <a:cs typeface="+mn-cs"/>
              </a:rPr>
              <a:t>neighbours</a:t>
            </a:r>
            <a:r>
              <a:rPr lang="en-US" sz="1200" kern="1200" dirty="0" smtClean="0">
                <a:solidFill>
                  <a:schemeClr val="tx1"/>
                </a:solidFill>
                <a:effectLst/>
                <a:latin typeface="+mn-lt"/>
                <a:ea typeface="+mn-ea"/>
                <a:cs typeface="+mn-cs"/>
              </a:rPr>
              <a:t> but with the spirit of love and service towards them we have been justified in Christ precisely so that we may love and serve our </a:t>
            </a:r>
            <a:r>
              <a:rPr lang="en-US" sz="1200" kern="1200" dirty="0" err="1" smtClean="0">
                <a:solidFill>
                  <a:schemeClr val="tx1"/>
                </a:solidFill>
                <a:effectLst/>
                <a:latin typeface="+mn-lt"/>
                <a:ea typeface="+mn-ea"/>
                <a:cs typeface="+mn-cs"/>
              </a:rPr>
              <a:t>neighbour</a:t>
            </a:r>
            <a:r>
              <a:rPr lang="en-US" sz="1200" kern="1200" dirty="0" smtClean="0">
                <a:solidFill>
                  <a:schemeClr val="tx1"/>
                </a:solidFill>
                <a:effectLst/>
                <a:latin typeface="+mn-lt"/>
                <a:ea typeface="+mn-ea"/>
                <a:cs typeface="+mn-cs"/>
              </a:rPr>
              <a:t>, for this is the </a:t>
            </a:r>
            <a:r>
              <a:rPr lang="en-US" sz="1200" kern="1200" dirty="0" err="1" smtClean="0">
                <a:solidFill>
                  <a:schemeClr val="tx1"/>
                </a:solidFill>
                <a:effectLst/>
                <a:latin typeface="+mn-lt"/>
                <a:ea typeface="+mn-ea"/>
                <a:cs typeface="+mn-cs"/>
              </a:rPr>
              <a:t>fulfilment</a:t>
            </a:r>
            <a:r>
              <a:rPr lang="en-US" sz="1200" kern="1200" dirty="0" smtClean="0">
                <a:solidFill>
                  <a:schemeClr val="tx1"/>
                </a:solidFill>
                <a:effectLst/>
                <a:latin typeface="+mn-lt"/>
                <a:ea typeface="+mn-ea"/>
                <a:cs typeface="+mn-cs"/>
              </a:rPr>
              <a:t> of the law. Romans 13:8 – 10. The new Testament constantly calls us to gentleness, meekness, patience, and humility. Galatians 5:22 to 23.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Second</a:t>
            </a:r>
            <a:r>
              <a:rPr lang="en-US" sz="1200" kern="1200" dirty="0" smtClean="0">
                <a:solidFill>
                  <a:schemeClr val="tx1"/>
                </a:solidFill>
                <a:effectLst/>
                <a:latin typeface="+mn-lt"/>
                <a:ea typeface="+mn-ea"/>
                <a:cs typeface="+mn-cs"/>
              </a:rPr>
              <a:t>, the new Testament calls us to critical engagement with human culture. While we seek to treat all people with love and in generosity, we must remain awake and perceptive to the many ways in which sin has corrupted human culture in this fallen world. Paul stated, we destroy arguments and every lofty opinion raised against the knowledge of God, and take every thought captive to obey Christ. Two Corinthians 10:5. Paul acknowledged that living in the common kingdom means that we are engaged in spiritual warfare for though we walk in the flesh, we are not waging war according to the flesh. For the weapons of our warfare are not of the flesh but have divine power to destroy strongholds. Two Corinthians 10:3 – 4. We need to </a:t>
            </a:r>
            <a:r>
              <a:rPr lang="en-US" sz="1200" kern="1200" dirty="0" err="1" smtClean="0">
                <a:solidFill>
                  <a:schemeClr val="tx1"/>
                </a:solidFill>
                <a:effectLst/>
                <a:latin typeface="+mn-lt"/>
                <a:ea typeface="+mn-ea"/>
                <a:cs typeface="+mn-cs"/>
              </a:rPr>
              <a:t>realise</a:t>
            </a:r>
            <a:r>
              <a:rPr lang="en-US" sz="1200" kern="1200" dirty="0" smtClean="0">
                <a:solidFill>
                  <a:schemeClr val="tx1"/>
                </a:solidFill>
                <a:effectLst/>
                <a:latin typeface="+mn-lt"/>
                <a:ea typeface="+mn-ea"/>
                <a:cs typeface="+mn-cs"/>
              </a:rPr>
              <a:t> that the ethic in the common kingdom is rebellious to the things of God, and to be on our guard against the philosophy and empty deceit that seeks to take us captive (Col 2:8).</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Thirdly</a:t>
            </a:r>
            <a:r>
              <a:rPr lang="en-US" sz="1200" kern="1200" dirty="0" smtClean="0">
                <a:solidFill>
                  <a:schemeClr val="tx1"/>
                </a:solidFill>
                <a:effectLst/>
                <a:latin typeface="+mn-lt"/>
                <a:ea typeface="+mn-ea"/>
                <a:cs typeface="+mn-cs"/>
              </a:rPr>
              <a:t> the new Testament calls us to engage in cultural activities with a deep sense of detachment from this world and </a:t>
            </a:r>
            <a:r>
              <a:rPr lang="en-US" sz="1200" kern="1200" dirty="0" err="1" smtClean="0">
                <a:solidFill>
                  <a:schemeClr val="tx1"/>
                </a:solidFill>
                <a:effectLst/>
                <a:latin typeface="+mn-lt"/>
                <a:ea typeface="+mn-ea"/>
                <a:cs typeface="+mn-cs"/>
              </a:rPr>
              <a:t>realise</a:t>
            </a:r>
            <a:r>
              <a:rPr lang="en-US" sz="1200" kern="1200" dirty="0" smtClean="0">
                <a:solidFill>
                  <a:schemeClr val="tx1"/>
                </a:solidFill>
                <a:effectLst/>
                <a:latin typeface="+mn-lt"/>
                <a:ea typeface="+mn-ea"/>
                <a:cs typeface="+mn-cs"/>
              </a:rPr>
              <a:t> that are true home and to hope is in the  world to come. We are encouraged to seek the things that are above not on the earth because our life is hidden in Christ,  Colossians 3:3. We are to seek not to late treasures of the Earth but to seek but a layup treasures in heaven Matthew 6:20. We must </a:t>
            </a:r>
            <a:r>
              <a:rPr lang="en-US" sz="1200" kern="1200" dirty="0" err="1" smtClean="0">
                <a:solidFill>
                  <a:schemeClr val="tx1"/>
                </a:solidFill>
                <a:effectLst/>
                <a:latin typeface="+mn-lt"/>
                <a:ea typeface="+mn-ea"/>
                <a:cs typeface="+mn-cs"/>
              </a:rPr>
              <a:t>realise</a:t>
            </a:r>
            <a:r>
              <a:rPr lang="en-US" sz="1200" kern="1200" dirty="0" smtClean="0">
                <a:solidFill>
                  <a:schemeClr val="tx1"/>
                </a:solidFill>
                <a:effectLst/>
                <a:latin typeface="+mn-lt"/>
                <a:ea typeface="+mn-ea"/>
                <a:cs typeface="+mn-cs"/>
              </a:rPr>
              <a:t> that one day this common kingdom will pass away and we must not seek success and glory in this present age but instead seek to please God, – to renounce ungodliness and worldly passions, and to live self-controlled, a bright, and godly lives in this present age, waiting for our blessing hope, the appearing of the glory of our great God and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Jesus Christ. Titus 2:12 – 13.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Daniel diligently served his </a:t>
            </a:r>
            <a:r>
              <a:rPr lang="en-US" sz="1200" kern="1200" dirty="0" err="1" smtClean="0">
                <a:solidFill>
                  <a:schemeClr val="tx1"/>
                </a:solidFill>
                <a:effectLst/>
                <a:latin typeface="+mn-lt"/>
                <a:ea typeface="+mn-ea"/>
                <a:cs typeface="+mn-cs"/>
              </a:rPr>
              <a:t>neighbours</a:t>
            </a:r>
            <a:r>
              <a:rPr lang="en-US" sz="1200" kern="1200" dirty="0" smtClean="0">
                <a:solidFill>
                  <a:schemeClr val="tx1"/>
                </a:solidFill>
                <a:effectLst/>
                <a:latin typeface="+mn-lt"/>
                <a:ea typeface="+mn-ea"/>
                <a:cs typeface="+mn-cs"/>
              </a:rPr>
              <a:t>, maintaining a critical eye, refusing to participate in Babylonian customs that violated God’s law, and most of all belong to return to Jerusalem at the end of his exile.</a:t>
            </a:r>
            <a:endParaRPr lang="en-GB" sz="1200" kern="1200" dirty="0" smtClean="0">
              <a:solidFill>
                <a:schemeClr val="tx1"/>
              </a:solidFill>
              <a:effectLst/>
              <a:latin typeface="+mn-lt"/>
              <a:ea typeface="+mn-ea"/>
              <a:cs typeface="+mn-cs"/>
            </a:endParaRPr>
          </a:p>
          <a:p>
            <a:endParaRPr lang="en-US" dirty="0"/>
          </a:p>
        </p:txBody>
      </p:sp>
      <p:sp>
        <p:nvSpPr>
          <p:cNvPr id="4" name="Tijdelijke aanduiding voor dianummer 3"/>
          <p:cNvSpPr>
            <a:spLocks noGrp="1"/>
          </p:cNvSpPr>
          <p:nvPr>
            <p:ph type="sldNum" sz="quarter" idx="10"/>
          </p:nvPr>
        </p:nvSpPr>
        <p:spPr/>
        <p:txBody>
          <a:bodyPr/>
          <a:lstStyle/>
          <a:p>
            <a:fld id="{189AC6EE-C129-4820-8B21-5D92D29DF9F4}" type="slidenum">
              <a:rPr lang="en-US" smtClean="0"/>
              <a:t>9</a:t>
            </a:fld>
            <a:endParaRPr lang="en-US"/>
          </a:p>
        </p:txBody>
      </p:sp>
    </p:spTree>
    <p:extLst>
      <p:ext uri="{BB962C8B-B14F-4D97-AF65-F5344CB8AC3E}">
        <p14:creationId xmlns:p14="http://schemas.microsoft.com/office/powerpoint/2010/main" val="131438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en-GB" smtClean="0"/>
              <a:t>Titelstijl van model bewerken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Klik om de titelstijl van het model te bewerken</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Titelstijl van model bewerken</a:t>
            </a:r>
            <a:endParaRPr lang="de-DE"/>
          </a:p>
        </p:txBody>
      </p:sp>
      <p:sp>
        <p:nvSpPr>
          <p:cNvPr id="3" name="Inhaltsplatzhalter 2"/>
          <p:cNvSpPr>
            <a:spLocks noGrp="1"/>
          </p:cNvSpPr>
          <p:nvPr>
            <p:ph idx="1"/>
          </p:nvPr>
        </p:nvSpPr>
        <p:spPr/>
        <p:txBody>
          <a:bodyPr/>
          <a:lstStyle/>
          <a:p>
            <a:pPr lvl="0"/>
            <a:r>
              <a:rPr lang="en-GB" smtClean="0"/>
              <a:t>Klik om de tekststijl van het model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de-DE" dirty="0"/>
          </a:p>
        </p:txBody>
      </p:sp>
      <p:sp>
        <p:nvSpPr>
          <p:cNvPr id="4" name="Tekstvak 3"/>
          <p:cNvSpPr txBox="1"/>
          <p:nvPr/>
        </p:nvSpPr>
        <p:spPr>
          <a:xfrm>
            <a:off x="5868145" y="6381328"/>
            <a:ext cx="2341957" cy="369332"/>
          </a:xfrm>
          <a:prstGeom prst="rect">
            <a:avLst/>
          </a:prstGeom>
          <a:noFill/>
        </p:spPr>
        <p:txBody>
          <a:bodyPr wrap="none" rtlCol="0">
            <a:spAutoFit/>
          </a:bodyPr>
          <a:lstStyle/>
          <a:p>
            <a:r>
              <a:rPr lang="en-US" dirty="0" smtClean="0">
                <a:solidFill>
                  <a:schemeClr val="bg1"/>
                </a:solidFill>
              </a:rPr>
              <a:t>www.europartners.org</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GB" smtClean="0"/>
              <a:t>Titelstijl van model bewerken</a:t>
            </a:r>
            <a:endParaRPr lang="de-DE"/>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Klik om de tekststijl van het model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Titelstijl van model bewerken</a:t>
            </a:r>
            <a:endParaRPr lang="de-DE"/>
          </a:p>
        </p:txBody>
      </p:sp>
      <p:sp>
        <p:nvSpPr>
          <p:cNvPr id="3" name="Inhaltsplatzhalter 2"/>
          <p:cNvSpPr>
            <a:spLocks noGrp="1"/>
          </p:cNvSpPr>
          <p:nvPr>
            <p:ph sz="half" idx="1"/>
          </p:nvPr>
        </p:nvSpPr>
        <p:spPr>
          <a:xfrm>
            <a:off x="457200" y="1600201"/>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Klik om de tekststijl van het model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de-DE"/>
          </a:p>
        </p:txBody>
      </p:sp>
      <p:sp>
        <p:nvSpPr>
          <p:cNvPr id="4" name="Inhaltsplatzhalter 3"/>
          <p:cNvSpPr>
            <a:spLocks noGrp="1"/>
          </p:cNvSpPr>
          <p:nvPr>
            <p:ph sz="half" idx="2"/>
          </p:nvPr>
        </p:nvSpPr>
        <p:spPr>
          <a:xfrm>
            <a:off x="4648200" y="1600201"/>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Klik om de tekststijl van het model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smtClean="0"/>
              <a:t>Titelstijl van model bewerken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Klik om de tekststijl van het model te bewerken</a:t>
            </a:r>
          </a:p>
        </p:txBody>
      </p:sp>
      <p:sp>
        <p:nvSpPr>
          <p:cNvPr id="4" name="Inhaltsplatzhalter 3"/>
          <p:cNvSpPr>
            <a:spLocks noGrp="1"/>
          </p:cNvSpPr>
          <p:nvPr>
            <p:ph sz="half" idx="2"/>
          </p:nvPr>
        </p:nvSpPr>
        <p:spPr>
          <a:xfrm>
            <a:off x="457201" y="2174876"/>
            <a:ext cx="4040188"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Klik om de tekststijl van het model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Klik om de tekststijl van het model te bewerken</a:t>
            </a:r>
          </a:p>
        </p:txBody>
      </p:sp>
      <p:sp>
        <p:nvSpPr>
          <p:cNvPr id="6" name="Inhaltsplatzhalter 5"/>
          <p:cNvSpPr>
            <a:spLocks noGrp="1"/>
          </p:cNvSpPr>
          <p:nvPr>
            <p:ph sz="quarter" idx="4"/>
          </p:nvPr>
        </p:nvSpPr>
        <p:spPr>
          <a:xfrm>
            <a:off x="4645026" y="2174876"/>
            <a:ext cx="4041775"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Klik om de tekststijl van het model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Titelstijl van model bewerken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en-GB" smtClean="0"/>
              <a:t>Titelstijl van model bewerken</a:t>
            </a:r>
            <a:endParaRPr lang="de-DE"/>
          </a:p>
        </p:txBody>
      </p:sp>
      <p:sp>
        <p:nvSpPr>
          <p:cNvPr id="3" name="Inhaltsplatzhalter 2"/>
          <p:cNvSpPr>
            <a:spLocks noGrp="1"/>
          </p:cNvSpPr>
          <p:nvPr>
            <p:ph idx="1"/>
          </p:nvPr>
        </p:nvSpPr>
        <p:spPr>
          <a:xfrm>
            <a:off x="3575050" y="273051"/>
            <a:ext cx="5111751"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Klik om de tekststijl van het model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de-DE"/>
          </a:p>
        </p:txBody>
      </p:sp>
      <p:sp>
        <p:nvSpPr>
          <p:cNvPr id="4" name="Textplatzhalter 3"/>
          <p:cNvSpPr>
            <a:spLocks noGrp="1"/>
          </p:cNvSpPr>
          <p:nvPr>
            <p:ph type="body" sz="half" idx="2"/>
          </p:nvPr>
        </p:nvSpPr>
        <p:spPr>
          <a:xfrm>
            <a:off x="457201" y="1435101"/>
            <a:ext cx="3008313" cy="4298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Klik om de tekststijl van het model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GB" smtClean="0"/>
              <a:t>Titelstijl van model bewerken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Sleep de afbeelding naar de tijdelijke aanduiding of klik op het pictogram als u een afbeelding wilt toevoegen</a:t>
            </a:r>
            <a:endParaRPr lang="de-DE"/>
          </a:p>
        </p:txBody>
      </p:sp>
      <p:sp>
        <p:nvSpPr>
          <p:cNvPr id="4" name="Textplatzhalter 3"/>
          <p:cNvSpPr>
            <a:spLocks noGrp="1"/>
          </p:cNvSpPr>
          <p:nvPr>
            <p:ph type="body" sz="half" idx="2"/>
          </p:nvPr>
        </p:nvSpPr>
        <p:spPr>
          <a:xfrm>
            <a:off x="1792288" y="5367338"/>
            <a:ext cx="5486400"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Klik om de tekststijl van het model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19C94"/>
        </a:solidFill>
        <a:effectLst/>
      </p:bgPr>
    </p:bg>
    <p:spTree>
      <p:nvGrpSpPr>
        <p:cNvPr id="1" name=""/>
        <p:cNvGrpSpPr/>
        <p:nvPr/>
      </p:nvGrpSpPr>
      <p:grpSpPr>
        <a:xfrm>
          <a:off x="0" y="0"/>
          <a:ext cx="0" cy="0"/>
          <a:chOff x="0" y="0"/>
          <a:chExt cx="0" cy="0"/>
        </a:xfrm>
      </p:grpSpPr>
      <p:sp>
        <p:nvSpPr>
          <p:cNvPr id="16" name="Rechteck 15"/>
          <p:cNvSpPr/>
          <p:nvPr/>
        </p:nvSpPr>
        <p:spPr>
          <a:xfrm>
            <a:off x="0" y="0"/>
            <a:ext cx="9144000" cy="587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1"/>
            <a:ext cx="8229600" cy="4133056"/>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9" name="Grafik 8" descr="signet_final_aufEPgrey.jpg"/>
          <p:cNvPicPr>
            <a:picLocks noChangeAspect="1"/>
          </p:cNvPicPr>
          <p:nvPr/>
        </p:nvPicPr>
        <p:blipFill>
          <a:blip r:embed="rId11" cstate="print"/>
          <a:stretch>
            <a:fillRect/>
          </a:stretch>
        </p:blipFill>
        <p:spPr>
          <a:xfrm>
            <a:off x="143600" y="5961068"/>
            <a:ext cx="828000" cy="852309"/>
          </a:xfrm>
          <a:prstGeom prst="rect">
            <a:avLst/>
          </a:prstGeom>
        </p:spPr>
      </p:pic>
      <p:sp>
        <p:nvSpPr>
          <p:cNvPr id="18" name="Textfeld 17"/>
          <p:cNvSpPr txBox="1"/>
          <p:nvPr/>
        </p:nvSpPr>
        <p:spPr>
          <a:xfrm>
            <a:off x="996948" y="6012845"/>
            <a:ext cx="7814443"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noProof="0" dirty="0" smtClean="0">
                <a:solidFill>
                  <a:schemeClr val="bg1"/>
                </a:solidFill>
              </a:rPr>
              <a:t>Economic Summit, 2014 	               </a:t>
            </a:r>
            <a:fld id="{361B5C32-4069-3A41-89AA-C86456308A7D}" type="slidenum">
              <a:rPr lang="en-GB" sz="2000" baseline="0" noProof="0" smtClean="0">
                <a:solidFill>
                  <a:schemeClr val="bg1"/>
                </a:solidFill>
              </a:rPr>
              <a:t>‹nr.›</a:t>
            </a:fld>
            <a:r>
              <a:rPr lang="en-GB" sz="2000" baseline="0" noProof="0" dirty="0" smtClean="0">
                <a:solidFill>
                  <a:schemeClr val="bg1"/>
                </a:solidFill>
              </a:rPr>
              <a:t>      	     </a:t>
            </a:r>
            <a:r>
              <a:rPr lang="en-GB" sz="1800" baseline="0" noProof="0" dirty="0" err="1" smtClean="0">
                <a:solidFill>
                  <a:schemeClr val="bg1"/>
                </a:solidFill>
              </a:rPr>
              <a:t>www.peterbriscoe.eu</a:t>
            </a:r>
            <a:endParaRPr lang="en-GB" sz="1800" baseline="0" noProof="0" dirty="0" smtClean="0">
              <a:solidFill>
                <a:schemeClr val="bg1"/>
              </a:solidFill>
            </a:endParaRPr>
          </a:p>
          <a:p>
            <a:r>
              <a:rPr lang="en-GB" sz="2000" noProof="0" dirty="0" smtClean="0">
                <a:solidFill>
                  <a:schemeClr val="bg1"/>
                </a:solidFill>
              </a:rPr>
              <a:t>Peter J Briscoe</a:t>
            </a:r>
            <a:endParaRPr lang="en-GB" sz="2000" noProof="0" dirty="0">
              <a:solidFill>
                <a:schemeClr val="bg1"/>
              </a:solidFill>
            </a:endParaRPr>
          </a:p>
        </p:txBody>
      </p:sp>
      <p:pic>
        <p:nvPicPr>
          <p:cNvPr id="8" name="Grafik 7" descr="europartners_logo_FINAL.jpg"/>
          <p:cNvPicPr>
            <a:picLocks noChangeAspect="1"/>
          </p:cNvPicPr>
          <p:nvPr/>
        </p:nvPicPr>
        <p:blipFill>
          <a:blip r:embed="rId12" cstate="print"/>
          <a:stretch>
            <a:fillRect/>
          </a:stretch>
        </p:blipFill>
        <p:spPr>
          <a:xfrm>
            <a:off x="7092281" y="188641"/>
            <a:ext cx="1859188" cy="39396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GB" noProof="0" dirty="0" smtClean="0"/>
              <a:t>The Economy of the Kingdom</a:t>
            </a:r>
            <a:endParaRPr lang="en-GB" noProof="0" dirty="0"/>
          </a:p>
        </p:txBody>
      </p:sp>
      <p:sp>
        <p:nvSpPr>
          <p:cNvPr id="3" name="Subtitel 2"/>
          <p:cNvSpPr>
            <a:spLocks noGrp="1"/>
          </p:cNvSpPr>
          <p:nvPr>
            <p:ph type="subTitle" idx="1"/>
          </p:nvPr>
        </p:nvSpPr>
        <p:spPr/>
        <p:txBody>
          <a:bodyPr>
            <a:normAutofit/>
          </a:bodyPr>
          <a:lstStyle/>
          <a:p>
            <a:endParaRPr lang="en-GB" sz="4400" noProof="0" dirty="0"/>
          </a:p>
        </p:txBody>
      </p:sp>
    </p:spTree>
    <p:extLst>
      <p:ext uri="{BB962C8B-B14F-4D97-AF65-F5344CB8AC3E}">
        <p14:creationId xmlns:p14="http://schemas.microsoft.com/office/powerpoint/2010/main" val="30890466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2797"/>
            <a:ext cx="8229600" cy="1143000"/>
          </a:xfrm>
        </p:spPr>
        <p:txBody>
          <a:bodyPr>
            <a:normAutofit fontScale="90000"/>
          </a:bodyPr>
          <a:lstStyle/>
          <a:p>
            <a:r>
              <a:rPr lang="nl-NL" dirty="0" err="1" smtClean="0"/>
              <a:t>Penetrating</a:t>
            </a:r>
            <a:r>
              <a:rPr lang="nl-NL" dirty="0" smtClean="0"/>
              <a:t> the Common </a:t>
            </a:r>
            <a:r>
              <a:rPr lang="nl-NL" dirty="0" err="1" smtClean="0"/>
              <a:t>Kingdom</a:t>
            </a:r>
            <a:r>
              <a:rPr lang="nl-NL" dirty="0" smtClean="0"/>
              <a:t> </a:t>
            </a:r>
            <a:r>
              <a:rPr lang="nl-NL" dirty="0" err="1" smtClean="0"/>
              <a:t>economy</a:t>
            </a:r>
            <a:endParaRPr lang="nl-NL" dirty="0"/>
          </a:p>
        </p:txBody>
      </p:sp>
      <p:pic>
        <p:nvPicPr>
          <p:cNvPr id="7" name="Afbeelding 6" descr="Leavened br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20" y="3045407"/>
            <a:ext cx="3505200" cy="2324100"/>
          </a:xfrm>
          <a:prstGeom prst="rect">
            <a:avLst/>
          </a:prstGeom>
        </p:spPr>
      </p:pic>
      <p:sp>
        <p:nvSpPr>
          <p:cNvPr id="10" name="Tekstvak 9"/>
          <p:cNvSpPr txBox="1"/>
          <p:nvPr/>
        </p:nvSpPr>
        <p:spPr>
          <a:xfrm>
            <a:off x="1148189" y="2216079"/>
            <a:ext cx="3195531" cy="461665"/>
          </a:xfrm>
          <a:prstGeom prst="rect">
            <a:avLst/>
          </a:prstGeom>
          <a:noFill/>
        </p:spPr>
        <p:txBody>
          <a:bodyPr wrap="square" rtlCol="0">
            <a:spAutoFit/>
          </a:bodyPr>
          <a:lstStyle/>
          <a:p>
            <a:r>
              <a:rPr lang="nl-NL" sz="2400" dirty="0" err="1" smtClean="0"/>
              <a:t>Leaven</a:t>
            </a:r>
            <a:r>
              <a:rPr lang="nl-NL" sz="2400" dirty="0" smtClean="0"/>
              <a:t> in  </a:t>
            </a:r>
            <a:r>
              <a:rPr lang="nl-NL" sz="2400" dirty="0" err="1" smtClean="0"/>
              <a:t>bread</a:t>
            </a:r>
            <a:endParaRPr lang="nl-NL" sz="2400" dirty="0"/>
          </a:p>
        </p:txBody>
      </p:sp>
      <p:sp>
        <p:nvSpPr>
          <p:cNvPr id="3" name="Tijdelijke aanduiding voor inhoud 2"/>
          <p:cNvSpPr>
            <a:spLocks noGrp="1"/>
          </p:cNvSpPr>
          <p:nvPr>
            <p:ph sz="half" idx="1"/>
          </p:nvPr>
        </p:nvSpPr>
        <p:spPr>
          <a:xfrm>
            <a:off x="4876800" y="1625797"/>
            <a:ext cx="4038600" cy="4133056"/>
          </a:xfrm>
        </p:spPr>
        <p:txBody>
          <a:bodyPr/>
          <a:lstStyle/>
          <a:p>
            <a:endParaRPr lang="nl-NL" dirty="0" smtClean="0"/>
          </a:p>
          <a:p>
            <a:endParaRPr lang="nl-NL" dirty="0"/>
          </a:p>
          <a:p>
            <a:r>
              <a:rPr lang="nl-NL" dirty="0" err="1" smtClean="0"/>
              <a:t>Its</a:t>
            </a:r>
            <a:r>
              <a:rPr lang="nl-NL" dirty="0" smtClean="0"/>
              <a:t> source is </a:t>
            </a:r>
            <a:r>
              <a:rPr lang="nl-NL" dirty="0" err="1" smtClean="0"/>
              <a:t>external</a:t>
            </a:r>
            <a:endParaRPr lang="nl-NL" dirty="0" smtClean="0"/>
          </a:p>
          <a:p>
            <a:r>
              <a:rPr lang="nl-NL" dirty="0" err="1" smtClean="0"/>
              <a:t>Secret</a:t>
            </a:r>
            <a:r>
              <a:rPr lang="nl-NL" dirty="0" smtClean="0"/>
              <a:t> in </a:t>
            </a:r>
            <a:r>
              <a:rPr lang="nl-NL" dirty="0" err="1" smtClean="0"/>
              <a:t>operation</a:t>
            </a:r>
            <a:endParaRPr lang="nl-NL" dirty="0" smtClean="0"/>
          </a:p>
          <a:p>
            <a:r>
              <a:rPr lang="nl-NL" dirty="0" smtClean="0"/>
              <a:t>Spreads </a:t>
            </a:r>
            <a:r>
              <a:rPr lang="nl-NL" dirty="0" err="1" smtClean="0"/>
              <a:t>by</a:t>
            </a:r>
            <a:r>
              <a:rPr lang="nl-NL" dirty="0" smtClean="0"/>
              <a:t> contact</a:t>
            </a:r>
          </a:p>
          <a:p>
            <a:r>
              <a:rPr lang="nl-NL" dirty="0" err="1" smtClean="0"/>
              <a:t>Widely</a:t>
            </a:r>
            <a:r>
              <a:rPr lang="nl-NL" dirty="0" smtClean="0"/>
              <a:t> </a:t>
            </a:r>
            <a:r>
              <a:rPr lang="nl-NL" dirty="0" err="1" smtClean="0"/>
              <a:t>diffusive</a:t>
            </a:r>
            <a:endParaRPr lang="nl-NL" dirty="0" smtClean="0"/>
          </a:p>
          <a:p>
            <a:r>
              <a:rPr lang="nl-NL" dirty="0" smtClean="0"/>
              <a:t>Changes the </a:t>
            </a:r>
            <a:r>
              <a:rPr lang="nl-NL" dirty="0" err="1" smtClean="0"/>
              <a:t>substance</a:t>
            </a:r>
            <a:endParaRPr lang="nl-NL" dirty="0" smtClean="0"/>
          </a:p>
          <a:p>
            <a:endParaRPr lang="nl-NL" dirty="0" smtClean="0"/>
          </a:p>
          <a:p>
            <a:endParaRPr lang="nl-NL" dirty="0"/>
          </a:p>
        </p:txBody>
      </p:sp>
    </p:spTree>
    <p:extLst>
      <p:ext uri="{BB962C8B-B14F-4D97-AF65-F5344CB8AC3E}">
        <p14:creationId xmlns:p14="http://schemas.microsoft.com/office/powerpoint/2010/main" val="1066098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Gulf stream.jp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2809" r="2809"/>
          <a:stretch>
            <a:fillRect/>
          </a:stretch>
        </p:blipFill>
        <p:spPr>
          <a:xfrm>
            <a:off x="0" y="1"/>
            <a:ext cx="9144000" cy="6858001"/>
          </a:xfrm>
        </p:spPr>
      </p:pic>
      <p:sp>
        <p:nvSpPr>
          <p:cNvPr id="11" name="Titel 1"/>
          <p:cNvSpPr txBox="1">
            <a:spLocks/>
          </p:cNvSpPr>
          <p:nvPr/>
        </p:nvSpPr>
        <p:spPr>
          <a:xfrm>
            <a:off x="0" y="3883456"/>
            <a:ext cx="6087429" cy="566738"/>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FFFFFF"/>
                </a:solidFill>
              </a:rPr>
              <a:t>In the world, but not a part of it …</a:t>
            </a:r>
            <a:endParaRPr lang="en-GB" dirty="0">
              <a:solidFill>
                <a:srgbClr val="FFFFFF"/>
              </a:solidFill>
            </a:endParaRPr>
          </a:p>
        </p:txBody>
      </p:sp>
      <p:sp>
        <p:nvSpPr>
          <p:cNvPr id="12" name="Tijdelijke aanduiding voor tekst 4"/>
          <p:cNvSpPr txBox="1">
            <a:spLocks/>
          </p:cNvSpPr>
          <p:nvPr/>
        </p:nvSpPr>
        <p:spPr>
          <a:xfrm>
            <a:off x="1792288" y="5367338"/>
            <a:ext cx="6087429" cy="3659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solidFill>
                  <a:srgbClr val="FFFFFF"/>
                </a:solidFill>
              </a:rPr>
              <a:t>Permeating the economy with the economy of God’s Kingdom</a:t>
            </a:r>
            <a:endParaRPr lang="en-GB" dirty="0">
              <a:solidFill>
                <a:srgbClr val="FFFFFF"/>
              </a:solidFill>
            </a:endParaRPr>
          </a:p>
        </p:txBody>
      </p:sp>
    </p:spTree>
    <p:extLst>
      <p:ext uri="{BB962C8B-B14F-4D97-AF65-F5344CB8AC3E}">
        <p14:creationId xmlns:p14="http://schemas.microsoft.com/office/powerpoint/2010/main" val="4372194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Coming</a:t>
            </a:r>
            <a:r>
              <a:rPr lang="nl-NL" dirty="0" smtClean="0"/>
              <a:t> of the </a:t>
            </a:r>
            <a:r>
              <a:rPr lang="nl-NL" dirty="0" err="1" smtClean="0"/>
              <a:t>Kingdom</a:t>
            </a:r>
            <a:r>
              <a:rPr lang="nl-NL" dirty="0" smtClean="0"/>
              <a:t> </a:t>
            </a:r>
            <a:r>
              <a:rPr lang="nl-NL" dirty="0" err="1" smtClean="0"/>
              <a:t>economy</a:t>
            </a:r>
            <a:endParaRPr lang="nl-NL" dirty="0"/>
          </a:p>
        </p:txBody>
      </p:sp>
      <p:pic>
        <p:nvPicPr>
          <p:cNvPr id="15" name="Tijdelijke aanduiding voor inhoud 14" descr="Farm.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7494" t="19125" r="17494"/>
          <a:stretch/>
        </p:blipFill>
        <p:spPr>
          <a:xfrm>
            <a:off x="4770517" y="2390804"/>
            <a:ext cx="4038600" cy="3343245"/>
          </a:xfrm>
        </p:spPr>
      </p:pic>
      <p:sp>
        <p:nvSpPr>
          <p:cNvPr id="16" name="Tekstvak 15"/>
          <p:cNvSpPr txBox="1"/>
          <p:nvPr/>
        </p:nvSpPr>
        <p:spPr>
          <a:xfrm>
            <a:off x="4770518" y="4256723"/>
            <a:ext cx="4059159" cy="1477328"/>
          </a:xfrm>
          <a:prstGeom prst="rect">
            <a:avLst/>
          </a:prstGeom>
          <a:noFill/>
        </p:spPr>
        <p:txBody>
          <a:bodyPr wrap="square" rtlCol="0">
            <a:spAutoFit/>
          </a:bodyPr>
          <a:lstStyle/>
          <a:p>
            <a:r>
              <a:rPr lang="nl-NL" i="1" dirty="0">
                <a:solidFill>
                  <a:schemeClr val="bg1"/>
                </a:solidFill>
              </a:rPr>
              <a:t>“</a:t>
            </a:r>
            <a:r>
              <a:rPr lang="nl-NL" i="1" dirty="0" err="1">
                <a:solidFill>
                  <a:schemeClr val="bg1"/>
                </a:solidFill>
              </a:rPr>
              <a:t>So</a:t>
            </a:r>
            <a:r>
              <a:rPr lang="nl-NL" i="1" dirty="0">
                <a:solidFill>
                  <a:schemeClr val="bg1"/>
                </a:solidFill>
              </a:rPr>
              <a:t> I gave </a:t>
            </a:r>
            <a:r>
              <a:rPr lang="nl-NL" i="1" dirty="0" err="1">
                <a:solidFill>
                  <a:schemeClr val="bg1"/>
                </a:solidFill>
              </a:rPr>
              <a:t>you</a:t>
            </a:r>
            <a:r>
              <a:rPr lang="nl-NL" i="1" dirty="0">
                <a:solidFill>
                  <a:schemeClr val="bg1"/>
                </a:solidFill>
              </a:rPr>
              <a:t> a land on </a:t>
            </a:r>
            <a:r>
              <a:rPr lang="nl-NL" i="1" dirty="0" err="1">
                <a:solidFill>
                  <a:schemeClr val="bg1"/>
                </a:solidFill>
              </a:rPr>
              <a:t>which</a:t>
            </a:r>
            <a:r>
              <a:rPr lang="nl-NL" i="1" dirty="0">
                <a:solidFill>
                  <a:schemeClr val="bg1"/>
                </a:solidFill>
              </a:rPr>
              <a:t> </a:t>
            </a:r>
            <a:r>
              <a:rPr lang="nl-NL" i="1" dirty="0" err="1">
                <a:solidFill>
                  <a:schemeClr val="bg1"/>
                </a:solidFill>
              </a:rPr>
              <a:t>you</a:t>
            </a:r>
            <a:r>
              <a:rPr lang="nl-NL" i="1" dirty="0">
                <a:solidFill>
                  <a:schemeClr val="bg1"/>
                </a:solidFill>
              </a:rPr>
              <a:t> </a:t>
            </a:r>
            <a:r>
              <a:rPr lang="nl-NL" i="1" dirty="0" err="1">
                <a:solidFill>
                  <a:schemeClr val="bg1"/>
                </a:solidFill>
              </a:rPr>
              <a:t>did</a:t>
            </a:r>
            <a:r>
              <a:rPr lang="nl-NL" i="1" dirty="0">
                <a:solidFill>
                  <a:schemeClr val="bg1"/>
                </a:solidFill>
              </a:rPr>
              <a:t> </a:t>
            </a:r>
            <a:r>
              <a:rPr lang="nl-NL" i="1" dirty="0" err="1">
                <a:solidFill>
                  <a:schemeClr val="bg1"/>
                </a:solidFill>
              </a:rPr>
              <a:t>not</a:t>
            </a:r>
            <a:r>
              <a:rPr lang="nl-NL" i="1" dirty="0">
                <a:solidFill>
                  <a:schemeClr val="bg1"/>
                </a:solidFill>
              </a:rPr>
              <a:t> </a:t>
            </a:r>
            <a:r>
              <a:rPr lang="nl-NL" i="1" dirty="0" err="1">
                <a:solidFill>
                  <a:schemeClr val="bg1"/>
                </a:solidFill>
              </a:rPr>
              <a:t>toil</a:t>
            </a:r>
            <a:r>
              <a:rPr lang="nl-NL" i="1" dirty="0">
                <a:solidFill>
                  <a:schemeClr val="bg1"/>
                </a:solidFill>
              </a:rPr>
              <a:t> </a:t>
            </a:r>
            <a:r>
              <a:rPr lang="nl-NL" i="1" dirty="0" err="1">
                <a:solidFill>
                  <a:schemeClr val="bg1"/>
                </a:solidFill>
              </a:rPr>
              <a:t>and</a:t>
            </a:r>
            <a:r>
              <a:rPr lang="nl-NL" i="1" dirty="0">
                <a:solidFill>
                  <a:schemeClr val="bg1"/>
                </a:solidFill>
              </a:rPr>
              <a:t> </a:t>
            </a:r>
            <a:r>
              <a:rPr lang="nl-NL" i="1" dirty="0" err="1">
                <a:solidFill>
                  <a:schemeClr val="bg1"/>
                </a:solidFill>
              </a:rPr>
              <a:t>cities</a:t>
            </a:r>
            <a:r>
              <a:rPr lang="nl-NL" i="1" dirty="0">
                <a:solidFill>
                  <a:schemeClr val="bg1"/>
                </a:solidFill>
              </a:rPr>
              <a:t> </a:t>
            </a:r>
            <a:r>
              <a:rPr lang="nl-NL" i="1" dirty="0" err="1">
                <a:solidFill>
                  <a:schemeClr val="bg1"/>
                </a:solidFill>
              </a:rPr>
              <a:t>you</a:t>
            </a:r>
            <a:r>
              <a:rPr lang="nl-NL" i="1" dirty="0">
                <a:solidFill>
                  <a:schemeClr val="bg1"/>
                </a:solidFill>
              </a:rPr>
              <a:t> </a:t>
            </a:r>
            <a:r>
              <a:rPr lang="nl-NL" i="1" dirty="0" err="1">
                <a:solidFill>
                  <a:schemeClr val="bg1"/>
                </a:solidFill>
              </a:rPr>
              <a:t>did</a:t>
            </a:r>
            <a:r>
              <a:rPr lang="nl-NL" i="1" dirty="0">
                <a:solidFill>
                  <a:schemeClr val="bg1"/>
                </a:solidFill>
              </a:rPr>
              <a:t> </a:t>
            </a:r>
            <a:r>
              <a:rPr lang="nl-NL" i="1" dirty="0" err="1">
                <a:solidFill>
                  <a:schemeClr val="bg1"/>
                </a:solidFill>
              </a:rPr>
              <a:t>not</a:t>
            </a:r>
            <a:r>
              <a:rPr lang="nl-NL" i="1" dirty="0">
                <a:solidFill>
                  <a:schemeClr val="bg1"/>
                </a:solidFill>
              </a:rPr>
              <a:t> </a:t>
            </a:r>
            <a:r>
              <a:rPr lang="nl-NL" i="1" dirty="0" err="1">
                <a:solidFill>
                  <a:schemeClr val="bg1"/>
                </a:solidFill>
              </a:rPr>
              <a:t>build</a:t>
            </a:r>
            <a:r>
              <a:rPr lang="nl-NL" i="1" dirty="0">
                <a:solidFill>
                  <a:schemeClr val="bg1"/>
                </a:solidFill>
              </a:rPr>
              <a:t>; </a:t>
            </a:r>
            <a:r>
              <a:rPr lang="nl-NL" i="1" dirty="0" err="1">
                <a:solidFill>
                  <a:schemeClr val="bg1"/>
                </a:solidFill>
              </a:rPr>
              <a:t>and</a:t>
            </a:r>
            <a:r>
              <a:rPr lang="nl-NL" i="1" dirty="0">
                <a:solidFill>
                  <a:schemeClr val="bg1"/>
                </a:solidFill>
              </a:rPr>
              <a:t> </a:t>
            </a:r>
            <a:r>
              <a:rPr lang="nl-NL" i="1" dirty="0" err="1">
                <a:solidFill>
                  <a:schemeClr val="bg1"/>
                </a:solidFill>
              </a:rPr>
              <a:t>you</a:t>
            </a:r>
            <a:r>
              <a:rPr lang="nl-NL" i="1" dirty="0">
                <a:solidFill>
                  <a:schemeClr val="bg1"/>
                </a:solidFill>
              </a:rPr>
              <a:t> live in </a:t>
            </a:r>
            <a:r>
              <a:rPr lang="nl-NL" i="1" dirty="0" err="1">
                <a:solidFill>
                  <a:schemeClr val="bg1"/>
                </a:solidFill>
              </a:rPr>
              <a:t>them</a:t>
            </a:r>
            <a:r>
              <a:rPr lang="nl-NL" i="1" dirty="0">
                <a:solidFill>
                  <a:schemeClr val="bg1"/>
                </a:solidFill>
              </a:rPr>
              <a:t> </a:t>
            </a:r>
            <a:r>
              <a:rPr lang="nl-NL" i="1" dirty="0" err="1">
                <a:solidFill>
                  <a:schemeClr val="bg1"/>
                </a:solidFill>
              </a:rPr>
              <a:t>and</a:t>
            </a:r>
            <a:r>
              <a:rPr lang="nl-NL" i="1" dirty="0">
                <a:solidFill>
                  <a:schemeClr val="bg1"/>
                </a:solidFill>
              </a:rPr>
              <a:t> </a:t>
            </a:r>
            <a:r>
              <a:rPr lang="nl-NL" i="1" dirty="0" err="1">
                <a:solidFill>
                  <a:schemeClr val="bg1"/>
                </a:solidFill>
              </a:rPr>
              <a:t>eat</a:t>
            </a:r>
            <a:r>
              <a:rPr lang="nl-NL" i="1" dirty="0">
                <a:solidFill>
                  <a:schemeClr val="bg1"/>
                </a:solidFill>
              </a:rPr>
              <a:t> </a:t>
            </a:r>
            <a:r>
              <a:rPr lang="nl-NL" i="1" dirty="0" err="1">
                <a:solidFill>
                  <a:schemeClr val="bg1"/>
                </a:solidFill>
              </a:rPr>
              <a:t>from</a:t>
            </a:r>
            <a:r>
              <a:rPr lang="nl-NL" i="1" dirty="0">
                <a:solidFill>
                  <a:schemeClr val="bg1"/>
                </a:solidFill>
              </a:rPr>
              <a:t> </a:t>
            </a:r>
            <a:r>
              <a:rPr lang="nl-NL" i="1" dirty="0" err="1">
                <a:solidFill>
                  <a:schemeClr val="bg1"/>
                </a:solidFill>
              </a:rPr>
              <a:t>vineyards</a:t>
            </a:r>
            <a:r>
              <a:rPr lang="nl-NL" i="1" dirty="0">
                <a:solidFill>
                  <a:schemeClr val="bg1"/>
                </a:solidFill>
              </a:rPr>
              <a:t> </a:t>
            </a:r>
            <a:r>
              <a:rPr lang="nl-NL" i="1" dirty="0" err="1">
                <a:solidFill>
                  <a:schemeClr val="bg1"/>
                </a:solidFill>
              </a:rPr>
              <a:t>and</a:t>
            </a:r>
            <a:r>
              <a:rPr lang="nl-NL" i="1" dirty="0">
                <a:solidFill>
                  <a:schemeClr val="bg1"/>
                </a:solidFill>
              </a:rPr>
              <a:t> </a:t>
            </a:r>
            <a:r>
              <a:rPr lang="nl-NL" i="1" dirty="0" err="1">
                <a:solidFill>
                  <a:schemeClr val="bg1"/>
                </a:solidFill>
              </a:rPr>
              <a:t>olive</a:t>
            </a:r>
            <a:r>
              <a:rPr lang="nl-NL" i="1" dirty="0">
                <a:solidFill>
                  <a:schemeClr val="bg1"/>
                </a:solidFill>
              </a:rPr>
              <a:t> </a:t>
            </a:r>
            <a:r>
              <a:rPr lang="nl-NL" i="1" dirty="0" err="1">
                <a:solidFill>
                  <a:schemeClr val="bg1"/>
                </a:solidFill>
              </a:rPr>
              <a:t>groves</a:t>
            </a:r>
            <a:r>
              <a:rPr lang="nl-NL" i="1" dirty="0">
                <a:solidFill>
                  <a:schemeClr val="bg1"/>
                </a:solidFill>
              </a:rPr>
              <a:t> </a:t>
            </a:r>
            <a:r>
              <a:rPr lang="nl-NL" i="1" dirty="0" err="1">
                <a:solidFill>
                  <a:schemeClr val="bg1"/>
                </a:solidFill>
              </a:rPr>
              <a:t>that</a:t>
            </a:r>
            <a:r>
              <a:rPr lang="nl-NL" i="1" dirty="0">
                <a:solidFill>
                  <a:schemeClr val="bg1"/>
                </a:solidFill>
              </a:rPr>
              <a:t> </a:t>
            </a:r>
            <a:r>
              <a:rPr lang="nl-NL" i="1" dirty="0" err="1">
                <a:solidFill>
                  <a:schemeClr val="bg1"/>
                </a:solidFill>
              </a:rPr>
              <a:t>you</a:t>
            </a:r>
            <a:r>
              <a:rPr lang="nl-NL" i="1" dirty="0">
                <a:solidFill>
                  <a:schemeClr val="bg1"/>
                </a:solidFill>
              </a:rPr>
              <a:t> </a:t>
            </a:r>
            <a:r>
              <a:rPr lang="nl-NL" i="1" dirty="0" err="1">
                <a:solidFill>
                  <a:schemeClr val="bg1"/>
                </a:solidFill>
              </a:rPr>
              <a:t>did</a:t>
            </a:r>
            <a:r>
              <a:rPr lang="nl-NL" i="1" dirty="0">
                <a:solidFill>
                  <a:schemeClr val="bg1"/>
                </a:solidFill>
              </a:rPr>
              <a:t> </a:t>
            </a:r>
            <a:r>
              <a:rPr lang="nl-NL" i="1" dirty="0" err="1">
                <a:solidFill>
                  <a:schemeClr val="bg1"/>
                </a:solidFill>
              </a:rPr>
              <a:t>not</a:t>
            </a:r>
            <a:r>
              <a:rPr lang="nl-NL" i="1" dirty="0">
                <a:solidFill>
                  <a:schemeClr val="bg1"/>
                </a:solidFill>
              </a:rPr>
              <a:t> plant”</a:t>
            </a:r>
            <a:r>
              <a:rPr lang="nl-NL" dirty="0">
                <a:solidFill>
                  <a:schemeClr val="bg1"/>
                </a:solidFill>
              </a:rPr>
              <a:t> (Josh 24:13). </a:t>
            </a:r>
          </a:p>
        </p:txBody>
      </p:sp>
      <p:pic>
        <p:nvPicPr>
          <p:cNvPr id="18" name="Tijdelijke aanduiding voor inhoud 17" descr="milk.jp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5098" b="2209"/>
          <a:stretch/>
        </p:blipFill>
        <p:spPr>
          <a:xfrm>
            <a:off x="457200" y="2253831"/>
            <a:ext cx="4038600" cy="3480218"/>
          </a:xfrm>
        </p:spPr>
      </p:pic>
      <p:sp>
        <p:nvSpPr>
          <p:cNvPr id="19" name="Tekstvak 18"/>
          <p:cNvSpPr txBox="1"/>
          <p:nvPr/>
        </p:nvSpPr>
        <p:spPr>
          <a:xfrm>
            <a:off x="457200" y="2477970"/>
            <a:ext cx="4038600" cy="1077218"/>
          </a:xfrm>
          <a:prstGeom prst="rect">
            <a:avLst/>
          </a:prstGeom>
          <a:noFill/>
        </p:spPr>
        <p:txBody>
          <a:bodyPr wrap="square" rtlCol="0">
            <a:spAutoFit/>
          </a:bodyPr>
          <a:lstStyle/>
          <a:p>
            <a:r>
              <a:rPr lang="nl-NL" sz="1600" i="1" dirty="0" smtClean="0"/>
              <a:t>“</a:t>
            </a:r>
            <a:r>
              <a:rPr lang="nl-NL" sz="1600" i="1" dirty="0" err="1" smtClean="0"/>
              <a:t>Come</a:t>
            </a:r>
            <a:r>
              <a:rPr lang="nl-NL" sz="1600" i="1" dirty="0"/>
              <a:t>, </a:t>
            </a:r>
            <a:r>
              <a:rPr lang="nl-NL" sz="1600" i="1" dirty="0" err="1"/>
              <a:t>all</a:t>
            </a:r>
            <a:r>
              <a:rPr lang="nl-NL" sz="1600" i="1" dirty="0"/>
              <a:t> </a:t>
            </a:r>
            <a:r>
              <a:rPr lang="nl-NL" sz="1600" i="1" dirty="0" err="1"/>
              <a:t>you</a:t>
            </a:r>
            <a:r>
              <a:rPr lang="nl-NL" sz="1600" i="1" dirty="0"/>
              <a:t> </a:t>
            </a:r>
            <a:r>
              <a:rPr lang="nl-NL" sz="1600" i="1" dirty="0" err="1"/>
              <a:t>who</a:t>
            </a:r>
            <a:r>
              <a:rPr lang="nl-NL" sz="1600" i="1" dirty="0"/>
              <a:t> are </a:t>
            </a:r>
            <a:r>
              <a:rPr lang="nl-NL" sz="1600" i="1" dirty="0" err="1"/>
              <a:t>thirsty</a:t>
            </a:r>
            <a:r>
              <a:rPr lang="nl-NL" sz="1600" i="1" dirty="0" smtClean="0"/>
              <a:t>,</a:t>
            </a:r>
            <a:r>
              <a:rPr lang="nl-NL" sz="1600" i="1" dirty="0"/>
              <a:t> </a:t>
            </a:r>
            <a:r>
              <a:rPr lang="nl-NL" sz="1600" i="1" dirty="0" err="1" smtClean="0"/>
              <a:t>come</a:t>
            </a:r>
            <a:r>
              <a:rPr lang="nl-NL" sz="1600" i="1" dirty="0" smtClean="0"/>
              <a:t> </a:t>
            </a:r>
            <a:r>
              <a:rPr lang="nl-NL" sz="1600" i="1" dirty="0" err="1"/>
              <a:t>to</a:t>
            </a:r>
            <a:r>
              <a:rPr lang="nl-NL" sz="1600" i="1" dirty="0"/>
              <a:t> the waters</a:t>
            </a:r>
            <a:r>
              <a:rPr lang="nl-NL" sz="1600" i="1" dirty="0" smtClean="0"/>
              <a:t>; </a:t>
            </a:r>
            <a:r>
              <a:rPr lang="nl-NL" sz="1600" i="1" dirty="0" err="1" smtClean="0"/>
              <a:t>and</a:t>
            </a:r>
            <a:r>
              <a:rPr lang="nl-NL" sz="1600" i="1" dirty="0" smtClean="0"/>
              <a:t> </a:t>
            </a:r>
            <a:r>
              <a:rPr lang="nl-NL" sz="1600" i="1" dirty="0" err="1"/>
              <a:t>you</a:t>
            </a:r>
            <a:r>
              <a:rPr lang="nl-NL" sz="1600" i="1" dirty="0"/>
              <a:t> </a:t>
            </a:r>
            <a:r>
              <a:rPr lang="nl-NL" sz="1600" i="1" dirty="0" err="1"/>
              <a:t>who</a:t>
            </a:r>
            <a:r>
              <a:rPr lang="nl-NL" sz="1600" i="1" dirty="0"/>
              <a:t> have no money,     </a:t>
            </a:r>
            <a:r>
              <a:rPr lang="nl-NL" sz="1600" i="1" dirty="0" err="1"/>
              <a:t>come</a:t>
            </a:r>
            <a:r>
              <a:rPr lang="nl-NL" sz="1600" i="1" dirty="0"/>
              <a:t>, </a:t>
            </a:r>
            <a:r>
              <a:rPr lang="nl-NL" sz="1600" i="1" dirty="0" err="1"/>
              <a:t>buy</a:t>
            </a:r>
            <a:r>
              <a:rPr lang="nl-NL" sz="1600" i="1" dirty="0"/>
              <a:t> </a:t>
            </a:r>
            <a:r>
              <a:rPr lang="nl-NL" sz="1600" i="1" dirty="0" err="1"/>
              <a:t>and</a:t>
            </a:r>
            <a:r>
              <a:rPr lang="nl-NL" sz="1600" i="1" dirty="0"/>
              <a:t> </a:t>
            </a:r>
            <a:r>
              <a:rPr lang="nl-NL" sz="1600" i="1" dirty="0" err="1"/>
              <a:t>eat</a:t>
            </a:r>
            <a:r>
              <a:rPr lang="nl-NL" sz="1600" i="1" dirty="0" smtClean="0"/>
              <a:t>!</a:t>
            </a:r>
            <a:r>
              <a:rPr lang="nl-NL" sz="1600" i="1" dirty="0"/>
              <a:t> </a:t>
            </a:r>
            <a:r>
              <a:rPr lang="nl-NL" sz="1600" i="1" dirty="0" err="1" smtClean="0"/>
              <a:t>Come</a:t>
            </a:r>
            <a:r>
              <a:rPr lang="nl-NL" sz="1600" i="1" dirty="0"/>
              <a:t>, </a:t>
            </a:r>
            <a:r>
              <a:rPr lang="nl-NL" sz="1600" i="1" dirty="0" err="1"/>
              <a:t>buy</a:t>
            </a:r>
            <a:r>
              <a:rPr lang="nl-NL" sz="1600" i="1" dirty="0"/>
              <a:t> </a:t>
            </a:r>
            <a:r>
              <a:rPr lang="nl-NL" sz="1600" i="1" dirty="0" err="1"/>
              <a:t>wine</a:t>
            </a:r>
            <a:r>
              <a:rPr lang="nl-NL" sz="1600" i="1" dirty="0"/>
              <a:t> </a:t>
            </a:r>
            <a:r>
              <a:rPr lang="nl-NL" sz="1600" i="1" dirty="0" err="1"/>
              <a:t>and</a:t>
            </a:r>
            <a:r>
              <a:rPr lang="nl-NL" sz="1600" i="1" dirty="0"/>
              <a:t> </a:t>
            </a:r>
            <a:r>
              <a:rPr lang="nl-NL" sz="1600" i="1" dirty="0" err="1" smtClean="0"/>
              <a:t>milk</a:t>
            </a:r>
            <a:r>
              <a:rPr lang="nl-NL" sz="1600" i="1" dirty="0"/>
              <a:t> without money </a:t>
            </a:r>
            <a:r>
              <a:rPr lang="nl-NL" sz="1600" i="1" dirty="0" err="1"/>
              <a:t>and</a:t>
            </a:r>
            <a:r>
              <a:rPr lang="nl-NL" sz="1600" i="1" dirty="0"/>
              <a:t> without </a:t>
            </a:r>
            <a:r>
              <a:rPr lang="nl-NL" sz="1600" i="1" dirty="0" err="1"/>
              <a:t>cost</a:t>
            </a:r>
            <a:r>
              <a:rPr lang="nl-NL" sz="1600" i="1" dirty="0" smtClean="0"/>
              <a:t>.”</a:t>
            </a:r>
            <a:endParaRPr lang="nl-NL" sz="1600" b="1" i="1" dirty="0"/>
          </a:p>
        </p:txBody>
      </p:sp>
    </p:spTree>
    <p:extLst>
      <p:ext uri="{BB962C8B-B14F-4D97-AF65-F5344CB8AC3E}">
        <p14:creationId xmlns:p14="http://schemas.microsoft.com/office/powerpoint/2010/main" val="17580744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a:xfrm>
            <a:off x="467544" y="773015"/>
            <a:ext cx="2664296" cy="639762"/>
          </a:xfrm>
          <a:solidFill>
            <a:schemeClr val="bg1">
              <a:lumMod val="75000"/>
            </a:schemeClr>
          </a:solidFill>
        </p:spPr>
        <p:txBody>
          <a:bodyPr>
            <a:noAutofit/>
          </a:bodyPr>
          <a:lstStyle/>
          <a:p>
            <a:pPr algn="ctr"/>
            <a:r>
              <a:rPr lang="en-GB" sz="2800" noProof="0" dirty="0" smtClean="0">
                <a:solidFill>
                  <a:schemeClr val="bg1"/>
                </a:solidFill>
              </a:rPr>
              <a:t>God’s Economy</a:t>
            </a:r>
            <a:endParaRPr lang="en-GB" noProof="0" dirty="0">
              <a:solidFill>
                <a:schemeClr val="bg1"/>
              </a:solidFill>
            </a:endParaRPr>
          </a:p>
        </p:txBody>
      </p:sp>
      <p:sp>
        <p:nvSpPr>
          <p:cNvPr id="9" name="Tijdelijke aanduiding voor inhoud 5"/>
          <p:cNvSpPr txBox="1">
            <a:spLocks/>
          </p:cNvSpPr>
          <p:nvPr/>
        </p:nvSpPr>
        <p:spPr>
          <a:xfrm>
            <a:off x="3635896" y="1700808"/>
            <a:ext cx="172819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
        <p:nvSpPr>
          <p:cNvPr id="13" name="Tijdelijke aanduiding voor tekst 4"/>
          <p:cNvSpPr txBox="1">
            <a:spLocks/>
          </p:cNvSpPr>
          <p:nvPr/>
        </p:nvSpPr>
        <p:spPr>
          <a:xfrm>
            <a:off x="6180077" y="773015"/>
            <a:ext cx="2568388" cy="639762"/>
          </a:xfrm>
          <a:prstGeom prst="rect">
            <a:avLst/>
          </a:prstGeom>
          <a:solidFill>
            <a:schemeClr val="bg1">
              <a:lumMod val="75000"/>
            </a:schemeClr>
          </a:solidFill>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dirty="0" smtClean="0">
                <a:solidFill>
                  <a:schemeClr val="bg1"/>
                </a:solidFill>
              </a:rPr>
              <a:t>World Economy</a:t>
            </a:r>
            <a:endParaRPr lang="en-US" dirty="0">
              <a:solidFill>
                <a:schemeClr val="bg1"/>
              </a:solidFill>
            </a:endParaRPr>
          </a:p>
        </p:txBody>
      </p:sp>
      <p:sp>
        <p:nvSpPr>
          <p:cNvPr id="18" name="Tekstvak 17"/>
          <p:cNvSpPr txBox="1"/>
          <p:nvPr/>
        </p:nvSpPr>
        <p:spPr>
          <a:xfrm>
            <a:off x="5940152" y="2492896"/>
            <a:ext cx="2520280" cy="369332"/>
          </a:xfrm>
          <a:prstGeom prst="rect">
            <a:avLst/>
          </a:prstGeom>
          <a:noFill/>
        </p:spPr>
        <p:txBody>
          <a:bodyPr wrap="square" rtlCol="0">
            <a:spAutoFit/>
          </a:bodyPr>
          <a:lstStyle/>
          <a:p>
            <a:endParaRPr lang="en-US" dirty="0"/>
          </a:p>
        </p:txBody>
      </p:sp>
      <p:sp>
        <p:nvSpPr>
          <p:cNvPr id="24" name="Tijdelijke aanduiding voor inhoud 5"/>
          <p:cNvSpPr>
            <a:spLocks noGrp="1"/>
          </p:cNvSpPr>
          <p:nvPr>
            <p:ph sz="half" idx="2"/>
          </p:nvPr>
        </p:nvSpPr>
        <p:spPr>
          <a:xfrm>
            <a:off x="3347864" y="773015"/>
            <a:ext cx="2592288" cy="4207830"/>
          </a:xfrm>
          <a:solidFill>
            <a:srgbClr val="A19C94"/>
          </a:solidFill>
        </p:spPr>
        <p:txBody>
          <a:bodyPr>
            <a:normAutofit lnSpcReduction="10000"/>
          </a:bodyPr>
          <a:lstStyle/>
          <a:p>
            <a:pPr marL="0" indent="0" algn="ctr">
              <a:buNone/>
            </a:pPr>
            <a:r>
              <a:rPr lang="en-GB" sz="2800" noProof="0" dirty="0" smtClean="0">
                <a:solidFill>
                  <a:schemeClr val="bg1"/>
                </a:solidFill>
              </a:rPr>
              <a:t>Opposing Economic</a:t>
            </a:r>
          </a:p>
          <a:p>
            <a:pPr marL="0" indent="0" algn="ctr">
              <a:buNone/>
            </a:pPr>
            <a:r>
              <a:rPr lang="en-GB" sz="2800" noProof="0" dirty="0" smtClean="0">
                <a:solidFill>
                  <a:schemeClr val="bg1"/>
                </a:solidFill>
              </a:rPr>
              <a:t>Philosophies</a:t>
            </a:r>
          </a:p>
          <a:p>
            <a:pPr marL="0" indent="0" algn="ctr">
              <a:buNone/>
            </a:pPr>
            <a:endParaRPr lang="en-GB" sz="2800" noProof="0" dirty="0" smtClean="0">
              <a:solidFill>
                <a:schemeClr val="bg1"/>
              </a:solidFill>
            </a:endParaRPr>
          </a:p>
          <a:p>
            <a:pPr marL="0" indent="0" algn="ctr">
              <a:buNone/>
            </a:pPr>
            <a:endParaRPr lang="en-GB" sz="2800" noProof="0" dirty="0" smtClean="0">
              <a:solidFill>
                <a:schemeClr val="bg1"/>
              </a:solidFill>
            </a:endParaRPr>
          </a:p>
          <a:p>
            <a:pPr marL="0" indent="0" algn="ctr">
              <a:buNone/>
            </a:pPr>
            <a:endParaRPr lang="en-GB" sz="2800" noProof="0" dirty="0" smtClean="0">
              <a:solidFill>
                <a:schemeClr val="bg1"/>
              </a:solidFill>
            </a:endParaRPr>
          </a:p>
          <a:p>
            <a:pPr marL="0" indent="0" algn="ctr">
              <a:buNone/>
            </a:pPr>
            <a:r>
              <a:rPr lang="en-GB" noProof="0" dirty="0" smtClean="0">
                <a:solidFill>
                  <a:schemeClr val="bg1"/>
                </a:solidFill>
              </a:rPr>
              <a:t>“My Kingdom is not of this world”</a:t>
            </a:r>
            <a:r>
              <a:rPr lang="en-GB" sz="2800" noProof="0" dirty="0" smtClean="0">
                <a:solidFill>
                  <a:schemeClr val="bg1"/>
                </a:solidFill>
              </a:rPr>
              <a:t/>
            </a:r>
            <a:br>
              <a:rPr lang="en-GB" sz="2800" noProof="0" dirty="0" smtClean="0">
                <a:solidFill>
                  <a:schemeClr val="bg1"/>
                </a:solidFill>
              </a:rPr>
            </a:br>
            <a:endParaRPr lang="en-GB" sz="2800" noProof="0" dirty="0" smtClean="0">
              <a:solidFill>
                <a:schemeClr val="bg1"/>
              </a:solidFill>
            </a:endParaRPr>
          </a:p>
        </p:txBody>
      </p:sp>
      <p:sp>
        <p:nvSpPr>
          <p:cNvPr id="2" name="Tekstvak 1"/>
          <p:cNvSpPr txBox="1"/>
          <p:nvPr/>
        </p:nvSpPr>
        <p:spPr>
          <a:xfrm>
            <a:off x="73385" y="5177831"/>
            <a:ext cx="9109700" cy="584776"/>
          </a:xfrm>
          <a:prstGeom prst="rect">
            <a:avLst/>
          </a:prstGeom>
          <a:noFill/>
        </p:spPr>
        <p:txBody>
          <a:bodyPr wrap="none" rtlCol="0">
            <a:spAutoFit/>
          </a:bodyPr>
          <a:lstStyle/>
          <a:p>
            <a:r>
              <a:rPr lang="en-US" sz="1600" i="1" dirty="0">
                <a:latin typeface="Cambria"/>
                <a:cs typeface="Cambria"/>
              </a:rPr>
              <a:t> “</a:t>
            </a:r>
            <a:r>
              <a:rPr lang="nl-NL" sz="1600" i="1" dirty="0">
                <a:latin typeface="Cambria"/>
                <a:cs typeface="Cambria"/>
              </a:rPr>
              <a:t>See </a:t>
            </a:r>
            <a:r>
              <a:rPr lang="nl-NL" sz="1600" i="1" dirty="0" err="1">
                <a:latin typeface="Cambria"/>
                <a:cs typeface="Cambria"/>
              </a:rPr>
              <a:t>to</a:t>
            </a:r>
            <a:r>
              <a:rPr lang="nl-NL" sz="1600" i="1" dirty="0">
                <a:latin typeface="Cambria"/>
                <a:cs typeface="Cambria"/>
              </a:rPr>
              <a:t> </a:t>
            </a:r>
            <a:r>
              <a:rPr lang="nl-NL" sz="1600" i="1" dirty="0" err="1">
                <a:latin typeface="Cambria"/>
                <a:cs typeface="Cambria"/>
              </a:rPr>
              <a:t>it</a:t>
            </a:r>
            <a:r>
              <a:rPr lang="nl-NL" sz="1600" i="1" dirty="0">
                <a:latin typeface="Cambria"/>
                <a:cs typeface="Cambria"/>
              </a:rPr>
              <a:t> </a:t>
            </a:r>
            <a:r>
              <a:rPr lang="nl-NL" sz="1600" i="1" dirty="0" err="1">
                <a:latin typeface="Cambria"/>
                <a:cs typeface="Cambria"/>
              </a:rPr>
              <a:t>that</a:t>
            </a:r>
            <a:r>
              <a:rPr lang="nl-NL" sz="1600" i="1" dirty="0">
                <a:latin typeface="Cambria"/>
                <a:cs typeface="Cambria"/>
              </a:rPr>
              <a:t> no </a:t>
            </a:r>
            <a:r>
              <a:rPr lang="nl-NL" sz="1600" i="1" dirty="0" err="1">
                <a:latin typeface="Cambria"/>
                <a:cs typeface="Cambria"/>
              </a:rPr>
              <a:t>one</a:t>
            </a:r>
            <a:r>
              <a:rPr lang="nl-NL" sz="1600" i="1" dirty="0">
                <a:latin typeface="Cambria"/>
                <a:cs typeface="Cambria"/>
              </a:rPr>
              <a:t> takes </a:t>
            </a:r>
            <a:r>
              <a:rPr lang="nl-NL" sz="1600" i="1" dirty="0" err="1">
                <a:latin typeface="Cambria"/>
                <a:cs typeface="Cambria"/>
              </a:rPr>
              <a:t>you</a:t>
            </a:r>
            <a:r>
              <a:rPr lang="nl-NL" sz="1600" i="1" dirty="0">
                <a:latin typeface="Cambria"/>
                <a:cs typeface="Cambria"/>
              </a:rPr>
              <a:t> </a:t>
            </a:r>
            <a:r>
              <a:rPr lang="nl-NL" sz="1600" i="1" dirty="0" err="1">
                <a:latin typeface="Cambria"/>
                <a:cs typeface="Cambria"/>
              </a:rPr>
              <a:t>captive</a:t>
            </a:r>
            <a:r>
              <a:rPr lang="nl-NL" sz="1600" i="1" dirty="0">
                <a:latin typeface="Cambria"/>
                <a:cs typeface="Cambria"/>
              </a:rPr>
              <a:t> </a:t>
            </a:r>
            <a:r>
              <a:rPr lang="nl-NL" sz="1600" i="1" dirty="0" err="1">
                <a:latin typeface="Cambria"/>
                <a:cs typeface="Cambria"/>
              </a:rPr>
              <a:t>through</a:t>
            </a:r>
            <a:r>
              <a:rPr lang="nl-NL" sz="1600" i="1" dirty="0">
                <a:latin typeface="Cambria"/>
                <a:cs typeface="Cambria"/>
              </a:rPr>
              <a:t> </a:t>
            </a:r>
            <a:r>
              <a:rPr lang="nl-NL" sz="1600" b="1" i="1" dirty="0" err="1">
                <a:latin typeface="Cambria"/>
                <a:cs typeface="Cambria"/>
              </a:rPr>
              <a:t>hollow</a:t>
            </a:r>
            <a:r>
              <a:rPr lang="nl-NL" sz="1600" b="1" i="1" dirty="0">
                <a:latin typeface="Cambria"/>
                <a:cs typeface="Cambria"/>
              </a:rPr>
              <a:t> </a:t>
            </a:r>
            <a:r>
              <a:rPr lang="nl-NL" sz="1600" b="1" i="1" dirty="0" err="1">
                <a:latin typeface="Cambria"/>
                <a:cs typeface="Cambria"/>
              </a:rPr>
              <a:t>and</a:t>
            </a:r>
            <a:r>
              <a:rPr lang="nl-NL" sz="1600" b="1" i="1" dirty="0">
                <a:latin typeface="Cambria"/>
                <a:cs typeface="Cambria"/>
              </a:rPr>
              <a:t> </a:t>
            </a:r>
            <a:r>
              <a:rPr lang="nl-NL" sz="1600" b="1" i="1" dirty="0" err="1">
                <a:latin typeface="Cambria"/>
                <a:cs typeface="Cambria"/>
              </a:rPr>
              <a:t>deceptive</a:t>
            </a:r>
            <a:r>
              <a:rPr lang="nl-NL" sz="1600" b="1" i="1" dirty="0">
                <a:latin typeface="Cambria"/>
                <a:cs typeface="Cambria"/>
              </a:rPr>
              <a:t> </a:t>
            </a:r>
            <a:r>
              <a:rPr lang="nl-NL" sz="1600" b="1" i="1" dirty="0" err="1">
                <a:latin typeface="Cambria"/>
                <a:cs typeface="Cambria"/>
              </a:rPr>
              <a:t>philosophy</a:t>
            </a:r>
            <a:r>
              <a:rPr lang="nl-NL" sz="1600" i="1" dirty="0">
                <a:latin typeface="Cambria"/>
                <a:cs typeface="Cambria"/>
              </a:rPr>
              <a:t>, </a:t>
            </a:r>
            <a:endParaRPr lang="nl-NL" sz="1600" i="1" dirty="0" smtClean="0">
              <a:latin typeface="Cambria"/>
              <a:cs typeface="Cambria"/>
            </a:endParaRPr>
          </a:p>
          <a:p>
            <a:r>
              <a:rPr lang="nl-NL" sz="1600" i="1" dirty="0" err="1" smtClean="0">
                <a:latin typeface="Cambria"/>
                <a:cs typeface="Cambria"/>
              </a:rPr>
              <a:t>which</a:t>
            </a:r>
            <a:r>
              <a:rPr lang="nl-NL" sz="1600" i="1" dirty="0" smtClean="0">
                <a:latin typeface="Cambria"/>
                <a:cs typeface="Cambria"/>
              </a:rPr>
              <a:t> </a:t>
            </a:r>
            <a:r>
              <a:rPr lang="nl-NL" sz="1600" i="1" dirty="0" err="1">
                <a:latin typeface="Cambria"/>
                <a:cs typeface="Cambria"/>
              </a:rPr>
              <a:t>depends</a:t>
            </a:r>
            <a:r>
              <a:rPr lang="nl-NL" sz="1600" i="1" dirty="0">
                <a:latin typeface="Cambria"/>
                <a:cs typeface="Cambria"/>
              </a:rPr>
              <a:t> on human </a:t>
            </a:r>
            <a:r>
              <a:rPr lang="nl-NL" sz="1600" i="1" dirty="0" err="1">
                <a:latin typeface="Cambria"/>
                <a:cs typeface="Cambria"/>
              </a:rPr>
              <a:t>tradition</a:t>
            </a:r>
            <a:r>
              <a:rPr lang="nl-NL" sz="1600" i="1" dirty="0">
                <a:latin typeface="Cambria"/>
                <a:cs typeface="Cambria"/>
              </a:rPr>
              <a:t> </a:t>
            </a:r>
            <a:r>
              <a:rPr lang="nl-NL" sz="1600" i="1" dirty="0" err="1">
                <a:latin typeface="Cambria"/>
                <a:cs typeface="Cambria"/>
              </a:rPr>
              <a:t>and</a:t>
            </a:r>
            <a:r>
              <a:rPr lang="nl-NL" sz="1600" i="1" dirty="0">
                <a:latin typeface="Cambria"/>
                <a:cs typeface="Cambria"/>
              </a:rPr>
              <a:t> the </a:t>
            </a:r>
            <a:r>
              <a:rPr lang="nl-NL" sz="1600" i="1" dirty="0" err="1">
                <a:latin typeface="Cambria"/>
                <a:cs typeface="Cambria"/>
              </a:rPr>
              <a:t>elemental</a:t>
            </a:r>
            <a:r>
              <a:rPr lang="nl-NL" sz="1600" i="1" dirty="0">
                <a:latin typeface="Cambria"/>
                <a:cs typeface="Cambria"/>
              </a:rPr>
              <a:t> spiritual </a:t>
            </a:r>
            <a:r>
              <a:rPr lang="nl-NL" sz="1600" i="1" dirty="0" err="1">
                <a:latin typeface="Cambria"/>
                <a:cs typeface="Cambria"/>
              </a:rPr>
              <a:t>forces</a:t>
            </a:r>
            <a:r>
              <a:rPr lang="nl-NL" sz="1600" i="1" dirty="0">
                <a:latin typeface="Cambria"/>
                <a:cs typeface="Cambria"/>
              </a:rPr>
              <a:t> of </a:t>
            </a:r>
            <a:r>
              <a:rPr lang="nl-NL" sz="1600" i="1" dirty="0" err="1">
                <a:latin typeface="Cambria"/>
                <a:cs typeface="Cambria"/>
              </a:rPr>
              <a:t>this</a:t>
            </a:r>
            <a:r>
              <a:rPr lang="nl-NL" sz="1600" i="1" dirty="0">
                <a:latin typeface="Cambria"/>
                <a:cs typeface="Cambria"/>
              </a:rPr>
              <a:t> </a:t>
            </a:r>
            <a:r>
              <a:rPr lang="nl-NL" sz="1600" i="1" dirty="0" err="1">
                <a:latin typeface="Cambria"/>
                <a:cs typeface="Cambria"/>
              </a:rPr>
              <a:t>world</a:t>
            </a:r>
            <a:r>
              <a:rPr lang="nl-NL" sz="1600" i="1" dirty="0">
                <a:latin typeface="Cambria"/>
                <a:cs typeface="Cambria"/>
              </a:rPr>
              <a:t> </a:t>
            </a:r>
            <a:r>
              <a:rPr lang="nl-NL" sz="1600" i="1" dirty="0" err="1">
                <a:latin typeface="Cambria"/>
                <a:cs typeface="Cambria"/>
              </a:rPr>
              <a:t>rather</a:t>
            </a:r>
            <a:r>
              <a:rPr lang="nl-NL" sz="1600" i="1" dirty="0">
                <a:latin typeface="Cambria"/>
                <a:cs typeface="Cambria"/>
              </a:rPr>
              <a:t> </a:t>
            </a:r>
            <a:r>
              <a:rPr lang="nl-NL" sz="1600" i="1" dirty="0" err="1">
                <a:latin typeface="Cambria"/>
                <a:cs typeface="Cambria"/>
              </a:rPr>
              <a:t>than</a:t>
            </a:r>
            <a:r>
              <a:rPr lang="nl-NL" sz="1600" i="1" dirty="0">
                <a:latin typeface="Cambria"/>
                <a:cs typeface="Cambria"/>
              </a:rPr>
              <a:t> on </a:t>
            </a:r>
            <a:r>
              <a:rPr lang="nl-NL" sz="1600" i="1" dirty="0" err="1">
                <a:latin typeface="Cambria"/>
                <a:cs typeface="Cambria"/>
              </a:rPr>
              <a:t>Christ</a:t>
            </a:r>
            <a:r>
              <a:rPr lang="nl-NL" sz="1600" i="1" dirty="0">
                <a:latin typeface="Cambria"/>
                <a:cs typeface="Cambria"/>
              </a:rPr>
              <a:t>.</a:t>
            </a:r>
          </a:p>
        </p:txBody>
      </p:sp>
    </p:spTree>
    <p:extLst>
      <p:ext uri="{BB962C8B-B14F-4D97-AF65-F5344CB8AC3E}">
        <p14:creationId xmlns:p14="http://schemas.microsoft.com/office/powerpoint/2010/main" val="6804718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tekst 13"/>
          <p:cNvSpPr>
            <a:spLocks noGrp="1"/>
          </p:cNvSpPr>
          <p:nvPr>
            <p:ph type="body" idx="1"/>
          </p:nvPr>
        </p:nvSpPr>
        <p:spPr>
          <a:solidFill>
            <a:schemeClr val="bg1">
              <a:lumMod val="50000"/>
            </a:schemeClr>
          </a:solidFill>
        </p:spPr>
        <p:txBody>
          <a:bodyPr/>
          <a:lstStyle/>
          <a:p>
            <a:r>
              <a:rPr lang="en-GB" noProof="0" smtClean="0"/>
              <a:t>God’s Economy	</a:t>
            </a:r>
            <a:endParaRPr lang="en-GB" noProof="0"/>
          </a:p>
        </p:txBody>
      </p:sp>
      <p:sp>
        <p:nvSpPr>
          <p:cNvPr id="15" name="Tijdelijke aanduiding voor inhoud 14"/>
          <p:cNvSpPr>
            <a:spLocks noGrp="1"/>
          </p:cNvSpPr>
          <p:nvPr>
            <p:ph sz="half" idx="2"/>
          </p:nvPr>
        </p:nvSpPr>
        <p:spPr>
          <a:solidFill>
            <a:schemeClr val="bg1">
              <a:lumMod val="65000"/>
            </a:schemeClr>
          </a:solidFill>
        </p:spPr>
        <p:txBody>
          <a:bodyPr>
            <a:noAutofit/>
          </a:bodyPr>
          <a:lstStyle/>
          <a:p>
            <a:pPr marL="0" indent="0">
              <a:buNone/>
            </a:pPr>
            <a:r>
              <a:rPr lang="en-GB" sz="1600" dirty="0" smtClean="0">
                <a:solidFill>
                  <a:schemeClr val="bg1"/>
                </a:solidFill>
              </a:rPr>
              <a:t>“ </a:t>
            </a:r>
            <a:r>
              <a:rPr lang="nl-NL" sz="1600" dirty="0" err="1" smtClean="0"/>
              <a:t>All</a:t>
            </a:r>
            <a:r>
              <a:rPr lang="nl-NL" sz="1600" dirty="0" smtClean="0"/>
              <a:t> </a:t>
            </a:r>
            <a:r>
              <a:rPr lang="nl-NL" sz="1600" dirty="0"/>
              <a:t>the </a:t>
            </a:r>
            <a:r>
              <a:rPr lang="nl-NL" sz="1600" dirty="0" err="1"/>
              <a:t>believers</a:t>
            </a:r>
            <a:r>
              <a:rPr lang="nl-NL" sz="1600" dirty="0"/>
              <a:t> </a:t>
            </a:r>
            <a:r>
              <a:rPr lang="nl-NL" sz="1600" dirty="0" err="1"/>
              <a:t>were</a:t>
            </a:r>
            <a:r>
              <a:rPr lang="nl-NL" sz="1600" dirty="0"/>
              <a:t> </a:t>
            </a:r>
            <a:r>
              <a:rPr lang="nl-NL" sz="1600" dirty="0" err="1"/>
              <a:t>one</a:t>
            </a:r>
            <a:r>
              <a:rPr lang="nl-NL" sz="1600" dirty="0"/>
              <a:t> in </a:t>
            </a:r>
            <a:r>
              <a:rPr lang="nl-NL" sz="1600" dirty="0" err="1"/>
              <a:t>heart</a:t>
            </a:r>
            <a:r>
              <a:rPr lang="nl-NL" sz="1600" dirty="0"/>
              <a:t> </a:t>
            </a:r>
            <a:r>
              <a:rPr lang="nl-NL" sz="1600" dirty="0" err="1"/>
              <a:t>and</a:t>
            </a:r>
            <a:r>
              <a:rPr lang="nl-NL" sz="1600" dirty="0"/>
              <a:t> mind. </a:t>
            </a:r>
            <a:br>
              <a:rPr lang="nl-NL" sz="1600" dirty="0"/>
            </a:br>
            <a:r>
              <a:rPr lang="nl-NL" sz="1600" dirty="0"/>
              <a:t>No </a:t>
            </a:r>
            <a:r>
              <a:rPr lang="nl-NL" sz="1600" dirty="0" err="1"/>
              <a:t>one</a:t>
            </a:r>
            <a:r>
              <a:rPr lang="nl-NL" sz="1600" dirty="0"/>
              <a:t> </a:t>
            </a:r>
            <a:r>
              <a:rPr lang="nl-NL" sz="1600" dirty="0" err="1"/>
              <a:t>claimed</a:t>
            </a:r>
            <a:r>
              <a:rPr lang="nl-NL" sz="1600" dirty="0"/>
              <a:t> </a:t>
            </a:r>
            <a:r>
              <a:rPr lang="nl-NL" sz="1600" dirty="0" err="1"/>
              <a:t>that</a:t>
            </a:r>
            <a:r>
              <a:rPr lang="nl-NL" sz="1600" dirty="0"/>
              <a:t> </a:t>
            </a:r>
            <a:r>
              <a:rPr lang="nl-NL" sz="1600" dirty="0" err="1"/>
              <a:t>any</a:t>
            </a:r>
            <a:r>
              <a:rPr lang="nl-NL" sz="1600" dirty="0"/>
              <a:t> of </a:t>
            </a:r>
            <a:r>
              <a:rPr lang="nl-NL" sz="1600" dirty="0" err="1"/>
              <a:t>their</a:t>
            </a:r>
            <a:r>
              <a:rPr lang="nl-NL" sz="1600" dirty="0"/>
              <a:t> </a:t>
            </a:r>
            <a:r>
              <a:rPr lang="nl-NL" sz="1600" dirty="0" err="1"/>
              <a:t>possessions</a:t>
            </a:r>
            <a:r>
              <a:rPr lang="nl-NL" sz="1600" dirty="0"/>
              <a:t> was </a:t>
            </a:r>
            <a:r>
              <a:rPr lang="nl-NL" sz="1600" dirty="0" err="1"/>
              <a:t>their</a:t>
            </a:r>
            <a:r>
              <a:rPr lang="nl-NL" sz="1600" dirty="0"/>
              <a:t> </a:t>
            </a:r>
            <a:r>
              <a:rPr lang="nl-NL" sz="1600" dirty="0" err="1"/>
              <a:t>own</a:t>
            </a:r>
            <a:r>
              <a:rPr lang="nl-NL" sz="1600" dirty="0"/>
              <a:t>, but </a:t>
            </a:r>
            <a:r>
              <a:rPr lang="nl-NL" sz="1600" dirty="0" err="1"/>
              <a:t>they</a:t>
            </a:r>
            <a:r>
              <a:rPr lang="nl-NL" sz="1600" dirty="0"/>
              <a:t> shared </a:t>
            </a:r>
            <a:r>
              <a:rPr lang="nl-NL" sz="1600" dirty="0" err="1"/>
              <a:t>everything</a:t>
            </a:r>
            <a:r>
              <a:rPr lang="nl-NL" sz="1600" dirty="0"/>
              <a:t> </a:t>
            </a:r>
            <a:r>
              <a:rPr lang="nl-NL" sz="1600" dirty="0" err="1"/>
              <a:t>they</a:t>
            </a:r>
            <a:r>
              <a:rPr lang="nl-NL" sz="1600" dirty="0"/>
              <a:t> had. </a:t>
            </a:r>
            <a:br>
              <a:rPr lang="nl-NL" sz="1600" dirty="0"/>
            </a:br>
            <a:r>
              <a:rPr lang="nl-NL" sz="1600" dirty="0" err="1"/>
              <a:t>With</a:t>
            </a:r>
            <a:r>
              <a:rPr lang="nl-NL" sz="1600" dirty="0"/>
              <a:t> </a:t>
            </a:r>
            <a:r>
              <a:rPr lang="nl-NL" sz="1600" dirty="0" err="1"/>
              <a:t>great</a:t>
            </a:r>
            <a:r>
              <a:rPr lang="nl-NL" sz="1600" dirty="0"/>
              <a:t> power the </a:t>
            </a:r>
            <a:r>
              <a:rPr lang="nl-NL" sz="1600" dirty="0" err="1"/>
              <a:t>apostles</a:t>
            </a:r>
            <a:r>
              <a:rPr lang="nl-NL" sz="1600" dirty="0"/>
              <a:t> </a:t>
            </a:r>
            <a:r>
              <a:rPr lang="nl-NL" sz="1600" dirty="0" err="1"/>
              <a:t>continued</a:t>
            </a:r>
            <a:r>
              <a:rPr lang="nl-NL" sz="1600" dirty="0"/>
              <a:t> </a:t>
            </a:r>
            <a:r>
              <a:rPr lang="nl-NL" sz="1600" dirty="0" err="1"/>
              <a:t>to</a:t>
            </a:r>
            <a:r>
              <a:rPr lang="nl-NL" sz="1600" dirty="0"/>
              <a:t> </a:t>
            </a:r>
            <a:r>
              <a:rPr lang="nl-NL" sz="1600" dirty="0" err="1"/>
              <a:t>testify</a:t>
            </a:r>
            <a:r>
              <a:rPr lang="nl-NL" sz="1600" dirty="0"/>
              <a:t> </a:t>
            </a:r>
            <a:r>
              <a:rPr lang="nl-NL" sz="1600" dirty="0" err="1"/>
              <a:t>to</a:t>
            </a:r>
            <a:r>
              <a:rPr lang="nl-NL" sz="1600" dirty="0"/>
              <a:t> the </a:t>
            </a:r>
            <a:r>
              <a:rPr lang="nl-NL" sz="1600" dirty="0" err="1"/>
              <a:t>resurrection</a:t>
            </a:r>
            <a:r>
              <a:rPr lang="nl-NL" sz="1600" dirty="0"/>
              <a:t> of the Lord </a:t>
            </a:r>
            <a:r>
              <a:rPr lang="nl-NL" sz="1600" dirty="0" err="1"/>
              <a:t>Jesus</a:t>
            </a:r>
            <a:r>
              <a:rPr lang="nl-NL" sz="1600" dirty="0"/>
              <a:t>.</a:t>
            </a:r>
            <a:br>
              <a:rPr lang="nl-NL" sz="1600" dirty="0"/>
            </a:br>
            <a:r>
              <a:rPr lang="nl-NL" sz="1600" dirty="0"/>
              <a:t> </a:t>
            </a:r>
            <a:r>
              <a:rPr lang="nl-NL" sz="1600" dirty="0" err="1"/>
              <a:t>And</a:t>
            </a:r>
            <a:r>
              <a:rPr lang="nl-NL" sz="1600" dirty="0"/>
              <a:t> </a:t>
            </a:r>
            <a:r>
              <a:rPr lang="nl-NL" sz="1600" dirty="0" err="1"/>
              <a:t>God’s</a:t>
            </a:r>
            <a:r>
              <a:rPr lang="nl-NL" sz="1600" dirty="0"/>
              <a:t> </a:t>
            </a:r>
            <a:r>
              <a:rPr lang="nl-NL" sz="1600" dirty="0" err="1"/>
              <a:t>grace</a:t>
            </a:r>
            <a:r>
              <a:rPr lang="nl-NL" sz="1600" dirty="0"/>
              <a:t> was </a:t>
            </a:r>
            <a:r>
              <a:rPr lang="nl-NL" sz="1600" dirty="0" err="1"/>
              <a:t>so</a:t>
            </a:r>
            <a:r>
              <a:rPr lang="nl-NL" sz="1600" dirty="0"/>
              <a:t> </a:t>
            </a:r>
            <a:r>
              <a:rPr lang="nl-NL" sz="1600" dirty="0" err="1"/>
              <a:t>powerfully</a:t>
            </a:r>
            <a:r>
              <a:rPr lang="nl-NL" sz="1600" dirty="0"/>
              <a:t> at </a:t>
            </a:r>
            <a:r>
              <a:rPr lang="nl-NL" sz="1600" dirty="0" err="1"/>
              <a:t>work</a:t>
            </a:r>
            <a:r>
              <a:rPr lang="nl-NL" sz="1600" dirty="0"/>
              <a:t> in </a:t>
            </a:r>
            <a:r>
              <a:rPr lang="nl-NL" sz="1600" dirty="0" err="1"/>
              <a:t>them</a:t>
            </a:r>
            <a:r>
              <a:rPr lang="nl-NL" sz="1600" dirty="0"/>
              <a:t> </a:t>
            </a:r>
            <a:r>
              <a:rPr lang="nl-NL" sz="1600" dirty="0" err="1"/>
              <a:t>all</a:t>
            </a:r>
            <a:r>
              <a:rPr lang="nl-NL" sz="1600" dirty="0"/>
              <a:t> </a:t>
            </a:r>
            <a:r>
              <a:rPr lang="nl-NL" sz="1600" dirty="0" err="1"/>
              <a:t>that</a:t>
            </a:r>
            <a:r>
              <a:rPr lang="nl-NL" sz="1600" dirty="0"/>
              <a:t> </a:t>
            </a:r>
            <a:r>
              <a:rPr lang="nl-NL" sz="1600" dirty="0" err="1"/>
              <a:t>there</a:t>
            </a:r>
            <a:r>
              <a:rPr lang="nl-NL" sz="1600" dirty="0"/>
              <a:t> was no </a:t>
            </a:r>
            <a:r>
              <a:rPr lang="nl-NL" sz="1600" dirty="0" err="1"/>
              <a:t>needy</a:t>
            </a:r>
            <a:r>
              <a:rPr lang="nl-NL" sz="1600" dirty="0"/>
              <a:t> person </a:t>
            </a:r>
            <a:r>
              <a:rPr lang="nl-NL" sz="1600" dirty="0" err="1"/>
              <a:t>among</a:t>
            </a:r>
            <a:r>
              <a:rPr lang="nl-NL" sz="1600" dirty="0"/>
              <a:t> </a:t>
            </a:r>
            <a:r>
              <a:rPr lang="nl-NL" sz="1600" dirty="0" err="1"/>
              <a:t>them</a:t>
            </a:r>
            <a:r>
              <a:rPr lang="nl-NL" sz="1600" dirty="0"/>
              <a:t>. </a:t>
            </a:r>
            <a:br>
              <a:rPr lang="nl-NL" sz="1600" dirty="0"/>
            </a:br>
            <a:r>
              <a:rPr lang="nl-NL" sz="1600" dirty="0"/>
              <a:t>For </a:t>
            </a:r>
            <a:r>
              <a:rPr lang="nl-NL" sz="1600" dirty="0" err="1"/>
              <a:t>from</a:t>
            </a:r>
            <a:r>
              <a:rPr lang="nl-NL" sz="1600" dirty="0"/>
              <a:t> time </a:t>
            </a:r>
            <a:r>
              <a:rPr lang="nl-NL" sz="1600" dirty="0" err="1"/>
              <a:t>to</a:t>
            </a:r>
            <a:r>
              <a:rPr lang="nl-NL" sz="1600" dirty="0"/>
              <a:t> time </a:t>
            </a:r>
            <a:r>
              <a:rPr lang="nl-NL" sz="1600" dirty="0" err="1"/>
              <a:t>those</a:t>
            </a:r>
            <a:r>
              <a:rPr lang="nl-NL" sz="1600" dirty="0"/>
              <a:t> </a:t>
            </a:r>
            <a:r>
              <a:rPr lang="nl-NL" sz="1600" dirty="0" err="1"/>
              <a:t>who</a:t>
            </a:r>
            <a:r>
              <a:rPr lang="nl-NL" sz="1600" dirty="0"/>
              <a:t> </a:t>
            </a:r>
            <a:r>
              <a:rPr lang="nl-NL" sz="1600" dirty="0" err="1"/>
              <a:t>owned</a:t>
            </a:r>
            <a:r>
              <a:rPr lang="nl-NL" sz="1600" dirty="0"/>
              <a:t> land or </a:t>
            </a:r>
            <a:r>
              <a:rPr lang="nl-NL" sz="1600" dirty="0" err="1"/>
              <a:t>houses</a:t>
            </a:r>
            <a:r>
              <a:rPr lang="nl-NL" sz="1600" dirty="0"/>
              <a:t> </a:t>
            </a:r>
            <a:r>
              <a:rPr lang="nl-NL" sz="1600" dirty="0" err="1"/>
              <a:t>sold</a:t>
            </a:r>
            <a:r>
              <a:rPr lang="nl-NL" sz="1600" dirty="0"/>
              <a:t> </a:t>
            </a:r>
            <a:r>
              <a:rPr lang="nl-NL" sz="1600" dirty="0" err="1"/>
              <a:t>them</a:t>
            </a:r>
            <a:r>
              <a:rPr lang="nl-NL" sz="1600" dirty="0"/>
              <a:t>, </a:t>
            </a:r>
            <a:r>
              <a:rPr lang="nl-NL" sz="1600" dirty="0" err="1"/>
              <a:t>brought</a:t>
            </a:r>
            <a:r>
              <a:rPr lang="nl-NL" sz="1600" dirty="0"/>
              <a:t> the money </a:t>
            </a:r>
            <a:r>
              <a:rPr lang="nl-NL" sz="1600" dirty="0" err="1"/>
              <a:t>from</a:t>
            </a:r>
            <a:r>
              <a:rPr lang="nl-NL" sz="1600" dirty="0"/>
              <a:t> the sales </a:t>
            </a:r>
            <a:r>
              <a:rPr lang="nl-NL" sz="1600" dirty="0" err="1"/>
              <a:t>and</a:t>
            </a:r>
            <a:r>
              <a:rPr lang="nl-NL" sz="1600" dirty="0"/>
              <a:t> put </a:t>
            </a:r>
            <a:r>
              <a:rPr lang="nl-NL" sz="1600" dirty="0" err="1"/>
              <a:t>it</a:t>
            </a:r>
            <a:r>
              <a:rPr lang="nl-NL" sz="1600" dirty="0"/>
              <a:t> at the </a:t>
            </a:r>
            <a:r>
              <a:rPr lang="nl-NL" sz="1600" dirty="0" err="1"/>
              <a:t>apostles</a:t>
            </a:r>
            <a:r>
              <a:rPr lang="nl-NL" sz="1600" dirty="0"/>
              <a:t>’ </a:t>
            </a:r>
            <a:r>
              <a:rPr lang="nl-NL" sz="1600" dirty="0" err="1"/>
              <a:t>feet</a:t>
            </a:r>
            <a:r>
              <a:rPr lang="nl-NL" sz="1600" dirty="0"/>
              <a:t>, </a:t>
            </a:r>
            <a:r>
              <a:rPr lang="nl-NL" sz="1600" dirty="0" err="1"/>
              <a:t>and</a:t>
            </a:r>
            <a:r>
              <a:rPr lang="nl-NL" sz="1600" dirty="0"/>
              <a:t> </a:t>
            </a:r>
            <a:r>
              <a:rPr lang="nl-NL" sz="1600" dirty="0" err="1"/>
              <a:t>it</a:t>
            </a:r>
            <a:r>
              <a:rPr lang="nl-NL" sz="1600" dirty="0"/>
              <a:t> was </a:t>
            </a:r>
            <a:r>
              <a:rPr lang="nl-NL" sz="1600" dirty="0" err="1"/>
              <a:t>distributed</a:t>
            </a:r>
            <a:r>
              <a:rPr lang="nl-NL" sz="1600" dirty="0"/>
              <a:t> </a:t>
            </a:r>
            <a:r>
              <a:rPr lang="nl-NL" sz="1600" dirty="0" err="1"/>
              <a:t>to</a:t>
            </a:r>
            <a:r>
              <a:rPr lang="nl-NL" sz="1600" dirty="0"/>
              <a:t> </a:t>
            </a:r>
            <a:r>
              <a:rPr lang="nl-NL" sz="1600" dirty="0" err="1"/>
              <a:t>anyone</a:t>
            </a:r>
            <a:r>
              <a:rPr lang="nl-NL" sz="1600" dirty="0"/>
              <a:t> </a:t>
            </a:r>
            <a:r>
              <a:rPr lang="nl-NL" sz="1600" dirty="0" err="1"/>
              <a:t>who</a:t>
            </a:r>
            <a:r>
              <a:rPr lang="nl-NL" sz="1600" dirty="0"/>
              <a:t> had </a:t>
            </a:r>
            <a:r>
              <a:rPr lang="nl-NL" sz="1600" dirty="0" err="1"/>
              <a:t>need</a:t>
            </a:r>
            <a:r>
              <a:rPr lang="nl-NL" sz="1600" dirty="0"/>
              <a:t>.” </a:t>
            </a:r>
            <a:r>
              <a:rPr lang="nl-NL" sz="1600" dirty="0" smtClean="0"/>
              <a:t> Acts 4:32-36</a:t>
            </a:r>
            <a:endParaRPr lang="en-GB" sz="1400" noProof="0" dirty="0" smtClean="0">
              <a:solidFill>
                <a:schemeClr val="bg1"/>
              </a:solidFill>
            </a:endParaRPr>
          </a:p>
        </p:txBody>
      </p:sp>
      <p:sp>
        <p:nvSpPr>
          <p:cNvPr id="16" name="Tijdelijke aanduiding voor tekst 15"/>
          <p:cNvSpPr>
            <a:spLocks noGrp="1"/>
          </p:cNvSpPr>
          <p:nvPr>
            <p:ph type="body" sz="quarter" idx="3"/>
          </p:nvPr>
        </p:nvSpPr>
        <p:spPr>
          <a:solidFill>
            <a:schemeClr val="bg1">
              <a:lumMod val="50000"/>
            </a:schemeClr>
          </a:solidFill>
        </p:spPr>
        <p:txBody>
          <a:bodyPr/>
          <a:lstStyle/>
          <a:p>
            <a:r>
              <a:rPr lang="en-GB" noProof="0" dirty="0" smtClean="0"/>
              <a:t>Man’s Economy</a:t>
            </a:r>
            <a:endParaRPr lang="en-GB" noProof="0" dirty="0"/>
          </a:p>
        </p:txBody>
      </p:sp>
      <p:sp>
        <p:nvSpPr>
          <p:cNvPr id="17" name="Tijdelijke aanduiding voor inhoud 16"/>
          <p:cNvSpPr>
            <a:spLocks noGrp="1"/>
          </p:cNvSpPr>
          <p:nvPr>
            <p:ph sz="quarter" idx="4"/>
          </p:nvPr>
        </p:nvSpPr>
        <p:spPr>
          <a:solidFill>
            <a:srgbClr val="A19C94"/>
          </a:solidFill>
        </p:spPr>
        <p:txBody>
          <a:bodyPr>
            <a:normAutofit/>
          </a:bodyPr>
          <a:lstStyle/>
          <a:p>
            <a:pPr>
              <a:spcBef>
                <a:spcPct val="0"/>
              </a:spcBef>
              <a:defRPr/>
            </a:pPr>
            <a:r>
              <a:rPr lang="nl-NL" sz="1600" dirty="0" smtClean="0"/>
              <a:t>2 </a:t>
            </a:r>
            <a:r>
              <a:rPr lang="nl-NL" sz="1600" dirty="0"/>
              <a:t>Timothy 3:</a:t>
            </a:r>
            <a:r>
              <a:rPr lang="nl-NL" sz="1600"/>
              <a:t>1 </a:t>
            </a:r>
            <a:endParaRPr lang="nl-NL" sz="1600" smtClean="0"/>
          </a:p>
          <a:p>
            <a:pPr marL="0" indent="0">
              <a:spcBef>
                <a:spcPct val="0"/>
              </a:spcBef>
              <a:buNone/>
              <a:defRPr/>
            </a:pPr>
            <a:r>
              <a:rPr lang="nl-NL" sz="1600" smtClean="0"/>
              <a:t> </a:t>
            </a:r>
            <a:r>
              <a:rPr lang="nl-NL" sz="1600" dirty="0"/>
              <a:t>“</a:t>
            </a:r>
            <a:r>
              <a:rPr lang="en-US" sz="1600" dirty="0"/>
              <a:t>But mark this: There will be terrible times in the last days. </a:t>
            </a:r>
            <a:br>
              <a:rPr lang="en-US" sz="1600" dirty="0"/>
            </a:br>
            <a:r>
              <a:rPr lang="en-US" sz="1600" baseline="30000" dirty="0"/>
              <a:t>2</a:t>
            </a:r>
            <a:r>
              <a:rPr lang="en-US" sz="1600" dirty="0"/>
              <a:t> People will be lovers of themselves, </a:t>
            </a:r>
            <a:r>
              <a:rPr lang="en-US" sz="1600" b="1" dirty="0"/>
              <a:t>lovers of money, </a:t>
            </a:r>
            <a:r>
              <a:rPr lang="en-US" sz="1600" dirty="0"/>
              <a:t>boastful, proud, abusive, disobedient to their parents, ungrateful, unholy, </a:t>
            </a:r>
            <a:r>
              <a:rPr lang="en-US" sz="1600" baseline="30000" dirty="0"/>
              <a:t>3</a:t>
            </a:r>
            <a:r>
              <a:rPr lang="en-US" sz="1600" dirty="0"/>
              <a:t> without love, unforgiving, slanderous, without self-control, brutal, not lovers of the good, </a:t>
            </a:r>
            <a:r>
              <a:rPr lang="en-US" sz="1600" baseline="30000" dirty="0"/>
              <a:t>4</a:t>
            </a:r>
            <a:r>
              <a:rPr lang="en-US" sz="1600" dirty="0"/>
              <a:t> treacherous, rash, conceited, lovers of pleasure rather than lovers of </a:t>
            </a:r>
            <a:r>
              <a:rPr lang="en-US" sz="1600" dirty="0" smtClean="0"/>
              <a:t>God</a:t>
            </a:r>
            <a:endParaRPr lang="en-GB" sz="1600" noProof="0" dirty="0" smtClean="0">
              <a:solidFill>
                <a:schemeClr val="bg1"/>
              </a:solidFill>
            </a:endParaRPr>
          </a:p>
        </p:txBody>
      </p:sp>
    </p:spTree>
    <p:extLst>
      <p:ext uri="{BB962C8B-B14F-4D97-AF65-F5344CB8AC3E}">
        <p14:creationId xmlns:p14="http://schemas.microsoft.com/office/powerpoint/2010/main" val="257269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5" grpId="0" build="p" animBg="1"/>
      <p:bldP spid="16" grpId="0" build="p" animBg="1"/>
      <p:bldP spid="1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21352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Stewardship</a:t>
            </a: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9106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22903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Personal Property</a:t>
            </a: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149952820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Personal property</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Mammon</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dirty="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dirty="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dirty="0" smtClean="0">
                <a:solidFill>
                  <a:schemeClr val="bg1"/>
                </a:solidFill>
                <a:latin typeface="Calibri" pitchFamily="34" charset="0"/>
                <a:cs typeface="Calibri" pitchFamily="34" charset="0"/>
                <a:sym typeface="Gill Sans" pitchFamily="-109" charset="0"/>
              </a:rPr>
              <a:t>Progress and ‘more’</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Short-term gain</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dirty="0" smtClean="0">
                <a:solidFill>
                  <a:schemeClr val="bg1"/>
                </a:solidFill>
                <a:latin typeface="Calibri" pitchFamily="34" charset="0"/>
                <a:cs typeface="Calibri" pitchFamily="34" charset="0"/>
                <a:sym typeface="Gill Sans" pitchFamily="-109" charset="0"/>
              </a:rPr>
              <a:t>%-age growth</a:t>
            </a:r>
            <a:endParaRPr lang="en-GB" sz="1800" b="1" noProof="0" dirty="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68260"/>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dirty="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endParaRPr lang="en-GB" sz="1800" b="1" noProof="0" dirty="0" smtClean="0">
              <a:solidFill>
                <a:schemeClr val="bg1"/>
              </a:solidFill>
              <a:latin typeface="Calibri" pitchFamily="34" charset="0"/>
              <a:cs typeface="Calibri" pitchFamily="34" charset="0"/>
              <a:sym typeface="Gill Sans" pitchFamily="-109" charset="0"/>
            </a:endParaRP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defRPr/>
            </a:pPr>
            <a:r>
              <a:rPr lang="en-US" sz="1800" b="1" dirty="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endParaRPr lang="en-US" sz="1800" b="1" dirty="0" smtClean="0">
              <a:solidFill>
                <a:schemeClr val="bg1"/>
              </a:solidFill>
              <a:latin typeface="Calibri" pitchFamily="34" charset="0"/>
              <a:cs typeface="Calibri" pitchFamily="34" charset="0"/>
              <a:sym typeface="Gill Sans" pitchFamily="-109" charset="0"/>
            </a:endParaRP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73528209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5580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Work to serve God</a:t>
            </a: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Work for an income</a:t>
            </a: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210445811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5580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Work to serve God</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Giving and receiving</a:t>
            </a: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Buying and selling</a:t>
            </a: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263631427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5580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Work to serve God</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Giving and receiving</a:t>
            </a:r>
          </a:p>
          <a:p>
            <a:pPr marL="57149"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Abundance</a:t>
            </a: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buNone/>
              <a:defRPr/>
            </a:pPr>
            <a:r>
              <a:rPr lang="en-US" sz="1800" b="1" dirty="0" smtClean="0">
                <a:solidFill>
                  <a:schemeClr val="bg1"/>
                </a:solidFill>
                <a:latin typeface="Calibri" pitchFamily="34" charset="0"/>
                <a:cs typeface="Calibri" pitchFamily="34" charset="0"/>
                <a:sym typeface="Gill Sans" pitchFamily="-109" charset="0"/>
              </a:rPr>
              <a:t>Scarcity</a:t>
            </a:r>
            <a:br>
              <a:rPr lang="en-US" sz="1800" b="1" dirty="0" smtClean="0">
                <a:solidFill>
                  <a:schemeClr val="bg1"/>
                </a:solidFill>
                <a:latin typeface="Calibri" pitchFamily="34" charset="0"/>
                <a:cs typeface="Calibri" pitchFamily="34" charset="0"/>
                <a:sym typeface="Gill Sans" pitchFamily="-109" charset="0"/>
              </a:rPr>
            </a:br>
            <a:endParaRPr lang="en-US" sz="1800" b="1" dirty="0">
              <a:solidFill>
                <a:schemeClr val="bg1"/>
              </a:solidFill>
              <a:latin typeface="Calibri" pitchFamily="34" charset="0"/>
              <a:cs typeface="Calibri" pitchFamily="34" charset="0"/>
              <a:sym typeface="Gill Sans" pitchFamily="-109" charset="0"/>
            </a:endParaRP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259084339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err="1" smtClean="0"/>
              <a:t>Something</a:t>
            </a:r>
            <a:r>
              <a:rPr lang="nl-NL" dirty="0" smtClean="0"/>
              <a:t> is </a:t>
            </a:r>
            <a:r>
              <a:rPr lang="nl-NL" dirty="0" err="1" smtClean="0"/>
              <a:t>broken</a:t>
            </a:r>
            <a:endParaRPr lang="nl-NL" dirty="0"/>
          </a:p>
        </p:txBody>
      </p:sp>
      <p:pic>
        <p:nvPicPr>
          <p:cNvPr id="8" name="Tijdelijke aanduiding voor inhoud 7" descr="Gordon-Gekko-played-by-Mi-005.jpg"/>
          <p:cNvPicPr>
            <a:picLocks noGrp="1" noChangeAspect="1"/>
          </p:cNvPicPr>
          <p:nvPr>
            <p:ph sz="half" idx="1"/>
          </p:nvPr>
        </p:nvPicPr>
        <p:blipFill>
          <a:blip r:embed="rId3">
            <a:extLst>
              <a:ext uri="{28A0092B-C50C-407E-A947-70E740481C1C}">
                <a14:useLocalDpi xmlns:a14="http://schemas.microsoft.com/office/drawing/2010/main" val="0"/>
              </a:ext>
            </a:extLst>
          </a:blip>
          <a:srcRect l="20691" r="20691"/>
          <a:stretch>
            <a:fillRect/>
          </a:stretch>
        </p:blipFill>
        <p:spPr/>
      </p:pic>
      <p:pic>
        <p:nvPicPr>
          <p:cNvPr id="7" name="Tijdelijke aanduiding voor inhoud 6" descr="A-banner-reading-Capitali-007.jpg"/>
          <p:cNvPicPr>
            <a:picLocks noGrp="1" noChangeAspect="1"/>
          </p:cNvPicPr>
          <p:nvPr>
            <p:ph sz="half" idx="2"/>
          </p:nvPr>
        </p:nvPicPr>
        <p:blipFill>
          <a:blip r:embed="rId4">
            <a:extLst>
              <a:ext uri="{28A0092B-C50C-407E-A947-70E740481C1C}">
                <a14:useLocalDpi xmlns:a14="http://schemas.microsoft.com/office/drawing/2010/main" val="0"/>
              </a:ext>
            </a:extLst>
          </a:blip>
          <a:srcRect t="-35282" b="-35282"/>
          <a:stretch>
            <a:fillRect/>
          </a:stretch>
        </p:blipFill>
        <p:spPr/>
      </p:pic>
      <p:sp>
        <p:nvSpPr>
          <p:cNvPr id="9" name="Tekstvak 8"/>
          <p:cNvSpPr txBox="1"/>
          <p:nvPr/>
        </p:nvSpPr>
        <p:spPr>
          <a:xfrm>
            <a:off x="4648200" y="5018201"/>
            <a:ext cx="4038600" cy="369332"/>
          </a:xfrm>
          <a:prstGeom prst="rect">
            <a:avLst/>
          </a:prstGeom>
          <a:noFill/>
        </p:spPr>
        <p:txBody>
          <a:bodyPr wrap="square" rtlCol="0">
            <a:spAutoFit/>
          </a:bodyPr>
          <a:lstStyle/>
          <a:p>
            <a:pPr algn="ctr"/>
            <a:r>
              <a:rPr lang="nl-NL" i="1" dirty="0" smtClean="0">
                <a:latin typeface="Cambria"/>
                <a:cs typeface="Cambria"/>
              </a:rPr>
              <a:t>“The NINJA </a:t>
            </a:r>
            <a:r>
              <a:rPr lang="nl-NL" i="1" dirty="0" err="1" smtClean="0">
                <a:latin typeface="Cambria"/>
                <a:cs typeface="Cambria"/>
              </a:rPr>
              <a:t>generation</a:t>
            </a:r>
            <a:r>
              <a:rPr lang="nl-NL" i="1" dirty="0" smtClean="0">
                <a:latin typeface="Cambria"/>
                <a:cs typeface="Cambria"/>
              </a:rPr>
              <a:t>” </a:t>
            </a:r>
            <a:endParaRPr lang="nl-NL" i="1" dirty="0">
              <a:latin typeface="Cambria"/>
              <a:cs typeface="Cambria"/>
            </a:endParaRPr>
          </a:p>
        </p:txBody>
      </p:sp>
    </p:spTree>
    <p:extLst>
      <p:ext uri="{BB962C8B-B14F-4D97-AF65-F5344CB8AC3E}">
        <p14:creationId xmlns:p14="http://schemas.microsoft.com/office/powerpoint/2010/main" val="3715457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5580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Work to serve God</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Giving and receiving</a:t>
            </a:r>
          </a:p>
          <a:p>
            <a:pPr marL="57149"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Abundance</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Contentment and ‘enough’</a:t>
            </a:r>
            <a:r>
              <a:rPr lang="en-GB" sz="1800" noProof="0" dirty="0" smtClean="0">
                <a:latin typeface="Calibri" pitchFamily="34" charset="0"/>
                <a:cs typeface="Calibri" pitchFamily="34" charset="0"/>
                <a:sym typeface="Gill Sans" pitchFamily="-109" charset="0"/>
              </a:rPr>
              <a:t/>
            </a:r>
            <a:br>
              <a:rPr lang="en-GB" sz="1800" noProof="0" dirty="0" smtClean="0">
                <a:latin typeface="Calibri" pitchFamily="34" charset="0"/>
                <a:cs typeface="Calibri" pitchFamily="34" charset="0"/>
                <a:sym typeface="Gill Sans" pitchFamily="-109" charset="0"/>
              </a:rPr>
            </a:br>
            <a:endParaRPr lang="en-GB" sz="1800" b="1" noProof="0" dirty="0">
              <a:solidFill>
                <a:schemeClr val="bg1"/>
              </a:solidFill>
              <a:latin typeface="Calibri" pitchFamily="34" charset="0"/>
              <a:cs typeface="Calibri" pitchFamily="34" charset="0"/>
              <a:sym typeface="Gill Sans" pitchFamily="-109" charset="0"/>
            </a:endParaRP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buNone/>
              <a:defRPr/>
            </a:pPr>
            <a:r>
              <a:rPr lang="en-US" sz="1800" b="1" dirty="0" smtClean="0">
                <a:solidFill>
                  <a:schemeClr val="bg1"/>
                </a:solidFill>
                <a:latin typeface="Calibri" pitchFamily="34" charset="0"/>
                <a:cs typeface="Calibri" pitchFamily="34" charset="0"/>
                <a:sym typeface="Gill Sans" pitchFamily="-109" charset="0"/>
              </a:rPr>
              <a:t>Scarcity</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Progress and ‘more’</a:t>
            </a:r>
            <a:br>
              <a:rPr lang="en-US" sz="1800" b="1" dirty="0" smtClean="0">
                <a:solidFill>
                  <a:schemeClr val="bg1"/>
                </a:solidFill>
                <a:latin typeface="Calibri" pitchFamily="34" charset="0"/>
                <a:cs typeface="Calibri" pitchFamily="34" charset="0"/>
                <a:sym typeface="Gill Sans" pitchFamily="-109" charset="0"/>
              </a:rPr>
            </a:br>
            <a:endParaRPr lang="en-US" sz="1800" b="1" dirty="0">
              <a:solidFill>
                <a:schemeClr val="bg1"/>
              </a:solidFill>
              <a:latin typeface="Calibri" pitchFamily="34" charset="0"/>
              <a:cs typeface="Calibri" pitchFamily="34" charset="0"/>
              <a:sym typeface="Gill Sans" pitchFamily="-109" charset="0"/>
            </a:endParaRP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396518959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5580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Work to serve God</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Giving and receiving</a:t>
            </a:r>
          </a:p>
          <a:p>
            <a:pPr marL="57149"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Abundance</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Contentment and ‘enough’</a:t>
            </a:r>
            <a:r>
              <a:rPr lang="en-GB" sz="1800" noProof="0" dirty="0" smtClean="0">
                <a:latin typeface="Calibri" pitchFamily="34" charset="0"/>
                <a:cs typeface="Calibri" pitchFamily="34" charset="0"/>
                <a:sym typeface="Gill Sans" pitchFamily="-109" charset="0"/>
              </a:rPr>
              <a:t/>
            </a:r>
            <a:br>
              <a:rPr lang="en-GB" sz="1800" noProof="0" dirty="0" smtClean="0">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Generational planning</a:t>
            </a:r>
            <a:br>
              <a:rPr lang="en-GB" sz="1800" b="1" noProof="0" dirty="0" smtClean="0">
                <a:solidFill>
                  <a:schemeClr val="bg1"/>
                </a:solidFill>
                <a:latin typeface="Calibri" pitchFamily="34" charset="0"/>
                <a:cs typeface="Calibri" pitchFamily="34" charset="0"/>
                <a:sym typeface="Gill Sans" pitchFamily="-109" charset="0"/>
              </a:rPr>
            </a:br>
            <a:endParaRPr lang="en-GB" sz="1800" b="1" noProof="0" dirty="0">
              <a:solidFill>
                <a:schemeClr val="bg1"/>
              </a:solidFill>
              <a:latin typeface="Calibri" pitchFamily="34" charset="0"/>
              <a:cs typeface="Calibri" pitchFamily="34" charset="0"/>
              <a:sym typeface="Gill Sans" pitchFamily="-109" charset="0"/>
            </a:endParaRP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buNone/>
              <a:defRPr/>
            </a:pPr>
            <a:r>
              <a:rPr lang="en-US" sz="1800" b="1" dirty="0" smtClean="0">
                <a:solidFill>
                  <a:schemeClr val="bg1"/>
                </a:solidFill>
                <a:latin typeface="Calibri" pitchFamily="34" charset="0"/>
                <a:cs typeface="Calibri" pitchFamily="34" charset="0"/>
                <a:sym typeface="Gill Sans" pitchFamily="-109" charset="0"/>
              </a:rPr>
              <a:t>Scarcity</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Progress and ‘more’</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Short-term gain</a:t>
            </a:r>
            <a:br>
              <a:rPr lang="en-US" sz="1800" b="1" dirty="0" smtClean="0">
                <a:solidFill>
                  <a:schemeClr val="bg1"/>
                </a:solidFill>
                <a:latin typeface="Calibri" pitchFamily="34" charset="0"/>
                <a:cs typeface="Calibri" pitchFamily="34" charset="0"/>
                <a:sym typeface="Gill Sans" pitchFamily="-109" charset="0"/>
              </a:rPr>
            </a:br>
            <a:endParaRPr lang="en-US" sz="1800" b="1" dirty="0">
              <a:solidFill>
                <a:schemeClr val="bg1"/>
              </a:solidFill>
              <a:latin typeface="Calibri" pitchFamily="34" charset="0"/>
              <a:cs typeface="Calibri" pitchFamily="34" charset="0"/>
              <a:sym typeface="Gill Sans" pitchFamily="-109" charset="0"/>
            </a:endParaRP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132668076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5580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Work to serve God</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Giving and receiving</a:t>
            </a:r>
          </a:p>
          <a:p>
            <a:pPr marL="57149"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Abundance</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Contentment and ‘enough’</a:t>
            </a:r>
            <a:r>
              <a:rPr lang="en-GB" sz="1800" noProof="0" dirty="0" smtClean="0">
                <a:latin typeface="Calibri" pitchFamily="34" charset="0"/>
                <a:cs typeface="Calibri" pitchFamily="34" charset="0"/>
                <a:sym typeface="Gill Sans" pitchFamily="-109" charset="0"/>
              </a:rPr>
              <a:t/>
            </a:r>
            <a:br>
              <a:rPr lang="en-GB" sz="1800" noProof="0" dirty="0" smtClean="0">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Generational planning</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Eternal rewards</a:t>
            </a:r>
            <a:br>
              <a:rPr lang="en-GB" sz="1800" b="1" noProof="0" dirty="0" smtClean="0">
                <a:solidFill>
                  <a:schemeClr val="bg1"/>
                </a:solidFill>
                <a:latin typeface="Calibri" pitchFamily="34" charset="0"/>
                <a:cs typeface="Calibri" pitchFamily="34" charset="0"/>
                <a:sym typeface="Gill Sans" pitchFamily="-109" charset="0"/>
              </a:rPr>
            </a:br>
            <a:endParaRPr lang="en-GB" sz="1800" b="1" noProof="0" dirty="0">
              <a:solidFill>
                <a:schemeClr val="bg1"/>
              </a:solidFill>
              <a:latin typeface="Calibri" pitchFamily="34" charset="0"/>
              <a:cs typeface="Calibri" pitchFamily="34" charset="0"/>
              <a:sym typeface="Gill Sans" pitchFamily="-109" charset="0"/>
            </a:endParaRP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buNone/>
              <a:defRPr/>
            </a:pPr>
            <a:r>
              <a:rPr lang="en-US" sz="1800" b="1" dirty="0" smtClean="0">
                <a:solidFill>
                  <a:schemeClr val="bg1"/>
                </a:solidFill>
                <a:latin typeface="Calibri" pitchFamily="34" charset="0"/>
                <a:cs typeface="Calibri" pitchFamily="34" charset="0"/>
                <a:sym typeface="Gill Sans" pitchFamily="-109" charset="0"/>
              </a:rPr>
              <a:t>Scarcity</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Progress and ‘more’</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Short-term gain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Temporal rewards</a:t>
            </a: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241499385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5580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Work to serve God</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Giving and receiving</a:t>
            </a:r>
          </a:p>
          <a:p>
            <a:pPr marL="57149"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Abundance</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Contentment and ‘enough’</a:t>
            </a:r>
            <a:r>
              <a:rPr lang="en-GB" sz="1800" noProof="0" dirty="0" smtClean="0">
                <a:latin typeface="Calibri" pitchFamily="34" charset="0"/>
                <a:cs typeface="Calibri" pitchFamily="34" charset="0"/>
                <a:sym typeface="Gill Sans" pitchFamily="-109" charset="0"/>
              </a:rPr>
              <a:t/>
            </a:r>
            <a:br>
              <a:rPr lang="en-GB" sz="1800" noProof="0" dirty="0" smtClean="0">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Generational planning</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Eternal rewards</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Multiplication </a:t>
            </a:r>
            <a:br>
              <a:rPr lang="en-GB" sz="1800" b="1" noProof="0" dirty="0" smtClean="0">
                <a:solidFill>
                  <a:schemeClr val="bg1"/>
                </a:solidFill>
                <a:latin typeface="Calibri" pitchFamily="34" charset="0"/>
                <a:cs typeface="Calibri" pitchFamily="34" charset="0"/>
                <a:sym typeface="Gill Sans" pitchFamily="-109" charset="0"/>
              </a:rPr>
            </a:br>
            <a:endParaRPr lang="en-GB" sz="1800" b="1" noProof="0" dirty="0">
              <a:solidFill>
                <a:schemeClr val="bg1"/>
              </a:solidFill>
              <a:latin typeface="Calibri" pitchFamily="34" charset="0"/>
              <a:cs typeface="Calibri" pitchFamily="34" charset="0"/>
              <a:sym typeface="Gill Sans" pitchFamily="-109" charset="0"/>
            </a:endParaRP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buNone/>
              <a:defRPr/>
            </a:pPr>
            <a:r>
              <a:rPr lang="en-US" sz="1800" b="1" dirty="0" smtClean="0">
                <a:solidFill>
                  <a:schemeClr val="bg1"/>
                </a:solidFill>
                <a:latin typeface="Calibri" pitchFamily="34" charset="0"/>
                <a:cs typeface="Calibri" pitchFamily="34" charset="0"/>
                <a:sym typeface="Gill Sans" pitchFamily="-109" charset="0"/>
              </a:rPr>
              <a:t>Scarcity</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Progress and ‘more’</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Short-term gain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buNone/>
              <a:defRPr/>
            </a:pPr>
            <a:r>
              <a:rPr lang="en-US" sz="1800" b="1" dirty="0" smtClean="0">
                <a:solidFill>
                  <a:schemeClr val="bg1"/>
                </a:solidFill>
                <a:latin typeface="Calibri" pitchFamily="34" charset="0"/>
                <a:cs typeface="Calibri" pitchFamily="34" charset="0"/>
                <a:sym typeface="Gill Sans" pitchFamily="-109" charset="0"/>
              </a:rPr>
              <a:t>%-age growth</a:t>
            </a:r>
            <a:br>
              <a:rPr lang="en-US" sz="1800" b="1" dirty="0" smtClean="0">
                <a:solidFill>
                  <a:schemeClr val="bg1"/>
                </a:solidFill>
                <a:latin typeface="Calibri" pitchFamily="34" charset="0"/>
                <a:cs typeface="Calibri" pitchFamily="34" charset="0"/>
                <a:sym typeface="Gill Sans" pitchFamily="-109" charset="0"/>
              </a:rPr>
            </a:br>
            <a:endParaRPr lang="en-US" sz="1800" b="1" dirty="0">
              <a:solidFill>
                <a:schemeClr val="bg1"/>
              </a:solidFill>
              <a:latin typeface="Calibri" pitchFamily="34" charset="0"/>
              <a:cs typeface="Calibri" pitchFamily="34" charset="0"/>
              <a:sym typeface="Gill Sans" pitchFamily="-109" charset="0"/>
            </a:endParaRP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214920502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3"/>
          <p:cNvSpPr>
            <a:spLocks noGrp="1"/>
          </p:cNvSpPr>
          <p:nvPr>
            <p:ph sz="half" idx="4294967295"/>
          </p:nvPr>
        </p:nvSpPr>
        <p:spPr>
          <a:xfrm>
            <a:off x="4929730" y="1183104"/>
            <a:ext cx="2954639" cy="4657941"/>
          </a:xfrm>
          <a:solidFill>
            <a:schemeClr val="bg1">
              <a:lumMod val="65000"/>
            </a:schemeClr>
          </a:solidFill>
        </p:spPr>
        <p:txBody>
          <a:bodyPr rtlCol="0">
            <a:noAutofit/>
          </a:bodyPr>
          <a:lstStyle/>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Personal property</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Mammon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None/>
              <a:defRPr/>
            </a:pPr>
            <a:r>
              <a:rPr lang="en-GB" sz="1800" b="1" noProof="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Getting and keeping</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Scarcity</a:t>
            </a:r>
          </a:p>
          <a:p>
            <a:pPr marL="57149"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Progress and ‘more’</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Short-term gain</a:t>
            </a:r>
            <a:br>
              <a:rPr lang="en-GB" sz="1800" b="1" noProof="0" smtClean="0">
                <a:solidFill>
                  <a:schemeClr val="bg1"/>
                </a:solidFill>
                <a:latin typeface="Calibri" pitchFamily="34" charset="0"/>
                <a:cs typeface="Calibri" pitchFamily="34" charset="0"/>
                <a:sym typeface="Gill Sans" pitchFamily="-109" charset="0"/>
              </a:rPr>
            </a:br>
            <a:r>
              <a:rPr lang="en-GB" sz="1800" b="1" noProof="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defRPr/>
            </a:pPr>
            <a:r>
              <a:rPr lang="en-GB" sz="1800" b="1" noProof="0" smtClean="0">
                <a:solidFill>
                  <a:schemeClr val="bg1"/>
                </a:solidFill>
                <a:latin typeface="Calibri" pitchFamily="34" charset="0"/>
                <a:cs typeface="Calibri" pitchFamily="34" charset="0"/>
                <a:sym typeface="Gill Sans" pitchFamily="-109" charset="0"/>
              </a:rPr>
              <a:t>%-age growth</a:t>
            </a:r>
            <a:endParaRPr lang="en-GB" sz="1800" b="1" noProof="0">
              <a:solidFill>
                <a:schemeClr val="bg1"/>
              </a:solidFill>
              <a:latin typeface="Calibri" pitchFamily="34" charset="0"/>
              <a:cs typeface="Calibri" pitchFamily="34" charset="0"/>
              <a:sym typeface="Gill Sans" pitchFamily="-109" charset="0"/>
            </a:endParaRPr>
          </a:p>
        </p:txBody>
      </p:sp>
      <p:sp>
        <p:nvSpPr>
          <p:cNvPr id="14" name="Tijdelijke aanduiding voor inhoud 5"/>
          <p:cNvSpPr>
            <a:spLocks noGrp="1"/>
          </p:cNvSpPr>
          <p:nvPr>
            <p:ph sz="quarter" idx="4294967295"/>
          </p:nvPr>
        </p:nvSpPr>
        <p:spPr>
          <a:xfrm>
            <a:off x="755576" y="1155808"/>
            <a:ext cx="3098603" cy="4657941"/>
          </a:xfrm>
          <a:solidFill>
            <a:schemeClr val="bg1">
              <a:lumMod val="65000"/>
            </a:schemeClr>
          </a:solidFill>
        </p:spPr>
        <p:txBody>
          <a:bodyPr rtlCol="0">
            <a:noAutofit/>
          </a:bodyPr>
          <a:lstStyle/>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Holy Spirit</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Stewardship</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Work to serve God</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Giving and receiving</a:t>
            </a:r>
          </a:p>
          <a:p>
            <a:pPr marL="57149"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Abundance</a:t>
            </a:r>
          </a:p>
          <a:p>
            <a:pPr marL="0" indent="0" algn="r">
              <a:lnSpc>
                <a:spcPct val="150000"/>
              </a:lnSpc>
              <a:spcBef>
                <a:spcPts val="0"/>
              </a:spcBef>
              <a:buNone/>
              <a:defRPr/>
            </a:pPr>
            <a:r>
              <a:rPr lang="en-GB" sz="1800" b="1" noProof="0" dirty="0" smtClean="0">
                <a:solidFill>
                  <a:schemeClr val="bg1"/>
                </a:solidFill>
                <a:latin typeface="Calibri" pitchFamily="34" charset="0"/>
                <a:cs typeface="Calibri" pitchFamily="34" charset="0"/>
                <a:sym typeface="Gill Sans" pitchFamily="-109" charset="0"/>
              </a:rPr>
              <a:t>Contentment and ‘enough’</a:t>
            </a:r>
            <a:r>
              <a:rPr lang="en-GB" sz="1800" noProof="0" dirty="0" smtClean="0">
                <a:latin typeface="Calibri" pitchFamily="34" charset="0"/>
                <a:cs typeface="Calibri" pitchFamily="34" charset="0"/>
                <a:sym typeface="Gill Sans" pitchFamily="-109" charset="0"/>
              </a:rPr>
              <a:t/>
            </a:r>
            <a:br>
              <a:rPr lang="en-GB" sz="1800" noProof="0" dirty="0" smtClean="0">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Generational planning</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Eternal rewards</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Multiplication </a:t>
            </a:r>
            <a:br>
              <a:rPr lang="en-GB" sz="1800" b="1" noProof="0" dirty="0" smtClean="0">
                <a:solidFill>
                  <a:schemeClr val="bg1"/>
                </a:solidFill>
                <a:latin typeface="Calibri" pitchFamily="34" charset="0"/>
                <a:cs typeface="Calibri" pitchFamily="34" charset="0"/>
                <a:sym typeface="Gill Sans" pitchFamily="-109" charset="0"/>
              </a:rPr>
            </a:br>
            <a:r>
              <a:rPr lang="en-GB" sz="1800" b="1" noProof="0" dirty="0" smtClean="0">
                <a:solidFill>
                  <a:schemeClr val="bg1"/>
                </a:solidFill>
                <a:latin typeface="Calibri" pitchFamily="34" charset="0"/>
                <a:cs typeface="Calibri" pitchFamily="34" charset="0"/>
                <a:sym typeface="Gill Sans" pitchFamily="-109" charset="0"/>
              </a:rPr>
              <a:t>Asset based economy</a:t>
            </a:r>
            <a:endParaRPr lang="en-GB" sz="1800" b="1" noProof="0" dirty="0">
              <a:solidFill>
                <a:schemeClr val="bg1"/>
              </a:solidFill>
              <a:latin typeface="Calibri" pitchFamily="34" charset="0"/>
              <a:cs typeface="Calibri" pitchFamily="34" charset="0"/>
              <a:sym typeface="Gill Sans" pitchFamily="-109" charset="0"/>
            </a:endParaRPr>
          </a:p>
        </p:txBody>
      </p:sp>
      <p:sp>
        <p:nvSpPr>
          <p:cNvPr id="19461" name="Tijdelijke aanduiding voor tekst 2"/>
          <p:cNvSpPr txBox="1">
            <a:spLocks/>
          </p:cNvSpPr>
          <p:nvPr/>
        </p:nvSpPr>
        <p:spPr bwMode="auto">
          <a:xfrm>
            <a:off x="4932040" y="548681"/>
            <a:ext cx="2736304"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
        <p:nvSpPr>
          <p:cNvPr id="19462" name="Tijdelijke aanduiding voor tekst 4"/>
          <p:cNvSpPr txBox="1">
            <a:spLocks/>
          </p:cNvSpPr>
          <p:nvPr/>
        </p:nvSpPr>
        <p:spPr bwMode="auto">
          <a:xfrm>
            <a:off x="755576" y="556989"/>
            <a:ext cx="3096344" cy="639763"/>
          </a:xfrm>
          <a:prstGeom prst="rect">
            <a:avLst/>
          </a:prstGeom>
          <a:solidFill>
            <a:schemeClr val="bg1">
              <a:lumMod val="50000"/>
            </a:schemeClr>
          </a:solidFill>
          <a:ln>
            <a:noFill/>
          </a:ln>
        </p:spPr>
        <p:txBody>
          <a:bodyPr lIns="38405" tIns="19202" rIns="38405" bIns="19202"/>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God’s Economy</a:t>
            </a:r>
          </a:p>
        </p:txBody>
      </p:sp>
      <p:sp>
        <p:nvSpPr>
          <p:cNvPr id="19463" name="Tekstvak 2"/>
          <p:cNvSpPr txBox="1">
            <a:spLocks noChangeArrowheads="1"/>
          </p:cNvSpPr>
          <p:nvPr/>
        </p:nvSpPr>
        <p:spPr bwMode="auto">
          <a:xfrm>
            <a:off x="4166421" y="1204488"/>
            <a:ext cx="514351" cy="4586178"/>
          </a:xfrm>
          <a:prstGeom prst="rect">
            <a:avLst/>
          </a:prstGeom>
          <a:solidFill>
            <a:schemeClr val="bg1">
              <a:lumMod val="65000"/>
            </a:schemeClr>
          </a:solidFill>
          <a:ln>
            <a:noFill/>
          </a:ln>
        </p:spPr>
        <p:txBody>
          <a:bodyPr lIns="38405" tIns="19202" rIns="38405" bIns="19202">
            <a:spAutoFit/>
          </a:bodyPr>
          <a:lstStyle>
            <a:lvl1pPr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lnSpc>
                <a:spcPct val="150000"/>
              </a:lnSpc>
            </a:pPr>
            <a:r>
              <a:rPr lang="en-US" sz="1800" b="1" dirty="0">
                <a:solidFill>
                  <a:schemeClr val="bg1"/>
                </a:solidFill>
                <a:latin typeface="+mn-lt"/>
              </a:rPr>
              <a:t>1</a:t>
            </a:r>
            <a:r>
              <a:rPr lang="en-US" sz="1800" b="1" dirty="0" smtClean="0">
                <a:solidFill>
                  <a:schemeClr val="bg1"/>
                </a:solidFill>
                <a:latin typeface="+mn-lt"/>
              </a:rPr>
              <a:t>.</a:t>
            </a:r>
            <a:br>
              <a:rPr lang="en-US" sz="1800" b="1" dirty="0" smtClean="0">
                <a:solidFill>
                  <a:schemeClr val="bg1"/>
                </a:solidFill>
                <a:latin typeface="+mn-lt"/>
              </a:rPr>
            </a:br>
            <a:r>
              <a:rPr lang="en-US" sz="1800" b="1" dirty="0" smtClean="0">
                <a:solidFill>
                  <a:schemeClr val="bg1"/>
                </a:solidFill>
                <a:latin typeface="+mn-lt"/>
              </a:rPr>
              <a:t>2.</a:t>
            </a:r>
            <a:br>
              <a:rPr lang="en-US" sz="1800" b="1" dirty="0" smtClean="0">
                <a:solidFill>
                  <a:schemeClr val="bg1"/>
                </a:solidFill>
                <a:latin typeface="+mn-lt"/>
              </a:rPr>
            </a:br>
            <a:r>
              <a:rPr lang="en-US" sz="1800" b="1" dirty="0" smtClean="0">
                <a:solidFill>
                  <a:schemeClr val="bg1"/>
                </a:solidFill>
                <a:latin typeface="+mn-lt"/>
              </a:rPr>
              <a:t>3</a:t>
            </a:r>
            <a:r>
              <a:rPr lang="en-US" sz="1800" b="1" dirty="0">
                <a:solidFill>
                  <a:schemeClr val="bg1"/>
                </a:solidFill>
                <a:latin typeface="+mn-lt"/>
              </a:rPr>
              <a:t>.</a:t>
            </a:r>
          </a:p>
          <a:p>
            <a:pPr algn="ctr" eaLnBrk="1" hangingPunct="1">
              <a:lnSpc>
                <a:spcPct val="150000"/>
              </a:lnSpc>
            </a:pPr>
            <a:r>
              <a:rPr lang="en-US" sz="1800" b="1" dirty="0" smtClean="0">
                <a:solidFill>
                  <a:schemeClr val="bg1"/>
                </a:solidFill>
                <a:latin typeface="+mn-lt"/>
              </a:rPr>
              <a:t>4.</a:t>
            </a:r>
          </a:p>
          <a:p>
            <a:pPr algn="ctr" eaLnBrk="1" hangingPunct="1">
              <a:lnSpc>
                <a:spcPct val="150000"/>
              </a:lnSpc>
            </a:pPr>
            <a:r>
              <a:rPr lang="en-US" sz="1800" b="1" dirty="0" smtClean="0">
                <a:solidFill>
                  <a:schemeClr val="bg1"/>
                </a:solidFill>
                <a:latin typeface="+mn-lt"/>
              </a:rPr>
              <a:t>5.</a:t>
            </a:r>
            <a:br>
              <a:rPr lang="en-US" sz="1800" b="1" dirty="0" smtClean="0">
                <a:solidFill>
                  <a:schemeClr val="bg1"/>
                </a:solidFill>
                <a:latin typeface="+mn-lt"/>
              </a:rPr>
            </a:br>
            <a:r>
              <a:rPr lang="en-US" sz="1800" b="1" dirty="0" smtClean="0">
                <a:solidFill>
                  <a:schemeClr val="bg1"/>
                </a:solidFill>
                <a:latin typeface="+mn-lt"/>
              </a:rPr>
              <a:t>6</a:t>
            </a:r>
            <a:r>
              <a:rPr lang="en-US" sz="1800" b="1" dirty="0">
                <a:solidFill>
                  <a:schemeClr val="bg1"/>
                </a:solidFill>
                <a:latin typeface="+mn-lt"/>
              </a:rPr>
              <a:t>.</a:t>
            </a:r>
          </a:p>
          <a:p>
            <a:pPr algn="ctr" eaLnBrk="1" hangingPunct="1">
              <a:lnSpc>
                <a:spcPct val="150000"/>
              </a:lnSpc>
            </a:pPr>
            <a:r>
              <a:rPr lang="en-US" sz="1800" b="1" dirty="0">
                <a:solidFill>
                  <a:schemeClr val="bg1"/>
                </a:solidFill>
                <a:latin typeface="+mn-lt"/>
              </a:rPr>
              <a:t>7.</a:t>
            </a:r>
          </a:p>
          <a:p>
            <a:pPr algn="ctr" eaLnBrk="1" hangingPunct="1">
              <a:lnSpc>
                <a:spcPct val="150000"/>
              </a:lnSpc>
            </a:pPr>
            <a:r>
              <a:rPr lang="en-US" sz="1800" b="1" dirty="0">
                <a:solidFill>
                  <a:schemeClr val="bg1"/>
                </a:solidFill>
                <a:latin typeface="+mn-lt"/>
              </a:rPr>
              <a:t>8.</a:t>
            </a:r>
          </a:p>
          <a:p>
            <a:pPr algn="ctr" eaLnBrk="1" hangingPunct="1">
              <a:lnSpc>
                <a:spcPct val="150000"/>
              </a:lnSpc>
            </a:pPr>
            <a:r>
              <a:rPr lang="en-US" sz="1800" b="1" dirty="0">
                <a:solidFill>
                  <a:schemeClr val="bg1"/>
                </a:solidFill>
                <a:latin typeface="+mn-lt"/>
              </a:rPr>
              <a:t>9.</a:t>
            </a:r>
          </a:p>
          <a:p>
            <a:pPr algn="ctr" eaLnBrk="1" hangingPunct="1">
              <a:lnSpc>
                <a:spcPct val="150000"/>
              </a:lnSpc>
            </a:pPr>
            <a:r>
              <a:rPr lang="en-US" sz="1800" b="1" dirty="0">
                <a:solidFill>
                  <a:schemeClr val="bg1"/>
                </a:solidFill>
                <a:latin typeface="+mn-lt"/>
              </a:rPr>
              <a:t>10.</a:t>
            </a:r>
            <a:endParaRPr lang="en-US" sz="1800" b="1" dirty="0">
              <a:latin typeface="+mn-lt"/>
            </a:endParaRPr>
          </a:p>
          <a:p>
            <a:pPr algn="ctr" eaLnBrk="1" hangingPunct="1">
              <a:lnSpc>
                <a:spcPct val="150000"/>
              </a:lnSpc>
            </a:pPr>
            <a:endParaRPr lang="en-US" sz="1800" b="1" dirty="0" smtClean="0">
              <a:solidFill>
                <a:schemeClr val="bg2"/>
              </a:solidFill>
              <a:latin typeface="+mn-lt"/>
            </a:endParaRPr>
          </a:p>
        </p:txBody>
      </p:sp>
      <p:sp>
        <p:nvSpPr>
          <p:cNvPr id="7" name="Tijdelijke aanduiding voor inhoud 3"/>
          <p:cNvSpPr txBox="1">
            <a:spLocks/>
          </p:cNvSpPr>
          <p:nvPr/>
        </p:nvSpPr>
        <p:spPr>
          <a:xfrm>
            <a:off x="4922834" y="1171315"/>
            <a:ext cx="2961535" cy="4657941"/>
          </a:xfrm>
          <a:prstGeom prst="rect">
            <a:avLst/>
          </a:prstGeom>
          <a:solidFill>
            <a:schemeClr val="bg1">
              <a:lumMod val="6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Mammon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Personal Property</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Work for an income</a:t>
            </a:r>
          </a:p>
          <a:p>
            <a:pPr marL="0" indent="0">
              <a:lnSpc>
                <a:spcPct val="150000"/>
              </a:lnSpc>
              <a:spcBef>
                <a:spcPts val="0"/>
              </a:spcBef>
              <a:buFont typeface="Arial" pitchFamily="34" charset="0"/>
              <a:buNone/>
              <a:defRPr/>
            </a:pPr>
            <a:r>
              <a:rPr lang="en-US" sz="1800" b="1" dirty="0" smtClean="0">
                <a:solidFill>
                  <a:schemeClr val="bg1"/>
                </a:solidFill>
                <a:latin typeface="Calibri" pitchFamily="34" charset="0"/>
                <a:cs typeface="Calibri" pitchFamily="34" charset="0"/>
                <a:sym typeface="Gill Sans" pitchFamily="-109" charset="0"/>
              </a:rPr>
              <a:t>Buying and selling</a:t>
            </a:r>
          </a:p>
          <a:p>
            <a:pPr marL="0" indent="0">
              <a:lnSpc>
                <a:spcPct val="150000"/>
              </a:lnSpc>
              <a:spcBef>
                <a:spcPts val="0"/>
              </a:spcBef>
              <a:buNone/>
              <a:defRPr/>
            </a:pPr>
            <a:r>
              <a:rPr lang="en-US" sz="1800" b="1" dirty="0" smtClean="0">
                <a:solidFill>
                  <a:schemeClr val="bg1"/>
                </a:solidFill>
                <a:latin typeface="Calibri" pitchFamily="34" charset="0"/>
                <a:cs typeface="Calibri" pitchFamily="34" charset="0"/>
                <a:sym typeface="Gill Sans" pitchFamily="-109" charset="0"/>
              </a:rPr>
              <a:t>Scarcity</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Progress and ‘more’</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Short-term gain</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Temporal rewards</a:t>
            </a:r>
          </a:p>
          <a:p>
            <a:pPr marL="0" indent="0">
              <a:lnSpc>
                <a:spcPct val="150000"/>
              </a:lnSpc>
              <a:spcBef>
                <a:spcPts val="0"/>
              </a:spcBef>
              <a:buNone/>
              <a:defRPr/>
            </a:pPr>
            <a:r>
              <a:rPr lang="en-US" sz="1800" b="1" dirty="0" smtClean="0">
                <a:solidFill>
                  <a:schemeClr val="bg1"/>
                </a:solidFill>
                <a:latin typeface="Calibri" pitchFamily="34" charset="0"/>
                <a:cs typeface="Calibri" pitchFamily="34" charset="0"/>
                <a:sym typeface="Gill Sans" pitchFamily="-109" charset="0"/>
              </a:rPr>
              <a:t>%-age growth</a:t>
            </a:r>
            <a:br>
              <a:rPr lang="en-US" sz="1800" b="1" dirty="0" smtClean="0">
                <a:solidFill>
                  <a:schemeClr val="bg1"/>
                </a:solidFill>
                <a:latin typeface="Calibri" pitchFamily="34" charset="0"/>
                <a:cs typeface="Calibri" pitchFamily="34" charset="0"/>
                <a:sym typeface="Gill Sans" pitchFamily="-109" charset="0"/>
              </a:rPr>
            </a:br>
            <a:r>
              <a:rPr lang="en-US" sz="1800" b="1" dirty="0" smtClean="0">
                <a:solidFill>
                  <a:schemeClr val="bg1"/>
                </a:solidFill>
                <a:latin typeface="Calibri" pitchFamily="34" charset="0"/>
                <a:cs typeface="Calibri" pitchFamily="34" charset="0"/>
                <a:sym typeface="Gill Sans" pitchFamily="-109" charset="0"/>
              </a:rPr>
              <a:t>Debt-based economy</a:t>
            </a:r>
            <a:endParaRPr lang="en-US" sz="1800" b="1" dirty="0">
              <a:solidFill>
                <a:schemeClr val="bg1"/>
              </a:solidFill>
              <a:latin typeface="Calibri" pitchFamily="34" charset="0"/>
              <a:cs typeface="Calibri" pitchFamily="34" charset="0"/>
              <a:sym typeface="Gill Sans" pitchFamily="-109" charset="0"/>
            </a:endParaRPr>
          </a:p>
        </p:txBody>
      </p:sp>
      <p:sp>
        <p:nvSpPr>
          <p:cNvPr id="8" name="Tijdelijke aanduiding voor tekst 2"/>
          <p:cNvSpPr txBox="1">
            <a:spLocks/>
          </p:cNvSpPr>
          <p:nvPr/>
        </p:nvSpPr>
        <p:spPr bwMode="auto">
          <a:xfrm>
            <a:off x="4925144" y="536892"/>
            <a:ext cx="2947021" cy="639763"/>
          </a:xfrm>
          <a:prstGeom prst="rect">
            <a:avLst/>
          </a:prstGeom>
          <a:solidFill>
            <a:schemeClr val="bg1">
              <a:lumMod val="50000"/>
            </a:schemeClr>
          </a:solidFill>
          <a:ln>
            <a:noFill/>
          </a:ln>
        </p:spPr>
        <p:txBody>
          <a:bodyPr lIns="21336" tIns="21336" rIns="21336" bIns="21336"/>
          <a:lstStyle>
            <a:lvl1pPr marL="342900" indent="-342900" eaLnBrk="0" hangingPunct="0">
              <a:defRPr sz="5600">
                <a:solidFill>
                  <a:srgbClr val="000000"/>
                </a:solidFill>
                <a:latin typeface="Gill Sans"/>
                <a:ea typeface="ヒラギノ角ゴ ProN W3"/>
                <a:cs typeface="ヒラギノ角ゴ ProN W3"/>
                <a:sym typeface="Gill Sans"/>
              </a:defRPr>
            </a:lvl1pPr>
            <a:lvl2pPr marL="742950" indent="-285750" eaLnBrk="0" hangingPunct="0">
              <a:defRPr sz="5600">
                <a:solidFill>
                  <a:srgbClr val="000000"/>
                </a:solidFill>
                <a:latin typeface="Gill Sans"/>
                <a:ea typeface="ヒラギノ角ゴ ProN W3"/>
                <a:cs typeface="ヒラギノ角ゴ ProN W3"/>
                <a:sym typeface="Gill Sans"/>
              </a:defRPr>
            </a:lvl2pPr>
            <a:lvl3pPr marL="1143000" indent="-228600" eaLnBrk="0" hangingPunct="0">
              <a:defRPr sz="5600">
                <a:solidFill>
                  <a:srgbClr val="000000"/>
                </a:solidFill>
                <a:latin typeface="Gill Sans"/>
                <a:ea typeface="ヒラギノ角ゴ ProN W3"/>
                <a:cs typeface="ヒラギノ角ゴ ProN W3"/>
                <a:sym typeface="Gill Sans"/>
              </a:defRPr>
            </a:lvl3pPr>
            <a:lvl4pPr marL="1600200" indent="-228600" eaLnBrk="0" hangingPunct="0">
              <a:defRPr sz="5600">
                <a:solidFill>
                  <a:srgbClr val="000000"/>
                </a:solidFill>
                <a:latin typeface="Gill Sans"/>
                <a:ea typeface="ヒラギノ角ゴ ProN W3"/>
                <a:cs typeface="ヒラギノ角ゴ ProN W3"/>
                <a:sym typeface="Gill Sans"/>
              </a:defRPr>
            </a:lvl4pPr>
            <a:lvl5pPr marL="2057400" indent="-228600" eaLnBrk="0" hangingPunct="0">
              <a:defRPr sz="56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5600">
                <a:solidFill>
                  <a:srgbClr val="000000"/>
                </a:solidFill>
                <a:latin typeface="Gill Sans"/>
                <a:ea typeface="ヒラギノ角ゴ ProN W3"/>
                <a:cs typeface="ヒラギノ角ゴ ProN W3"/>
                <a:sym typeface="Gill Sans"/>
              </a:defRPr>
            </a:lvl9pPr>
          </a:lstStyle>
          <a:p>
            <a:pPr algn="ctr" eaLnBrk="1" hangingPunct="1"/>
            <a:r>
              <a:rPr lang="en-US" sz="2300" b="1" dirty="0">
                <a:solidFill>
                  <a:schemeClr val="bg1"/>
                </a:solidFill>
              </a:rPr>
              <a:t>Man’s Economy</a:t>
            </a:r>
          </a:p>
        </p:txBody>
      </p:sp>
    </p:spTree>
    <p:extLst>
      <p:ext uri="{BB962C8B-B14F-4D97-AF65-F5344CB8AC3E}">
        <p14:creationId xmlns:p14="http://schemas.microsoft.com/office/powerpoint/2010/main" val="193495978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3574594909"/>
              </p:ext>
            </p:extLst>
          </p:nvPr>
        </p:nvGraphicFramePr>
        <p:xfrm>
          <a:off x="2051720" y="620688"/>
          <a:ext cx="633670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p:cNvSpPr txBox="1"/>
          <p:nvPr/>
        </p:nvSpPr>
        <p:spPr>
          <a:xfrm>
            <a:off x="800558" y="4365105"/>
            <a:ext cx="3153365" cy="646331"/>
          </a:xfrm>
          <a:prstGeom prst="rect">
            <a:avLst/>
          </a:prstGeom>
          <a:noFill/>
        </p:spPr>
        <p:txBody>
          <a:bodyPr wrap="none" rtlCol="0">
            <a:spAutoFit/>
          </a:bodyPr>
          <a:lstStyle/>
          <a:p>
            <a:r>
              <a:rPr lang="en-US" dirty="0" smtClean="0"/>
              <a:t>A divine integration of the </a:t>
            </a:r>
          </a:p>
          <a:p>
            <a:r>
              <a:rPr lang="en-US" dirty="0"/>
              <a:t>m</a:t>
            </a:r>
            <a:r>
              <a:rPr lang="en-US" dirty="0" smtClean="0"/>
              <a:t>ystery of 3 essential elements</a:t>
            </a:r>
            <a:endParaRPr lang="en-US" dirty="0"/>
          </a:p>
        </p:txBody>
      </p:sp>
      <p:sp>
        <p:nvSpPr>
          <p:cNvPr id="4" name="Tekstvak 3"/>
          <p:cNvSpPr txBox="1"/>
          <p:nvPr/>
        </p:nvSpPr>
        <p:spPr>
          <a:xfrm>
            <a:off x="259417" y="836712"/>
            <a:ext cx="3775393" cy="523220"/>
          </a:xfrm>
          <a:prstGeom prst="rect">
            <a:avLst/>
          </a:prstGeom>
          <a:noFill/>
        </p:spPr>
        <p:txBody>
          <a:bodyPr wrap="none" rtlCol="0">
            <a:spAutoFit/>
          </a:bodyPr>
          <a:lstStyle/>
          <a:p>
            <a:r>
              <a:rPr lang="en-US" sz="2800" dirty="0" smtClean="0"/>
              <a:t>Enjoying God’s Economy</a:t>
            </a:r>
            <a:endParaRPr lang="en-US" sz="2800" dirty="0"/>
          </a:p>
        </p:txBody>
      </p:sp>
    </p:spTree>
    <p:extLst>
      <p:ext uri="{BB962C8B-B14F-4D97-AF65-F5344CB8AC3E}">
        <p14:creationId xmlns:p14="http://schemas.microsoft.com/office/powerpoint/2010/main" val="25241691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New </a:t>
            </a:r>
            <a:r>
              <a:rPr lang="nl-NL" dirty="0" err="1" smtClean="0"/>
              <a:t>paradigm</a:t>
            </a:r>
            <a:r>
              <a:rPr lang="nl-NL" dirty="0" smtClean="0"/>
              <a:t> </a:t>
            </a:r>
            <a:r>
              <a:rPr lang="nl-NL" dirty="0" err="1" smtClean="0"/>
              <a:t>needed</a:t>
            </a:r>
            <a:endParaRPr lang="nl-NL" dirty="0"/>
          </a:p>
        </p:txBody>
      </p:sp>
      <p:pic>
        <p:nvPicPr>
          <p:cNvPr id="6" name="Tijdelijke aanduiding voor inhoud 5" descr="F.A.-Hayek-39293-1-402-copy.jpg"/>
          <p:cNvPicPr>
            <a:picLocks noGrp="1" noChangeAspect="1"/>
          </p:cNvPicPr>
          <p:nvPr>
            <p:ph sz="half" idx="1"/>
          </p:nvPr>
        </p:nvPicPr>
        <p:blipFill>
          <a:blip r:embed="rId3">
            <a:extLst>
              <a:ext uri="{28A0092B-C50C-407E-A947-70E740481C1C}">
                <a14:useLocalDpi xmlns:a14="http://schemas.microsoft.com/office/drawing/2010/main" val="0"/>
              </a:ext>
            </a:extLst>
          </a:blip>
          <a:srcRect t="-24694" b="-24694"/>
          <a:stretch>
            <a:fillRect/>
          </a:stretch>
        </p:blipFill>
        <p:spPr>
          <a:xfrm>
            <a:off x="457200" y="1600200"/>
            <a:ext cx="4038600" cy="4133850"/>
          </a:xfrm>
        </p:spPr>
      </p:pic>
      <p:sp>
        <p:nvSpPr>
          <p:cNvPr id="5" name="Tijdelijke aanduiding voor inhoud 4"/>
          <p:cNvSpPr>
            <a:spLocks noGrp="1"/>
          </p:cNvSpPr>
          <p:nvPr>
            <p:ph sz="half" idx="2"/>
          </p:nvPr>
        </p:nvSpPr>
        <p:spPr/>
        <p:txBody>
          <a:bodyPr>
            <a:normAutofit fontScale="85000" lnSpcReduction="20000"/>
          </a:bodyPr>
          <a:lstStyle/>
          <a:p>
            <a:r>
              <a:rPr lang="en-US" b="1" dirty="0"/>
              <a:t>…”  </a:t>
            </a:r>
            <a:r>
              <a:rPr lang="en-US" dirty="0"/>
              <a:t>Modern </a:t>
            </a:r>
            <a:r>
              <a:rPr lang="en-US" dirty="0" err="1"/>
              <a:t>civilisation</a:t>
            </a:r>
            <a:r>
              <a:rPr lang="en-US" dirty="0"/>
              <a:t> has given man undreamt of powers largely because, without understanding it, he has developed methods of </a:t>
            </a:r>
            <a:r>
              <a:rPr lang="en-US" dirty="0" err="1"/>
              <a:t>utilising</a:t>
            </a:r>
            <a:r>
              <a:rPr lang="en-US" dirty="0"/>
              <a:t> more knowledge and resources than any one </a:t>
            </a:r>
            <a:r>
              <a:rPr lang="en-US" dirty="0" smtClean="0"/>
              <a:t>mind is </a:t>
            </a:r>
            <a:r>
              <a:rPr lang="en-US" dirty="0"/>
              <a:t>aware of</a:t>
            </a:r>
            <a:r>
              <a:rPr lang="en-US" dirty="0" smtClean="0"/>
              <a:t>.</a:t>
            </a:r>
          </a:p>
          <a:p>
            <a:endParaRPr lang="en-US" dirty="0"/>
          </a:p>
          <a:p>
            <a:r>
              <a:rPr lang="en-US" dirty="0" smtClean="0"/>
              <a:t> </a:t>
            </a:r>
            <a:r>
              <a:rPr lang="en-US" dirty="0"/>
              <a:t>'man has become all he is without understanding what happened'. </a:t>
            </a:r>
            <a:endParaRPr lang="en-US" dirty="0" smtClean="0"/>
          </a:p>
          <a:p>
            <a:pPr lvl="1"/>
            <a:r>
              <a:rPr lang="en-US" dirty="0" smtClean="0"/>
              <a:t>Hayek, 1968 </a:t>
            </a:r>
            <a:endParaRPr lang="en-GB" dirty="0"/>
          </a:p>
          <a:p>
            <a:endParaRPr lang="nl-NL" dirty="0"/>
          </a:p>
        </p:txBody>
      </p:sp>
    </p:spTree>
    <p:extLst>
      <p:ext uri="{BB962C8B-B14F-4D97-AF65-F5344CB8AC3E}">
        <p14:creationId xmlns:p14="http://schemas.microsoft.com/office/powerpoint/2010/main" val="2031278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94" r="25142"/>
          <a:stretch/>
        </p:blipFill>
        <p:spPr bwMode="auto">
          <a:xfrm>
            <a:off x="5173288" y="1556793"/>
            <a:ext cx="316406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inhoud 5"/>
          <p:cNvSpPr>
            <a:spLocks noGrp="1"/>
          </p:cNvSpPr>
          <p:nvPr>
            <p:ph sz="half" idx="1"/>
          </p:nvPr>
        </p:nvSpPr>
        <p:spPr>
          <a:xfrm>
            <a:off x="683568" y="3284985"/>
            <a:ext cx="4038600" cy="1900807"/>
          </a:xfrm>
        </p:spPr>
        <p:txBody>
          <a:bodyPr/>
          <a:lstStyle/>
          <a:p>
            <a:pPr marL="0" indent="0">
              <a:buNone/>
            </a:pPr>
            <a:r>
              <a:rPr lang="en-GB" b="1" i="1" noProof="0" smtClean="0"/>
              <a:t>“We can't solve problems by using the same kind of thinking we used when we created them.”</a:t>
            </a:r>
          </a:p>
          <a:p>
            <a:endParaRPr lang="en-GB" noProof="0"/>
          </a:p>
        </p:txBody>
      </p:sp>
      <p:sp>
        <p:nvSpPr>
          <p:cNvPr id="2" name="Tijdelijke aanduiding voor inhoud 1"/>
          <p:cNvSpPr>
            <a:spLocks noGrp="1"/>
          </p:cNvSpPr>
          <p:nvPr>
            <p:ph sz="half" idx="1"/>
          </p:nvPr>
        </p:nvSpPr>
        <p:spPr/>
        <p:txBody>
          <a:bodyPr/>
          <a:lstStyle/>
          <a:p>
            <a:endParaRPr lang="nl-NL" dirty="0"/>
          </a:p>
        </p:txBody>
      </p:sp>
    </p:spTree>
    <p:extLst>
      <p:ext uri="{BB962C8B-B14F-4D97-AF65-F5344CB8AC3E}">
        <p14:creationId xmlns:p14="http://schemas.microsoft.com/office/powerpoint/2010/main" val="42287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 we are not as clever as we thought” </a:t>
            </a:r>
            <a:endParaRPr lang="en-GB" dirty="0"/>
          </a:p>
        </p:txBody>
      </p:sp>
      <p:sp>
        <p:nvSpPr>
          <p:cNvPr id="3" name="Tijdelijke aanduiding voor inhoud 2"/>
          <p:cNvSpPr>
            <a:spLocks noGrp="1"/>
          </p:cNvSpPr>
          <p:nvPr>
            <p:ph idx="1"/>
          </p:nvPr>
        </p:nvSpPr>
        <p:spPr/>
        <p:txBody>
          <a:bodyPr/>
          <a:lstStyle/>
          <a:p>
            <a:pPr lvl="1"/>
            <a:r>
              <a:rPr lang="en-GB" dirty="0" smtClean="0"/>
              <a:t>“our autonomous intelligence is permanently creating systems of such a high degree of complexity, that our learning and controlling capabilities are getting increasingly overstretched.”</a:t>
            </a:r>
            <a:endParaRPr lang="en-GB" sz="2400" dirty="0" smtClean="0"/>
          </a:p>
          <a:p>
            <a:pPr lvl="3"/>
            <a:r>
              <a:rPr lang="en-GB" dirty="0" smtClean="0"/>
              <a:t>‘man is too stupid for his own intelligence’</a:t>
            </a:r>
          </a:p>
          <a:p>
            <a:pPr lvl="3"/>
            <a:endParaRPr lang="en-GB" sz="1800" dirty="0" smtClean="0"/>
          </a:p>
          <a:p>
            <a:pPr lvl="1"/>
            <a:r>
              <a:rPr lang="en-GB" sz="2400" dirty="0" smtClean="0"/>
              <a:t>”because men refused to recognise God and take him seriously, God gave them over to their corrupt and disqualified minds.”    (Romans 1:28)</a:t>
            </a:r>
            <a:endParaRPr lang="en-GB" sz="2600" dirty="0" smtClean="0"/>
          </a:p>
          <a:p>
            <a:endParaRPr lang="en-GB" dirty="0"/>
          </a:p>
        </p:txBody>
      </p:sp>
    </p:spTree>
    <p:extLst>
      <p:ext uri="{BB962C8B-B14F-4D97-AF65-F5344CB8AC3E}">
        <p14:creationId xmlns:p14="http://schemas.microsoft.com/office/powerpoint/2010/main" val="20049842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How to understand the new paradigm</a:t>
            </a:r>
            <a:endParaRPr lang="en-GB" dirty="0"/>
          </a:p>
        </p:txBody>
      </p:sp>
      <p:sp>
        <p:nvSpPr>
          <p:cNvPr id="3" name="Tijdelijke aanduiding voor inhoud 2"/>
          <p:cNvSpPr>
            <a:spLocks noGrp="1"/>
          </p:cNvSpPr>
          <p:nvPr>
            <p:ph sz="half" idx="1"/>
          </p:nvPr>
        </p:nvSpPr>
        <p:spPr/>
        <p:txBody>
          <a:bodyPr>
            <a:normAutofit/>
          </a:bodyPr>
          <a:lstStyle/>
          <a:p>
            <a:pPr marL="0" indent="0">
              <a:buNone/>
            </a:pPr>
            <a:r>
              <a:rPr lang="en-GB" dirty="0" smtClean="0"/>
              <a:t>Do not conform to the pattern of this world, but be transformed by the renewing of your mind. Then you will be able to test and approve what God’s will is – his good, pleasing and perfect will. 		 </a:t>
            </a:r>
            <a:r>
              <a:rPr lang="en-GB" sz="1800" dirty="0" smtClean="0"/>
              <a:t>(Romans 12:1,2)</a:t>
            </a:r>
            <a:endParaRPr lang="en-GB" sz="2400" dirty="0"/>
          </a:p>
        </p:txBody>
      </p:sp>
      <p:sp>
        <p:nvSpPr>
          <p:cNvPr id="4" name="Tijdelijke aanduiding voor inhoud 3"/>
          <p:cNvSpPr>
            <a:spLocks noGrp="1"/>
          </p:cNvSpPr>
          <p:nvPr>
            <p:ph sz="half" idx="2"/>
          </p:nvPr>
        </p:nvSpPr>
        <p:spPr/>
        <p:txBody>
          <a:bodyPr>
            <a:normAutofit/>
          </a:bodyPr>
          <a:lstStyle/>
          <a:p>
            <a:r>
              <a:rPr lang="en-US" dirty="0"/>
              <a:t>“The fear of the Lord is the beginning of wisdom, and the knowledge of the Holy One is understanding.” </a:t>
            </a:r>
            <a:endParaRPr lang="en-US" dirty="0" smtClean="0"/>
          </a:p>
          <a:p>
            <a:endParaRPr lang="en-US" dirty="0"/>
          </a:p>
          <a:p>
            <a:pPr marL="0" indent="0">
              <a:buNone/>
            </a:pPr>
            <a:r>
              <a:rPr lang="en-US" sz="1800" dirty="0" smtClean="0"/>
              <a:t>			</a:t>
            </a:r>
            <a:r>
              <a:rPr lang="en-US" sz="1800" dirty="0" err="1" smtClean="0"/>
              <a:t>Prov</a:t>
            </a:r>
            <a:r>
              <a:rPr lang="en-US" sz="1800" dirty="0" smtClean="0"/>
              <a:t> 9:10</a:t>
            </a:r>
            <a:endParaRPr lang="nl-NL" sz="1800" dirty="0"/>
          </a:p>
        </p:txBody>
      </p:sp>
    </p:spTree>
    <p:extLst>
      <p:ext uri="{BB962C8B-B14F-4D97-AF65-F5344CB8AC3E}">
        <p14:creationId xmlns:p14="http://schemas.microsoft.com/office/powerpoint/2010/main" val="19749898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4657478" y="2174876"/>
            <a:ext cx="4041775" cy="3558381"/>
          </a:xfrm>
          <a:prstGeom prst="rect">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69651" y="274638"/>
            <a:ext cx="8229600" cy="1143000"/>
          </a:xfrm>
        </p:spPr>
        <p:txBody>
          <a:bodyPr/>
          <a:lstStyle/>
          <a:p>
            <a:r>
              <a:rPr lang="nl-NL" dirty="0" smtClean="0"/>
              <a:t>Gods </a:t>
            </a:r>
            <a:r>
              <a:rPr lang="nl-NL" dirty="0" err="1" smtClean="0"/>
              <a:t>two</a:t>
            </a:r>
            <a:r>
              <a:rPr lang="nl-NL" dirty="0" smtClean="0"/>
              <a:t> </a:t>
            </a:r>
            <a:r>
              <a:rPr lang="nl-NL" dirty="0" err="1" smtClean="0"/>
              <a:t>Kingdoms</a:t>
            </a:r>
            <a:r>
              <a:rPr lang="nl-NL" dirty="0" smtClean="0"/>
              <a:t>!</a:t>
            </a:r>
            <a:endParaRPr lang="nl-NL" dirty="0"/>
          </a:p>
        </p:txBody>
      </p:sp>
      <p:sp>
        <p:nvSpPr>
          <p:cNvPr id="4" name="Tijdelijke aanduiding voor tekst 3"/>
          <p:cNvSpPr>
            <a:spLocks noGrp="1"/>
          </p:cNvSpPr>
          <p:nvPr>
            <p:ph type="body" idx="1"/>
          </p:nvPr>
        </p:nvSpPr>
        <p:spPr>
          <a:solidFill>
            <a:schemeClr val="accent6"/>
          </a:solidFill>
        </p:spPr>
        <p:txBody>
          <a:bodyPr/>
          <a:lstStyle/>
          <a:p>
            <a:r>
              <a:rPr lang="nl-NL" dirty="0" err="1" smtClean="0">
                <a:ln>
                  <a:solidFill>
                    <a:schemeClr val="bg1"/>
                  </a:solidFill>
                  <a:prstDash val="solid"/>
                </a:ln>
                <a:solidFill>
                  <a:schemeClr val="bg1"/>
                </a:solidFill>
              </a:rPr>
              <a:t>Kingdom</a:t>
            </a:r>
            <a:r>
              <a:rPr lang="nl-NL" dirty="0" smtClean="0">
                <a:ln>
                  <a:solidFill>
                    <a:schemeClr val="bg1"/>
                  </a:solidFill>
                  <a:prstDash val="solid"/>
                </a:ln>
                <a:solidFill>
                  <a:schemeClr val="bg1"/>
                </a:solidFill>
              </a:rPr>
              <a:t> of God (</a:t>
            </a:r>
            <a:r>
              <a:rPr lang="nl-NL" dirty="0" err="1">
                <a:ln>
                  <a:solidFill>
                    <a:schemeClr val="bg1"/>
                  </a:solidFill>
                  <a:prstDash val="solid"/>
                </a:ln>
                <a:solidFill>
                  <a:schemeClr val="bg1"/>
                </a:solidFill>
              </a:rPr>
              <a:t>h</a:t>
            </a:r>
            <a:r>
              <a:rPr lang="nl-NL" dirty="0" err="1" smtClean="0">
                <a:ln>
                  <a:solidFill>
                    <a:schemeClr val="bg1"/>
                  </a:solidFill>
                  <a:prstDash val="solid"/>
                </a:ln>
                <a:solidFill>
                  <a:schemeClr val="bg1"/>
                </a:solidFill>
              </a:rPr>
              <a:t>eaven</a:t>
            </a:r>
            <a:r>
              <a:rPr lang="nl-NL" dirty="0" smtClean="0">
                <a:ln>
                  <a:solidFill>
                    <a:schemeClr val="bg1"/>
                  </a:solidFill>
                  <a:prstDash val="solid"/>
                </a:ln>
                <a:solidFill>
                  <a:schemeClr val="bg1"/>
                </a:solidFill>
              </a:rPr>
              <a:t>)</a:t>
            </a:r>
            <a:endParaRPr lang="nl-NL" dirty="0">
              <a:ln>
                <a:solidFill>
                  <a:schemeClr val="bg1"/>
                </a:solidFill>
                <a:prstDash val="solid"/>
              </a:ln>
              <a:solidFill>
                <a:schemeClr val="bg1"/>
              </a:solidFill>
            </a:endParaRPr>
          </a:p>
        </p:txBody>
      </p:sp>
      <p:sp>
        <p:nvSpPr>
          <p:cNvPr id="5" name="Tijdelijke aanduiding voor inhoud 4"/>
          <p:cNvSpPr>
            <a:spLocks noGrp="1"/>
          </p:cNvSpPr>
          <p:nvPr>
            <p:ph sz="half" idx="2"/>
          </p:nvPr>
        </p:nvSpPr>
        <p:spPr>
          <a:solidFill>
            <a:schemeClr val="accent6"/>
          </a:solidFill>
        </p:spPr>
        <p:txBody>
          <a:bodyPr>
            <a:normAutofit/>
          </a:bodyPr>
          <a:lstStyle/>
          <a:p>
            <a:pPr lvl="1"/>
            <a:endParaRPr lang="nl-NL" dirty="0" smtClean="0"/>
          </a:p>
          <a:p>
            <a:pPr lvl="1"/>
            <a:endParaRPr lang="nl-NL" dirty="0"/>
          </a:p>
        </p:txBody>
      </p:sp>
      <p:sp>
        <p:nvSpPr>
          <p:cNvPr id="6" name="Tijdelijke aanduiding voor tekst 5"/>
          <p:cNvSpPr>
            <a:spLocks noGrp="1"/>
          </p:cNvSpPr>
          <p:nvPr>
            <p:ph type="body" sz="quarter" idx="3"/>
          </p:nvPr>
        </p:nvSpPr>
        <p:spPr>
          <a:xfrm>
            <a:off x="4645026" y="1535113"/>
            <a:ext cx="4041775" cy="639762"/>
          </a:xfrm>
          <a:solidFill>
            <a:srgbClr val="B3A2C7"/>
          </a:solidFill>
        </p:spPr>
        <p:txBody>
          <a:bodyPr/>
          <a:lstStyle/>
          <a:p>
            <a:pPr algn="r"/>
            <a:r>
              <a:rPr lang="nl-NL" dirty="0" smtClean="0">
                <a:solidFill>
                  <a:srgbClr val="FFFFFF"/>
                </a:solidFill>
              </a:rPr>
              <a:t>Common </a:t>
            </a:r>
            <a:r>
              <a:rPr lang="nl-NL" dirty="0" err="1" smtClean="0">
                <a:solidFill>
                  <a:srgbClr val="FFFFFF"/>
                </a:solidFill>
              </a:rPr>
              <a:t>Kingdom</a:t>
            </a:r>
            <a:endParaRPr lang="nl-NL" dirty="0">
              <a:solidFill>
                <a:srgbClr val="FFFFFF"/>
              </a:solidFill>
            </a:endParaRPr>
          </a:p>
        </p:txBody>
      </p:sp>
      <p:pic>
        <p:nvPicPr>
          <p:cNvPr id="3" name="Tijdelijke aanduiding voor inhoud 2" descr="Lewis quote 2.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07" r="899" b="8897"/>
          <a:stretch/>
        </p:blipFill>
        <p:spPr>
          <a:xfrm>
            <a:off x="6047103" y="2174876"/>
            <a:ext cx="2652149" cy="3241793"/>
          </a:xfrm>
          <a:solidFill>
            <a:schemeClr val="accent4">
              <a:lumMod val="40000"/>
              <a:lumOff val="60000"/>
            </a:schemeClr>
          </a:solidFill>
        </p:spPr>
      </p:pic>
      <p:pic>
        <p:nvPicPr>
          <p:cNvPr id="9" name="Afbeelding 8" descr="Kuyper Christ owns all.jpg"/>
          <p:cNvPicPr>
            <a:picLocks noChangeAspect="1"/>
          </p:cNvPicPr>
          <p:nvPr/>
        </p:nvPicPr>
        <p:blipFill rotWithShape="1">
          <a:blip r:embed="rId4">
            <a:extLst>
              <a:ext uri="{28A0092B-C50C-407E-A947-70E740481C1C}">
                <a14:useLocalDpi xmlns:a14="http://schemas.microsoft.com/office/drawing/2010/main" val="0"/>
              </a:ext>
            </a:extLst>
          </a:blip>
          <a:srcRect l="41106"/>
          <a:stretch/>
        </p:blipFill>
        <p:spPr>
          <a:xfrm>
            <a:off x="457201" y="2286944"/>
            <a:ext cx="2735763" cy="1974233"/>
          </a:xfrm>
          <a:prstGeom prst="rect">
            <a:avLst/>
          </a:prstGeom>
        </p:spPr>
      </p:pic>
      <p:pic>
        <p:nvPicPr>
          <p:cNvPr id="10" name="Afbeelding 9" descr="Kuyper Christ owns all.jpg"/>
          <p:cNvPicPr>
            <a:picLocks noChangeAspect="1"/>
          </p:cNvPicPr>
          <p:nvPr/>
        </p:nvPicPr>
        <p:blipFill rotWithShape="1">
          <a:blip r:embed="rId4">
            <a:extLst>
              <a:ext uri="{28A0092B-C50C-407E-A947-70E740481C1C}">
                <a14:useLocalDpi xmlns:a14="http://schemas.microsoft.com/office/drawing/2010/main" val="0"/>
              </a:ext>
            </a:extLst>
          </a:blip>
          <a:srcRect r="56970"/>
          <a:stretch/>
        </p:blipFill>
        <p:spPr>
          <a:xfrm>
            <a:off x="2926081" y="4181294"/>
            <a:ext cx="1571308" cy="1551962"/>
          </a:xfrm>
          <a:prstGeom prst="rect">
            <a:avLst/>
          </a:prstGeom>
        </p:spPr>
      </p:pic>
      <p:pic>
        <p:nvPicPr>
          <p:cNvPr id="12" name="Afbeelding 11" descr="cs-lewis.jpg"/>
          <p:cNvPicPr>
            <a:picLocks noChangeAspect="1"/>
          </p:cNvPicPr>
          <p:nvPr/>
        </p:nvPicPr>
        <p:blipFill rotWithShape="1">
          <a:blip r:embed="rId5">
            <a:extLst>
              <a:ext uri="{28A0092B-C50C-407E-A947-70E740481C1C}">
                <a14:useLocalDpi xmlns:a14="http://schemas.microsoft.com/office/drawing/2010/main" val="0"/>
              </a:ext>
            </a:extLst>
          </a:blip>
          <a:srcRect r="17852"/>
          <a:stretch/>
        </p:blipFill>
        <p:spPr>
          <a:xfrm>
            <a:off x="4700513" y="4181294"/>
            <a:ext cx="1408375" cy="1551962"/>
          </a:xfrm>
          <a:prstGeom prst="rect">
            <a:avLst/>
          </a:prstGeom>
        </p:spPr>
      </p:pic>
    </p:spTree>
    <p:extLst>
      <p:ext uri="{BB962C8B-B14F-4D97-AF65-F5344CB8AC3E}">
        <p14:creationId xmlns:p14="http://schemas.microsoft.com/office/powerpoint/2010/main" val="2474871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build="p" animBg="1"/>
      <p:bldP spid="5" grpId="0" build="p"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Gods </a:t>
            </a:r>
            <a:r>
              <a:rPr lang="nl-NL" dirty="0" err="1" smtClean="0"/>
              <a:t>two</a:t>
            </a:r>
            <a:r>
              <a:rPr lang="nl-NL" dirty="0" smtClean="0"/>
              <a:t> </a:t>
            </a:r>
            <a:r>
              <a:rPr lang="nl-NL" dirty="0" err="1" smtClean="0"/>
              <a:t>Kingdoms</a:t>
            </a:r>
            <a:r>
              <a:rPr lang="nl-NL" dirty="0" smtClean="0"/>
              <a:t>! - 2</a:t>
            </a:r>
            <a:endParaRPr lang="nl-NL" dirty="0"/>
          </a:p>
        </p:txBody>
      </p:sp>
      <p:sp>
        <p:nvSpPr>
          <p:cNvPr id="4" name="Tijdelijke aanduiding voor tekst 3"/>
          <p:cNvSpPr>
            <a:spLocks noGrp="1"/>
          </p:cNvSpPr>
          <p:nvPr>
            <p:ph type="body" idx="1"/>
          </p:nvPr>
        </p:nvSpPr>
        <p:spPr>
          <a:solidFill>
            <a:schemeClr val="accent6"/>
          </a:solidFill>
          <a:ln>
            <a:solidFill>
              <a:schemeClr val="accent6">
                <a:lumMod val="50000"/>
              </a:schemeClr>
            </a:solidFill>
          </a:ln>
        </p:spPr>
        <p:txBody>
          <a:bodyPr/>
          <a:lstStyle/>
          <a:p>
            <a:pPr algn="ctr"/>
            <a:r>
              <a:rPr lang="nl-NL" dirty="0" err="1" smtClean="0">
                <a:ln>
                  <a:solidFill>
                    <a:schemeClr val="bg1"/>
                  </a:solidFill>
                  <a:prstDash val="solid"/>
                </a:ln>
                <a:solidFill>
                  <a:schemeClr val="bg1"/>
                </a:solidFill>
              </a:rPr>
              <a:t>Kingdom</a:t>
            </a:r>
            <a:r>
              <a:rPr lang="nl-NL" dirty="0" smtClean="0">
                <a:ln>
                  <a:solidFill>
                    <a:schemeClr val="bg1"/>
                  </a:solidFill>
                  <a:prstDash val="solid"/>
                </a:ln>
                <a:solidFill>
                  <a:schemeClr val="bg1"/>
                </a:solidFill>
              </a:rPr>
              <a:t> of God (</a:t>
            </a:r>
            <a:r>
              <a:rPr lang="nl-NL" dirty="0" err="1">
                <a:ln>
                  <a:solidFill>
                    <a:schemeClr val="bg1"/>
                  </a:solidFill>
                  <a:prstDash val="solid"/>
                </a:ln>
                <a:solidFill>
                  <a:schemeClr val="bg1"/>
                </a:solidFill>
              </a:rPr>
              <a:t>h</a:t>
            </a:r>
            <a:r>
              <a:rPr lang="nl-NL" dirty="0" err="1" smtClean="0">
                <a:ln>
                  <a:solidFill>
                    <a:schemeClr val="bg1"/>
                  </a:solidFill>
                  <a:prstDash val="solid"/>
                </a:ln>
                <a:solidFill>
                  <a:schemeClr val="bg1"/>
                </a:solidFill>
              </a:rPr>
              <a:t>eaven</a:t>
            </a:r>
            <a:r>
              <a:rPr lang="nl-NL" dirty="0" smtClean="0">
                <a:ln>
                  <a:solidFill>
                    <a:schemeClr val="bg1"/>
                  </a:solidFill>
                  <a:prstDash val="solid"/>
                </a:ln>
                <a:solidFill>
                  <a:schemeClr val="bg1"/>
                </a:solidFill>
              </a:rPr>
              <a:t>)</a:t>
            </a:r>
            <a:endParaRPr lang="nl-NL" dirty="0">
              <a:ln>
                <a:solidFill>
                  <a:schemeClr val="bg1"/>
                </a:solidFill>
                <a:prstDash val="solid"/>
              </a:ln>
              <a:solidFill>
                <a:schemeClr val="bg1"/>
              </a:solidFill>
            </a:endParaRPr>
          </a:p>
        </p:txBody>
      </p:sp>
      <p:sp>
        <p:nvSpPr>
          <p:cNvPr id="5" name="Tijdelijke aanduiding voor inhoud 4"/>
          <p:cNvSpPr>
            <a:spLocks noGrp="1"/>
          </p:cNvSpPr>
          <p:nvPr>
            <p:ph sz="half" idx="2"/>
          </p:nvPr>
        </p:nvSpPr>
        <p:spPr>
          <a:solidFill>
            <a:schemeClr val="accent6"/>
          </a:solidFill>
        </p:spPr>
        <p:txBody>
          <a:bodyPr>
            <a:normAutofit/>
          </a:bodyPr>
          <a:lstStyle/>
          <a:p>
            <a:r>
              <a:rPr lang="nl-NL" sz="2000" dirty="0" err="1">
                <a:solidFill>
                  <a:srgbClr val="FFFFFF"/>
                </a:solidFill>
              </a:rPr>
              <a:t>Embraces</a:t>
            </a:r>
            <a:r>
              <a:rPr lang="nl-NL" sz="2000" dirty="0">
                <a:solidFill>
                  <a:srgbClr val="FFFFFF"/>
                </a:solidFill>
              </a:rPr>
              <a:t> </a:t>
            </a:r>
            <a:r>
              <a:rPr lang="nl-NL" sz="2000" dirty="0" err="1">
                <a:solidFill>
                  <a:srgbClr val="FFFFFF"/>
                </a:solidFill>
              </a:rPr>
              <a:t>only</a:t>
            </a:r>
            <a:r>
              <a:rPr lang="nl-NL" sz="2000" dirty="0">
                <a:solidFill>
                  <a:srgbClr val="FFFFFF"/>
                </a:solidFill>
              </a:rPr>
              <a:t> </a:t>
            </a:r>
            <a:r>
              <a:rPr lang="nl-NL" sz="2000" dirty="0" err="1">
                <a:solidFill>
                  <a:srgbClr val="FFFFFF"/>
                </a:solidFill>
              </a:rPr>
              <a:t>those</a:t>
            </a:r>
            <a:r>
              <a:rPr lang="nl-NL" sz="2000" dirty="0">
                <a:solidFill>
                  <a:srgbClr val="FFFFFF"/>
                </a:solidFill>
              </a:rPr>
              <a:t> </a:t>
            </a:r>
            <a:r>
              <a:rPr lang="nl-NL" sz="2000" dirty="0" err="1" smtClean="0">
                <a:solidFill>
                  <a:srgbClr val="FFFFFF"/>
                </a:solidFill>
              </a:rPr>
              <a:t>redemmed</a:t>
            </a:r>
            <a:endParaRPr lang="nl-NL" sz="2000" dirty="0" smtClean="0">
              <a:solidFill>
                <a:srgbClr val="FFFFFF"/>
              </a:solidFill>
            </a:endParaRPr>
          </a:p>
          <a:p>
            <a:pPr lvl="1"/>
            <a:r>
              <a:rPr lang="nl-NL" sz="1600" dirty="0" err="1" smtClean="0">
                <a:solidFill>
                  <a:srgbClr val="FFFFFF"/>
                </a:solidFill>
              </a:rPr>
              <a:t>Redemptive</a:t>
            </a:r>
            <a:r>
              <a:rPr lang="nl-NL" sz="1600" dirty="0" smtClean="0">
                <a:solidFill>
                  <a:srgbClr val="FFFFFF"/>
                </a:solidFill>
              </a:rPr>
              <a:t> </a:t>
            </a:r>
            <a:r>
              <a:rPr lang="nl-NL" sz="1600" dirty="0" err="1" smtClean="0">
                <a:solidFill>
                  <a:srgbClr val="FFFFFF"/>
                </a:solidFill>
              </a:rPr>
              <a:t>Kingdom</a:t>
            </a:r>
            <a:endParaRPr lang="nl-NL" sz="1600" dirty="0"/>
          </a:p>
          <a:p>
            <a:r>
              <a:rPr lang="nl-NL" sz="2000" dirty="0" err="1" smtClean="0">
                <a:solidFill>
                  <a:srgbClr val="FFFFFF"/>
                </a:solidFill>
              </a:rPr>
              <a:t>Citizens</a:t>
            </a:r>
            <a:r>
              <a:rPr lang="nl-NL" sz="2000" dirty="0" smtClean="0">
                <a:solidFill>
                  <a:srgbClr val="FFFFFF"/>
                </a:solidFill>
              </a:rPr>
              <a:t> live as </a:t>
            </a:r>
            <a:r>
              <a:rPr lang="nl-NL" sz="2000" dirty="0" err="1" smtClean="0">
                <a:solidFill>
                  <a:srgbClr val="FFFFFF"/>
                </a:solidFill>
              </a:rPr>
              <a:t>strangers</a:t>
            </a:r>
            <a:r>
              <a:rPr lang="nl-NL" sz="2000" dirty="0" smtClean="0">
                <a:solidFill>
                  <a:srgbClr val="FFFFFF"/>
                </a:solidFill>
              </a:rPr>
              <a:t> </a:t>
            </a:r>
            <a:r>
              <a:rPr lang="nl-NL" sz="2000" dirty="0" err="1" smtClean="0">
                <a:solidFill>
                  <a:srgbClr val="FFFFFF"/>
                </a:solidFill>
              </a:rPr>
              <a:t>and</a:t>
            </a:r>
            <a:r>
              <a:rPr lang="nl-NL" sz="2000" dirty="0" smtClean="0">
                <a:solidFill>
                  <a:srgbClr val="FFFFFF"/>
                </a:solidFill>
              </a:rPr>
              <a:t> </a:t>
            </a:r>
            <a:r>
              <a:rPr lang="nl-NL" sz="2000" dirty="0" err="1" smtClean="0">
                <a:solidFill>
                  <a:srgbClr val="FFFFFF"/>
                </a:solidFill>
              </a:rPr>
              <a:t>aliens</a:t>
            </a:r>
            <a:r>
              <a:rPr lang="nl-NL" sz="2000" dirty="0" smtClean="0">
                <a:solidFill>
                  <a:srgbClr val="FFFFFF"/>
                </a:solidFill>
              </a:rPr>
              <a:t> </a:t>
            </a:r>
            <a:r>
              <a:rPr lang="nl-NL" sz="2000" dirty="0" err="1" smtClean="0">
                <a:solidFill>
                  <a:srgbClr val="FFFFFF"/>
                </a:solidFill>
              </a:rPr>
              <a:t>tp</a:t>
            </a:r>
            <a:r>
              <a:rPr lang="nl-NL" sz="2000" dirty="0" smtClean="0">
                <a:solidFill>
                  <a:srgbClr val="FFFFFF"/>
                </a:solidFill>
              </a:rPr>
              <a:t> serve … </a:t>
            </a:r>
          </a:p>
          <a:p>
            <a:r>
              <a:rPr lang="nl-NL" sz="2000" dirty="0" err="1" smtClean="0">
                <a:solidFill>
                  <a:srgbClr val="FFFFFF"/>
                </a:solidFill>
              </a:rPr>
              <a:t>Participate</a:t>
            </a:r>
            <a:r>
              <a:rPr lang="nl-NL" sz="2000" dirty="0" smtClean="0">
                <a:solidFill>
                  <a:srgbClr val="FFFFFF"/>
                </a:solidFill>
              </a:rPr>
              <a:t> </a:t>
            </a:r>
            <a:r>
              <a:rPr lang="nl-NL" sz="2000" dirty="0" err="1" smtClean="0">
                <a:solidFill>
                  <a:srgbClr val="FFFFFF"/>
                </a:solidFill>
              </a:rPr>
              <a:t>fully</a:t>
            </a:r>
            <a:r>
              <a:rPr lang="nl-NL" sz="2000" dirty="0" smtClean="0">
                <a:solidFill>
                  <a:srgbClr val="FFFFFF"/>
                </a:solidFill>
              </a:rPr>
              <a:t> in </a:t>
            </a:r>
            <a:r>
              <a:rPr lang="nl-NL" sz="2000" dirty="0" err="1" smtClean="0">
                <a:solidFill>
                  <a:srgbClr val="FFFFFF"/>
                </a:solidFill>
              </a:rPr>
              <a:t>affairs</a:t>
            </a:r>
            <a:r>
              <a:rPr lang="nl-NL" sz="2000" dirty="0" smtClean="0">
                <a:solidFill>
                  <a:srgbClr val="FFFFFF"/>
                </a:solidFill>
              </a:rPr>
              <a:t> of common </a:t>
            </a:r>
            <a:r>
              <a:rPr lang="nl-NL" sz="2000" dirty="0" err="1" smtClean="0">
                <a:solidFill>
                  <a:srgbClr val="FFFFFF"/>
                </a:solidFill>
              </a:rPr>
              <a:t>kingdom</a:t>
            </a:r>
            <a:endParaRPr lang="nl-NL" sz="2000" dirty="0" smtClean="0">
              <a:solidFill>
                <a:srgbClr val="FFFFFF"/>
              </a:solidFill>
            </a:endParaRPr>
          </a:p>
          <a:p>
            <a:pPr lvl="1"/>
            <a:r>
              <a:rPr lang="nl-NL" sz="1800" dirty="0" err="1" smtClean="0">
                <a:solidFill>
                  <a:srgbClr val="FFFFFF"/>
                </a:solidFill>
              </a:rPr>
              <a:t>With</a:t>
            </a:r>
            <a:r>
              <a:rPr lang="nl-NL" sz="1800" dirty="0" smtClean="0">
                <a:solidFill>
                  <a:srgbClr val="FFFFFF"/>
                </a:solidFill>
              </a:rPr>
              <a:t> </a:t>
            </a:r>
            <a:r>
              <a:rPr lang="nl-NL" sz="1800" dirty="0" err="1" smtClean="0">
                <a:solidFill>
                  <a:srgbClr val="FFFFFF"/>
                </a:solidFill>
              </a:rPr>
              <a:t>varying</a:t>
            </a:r>
            <a:r>
              <a:rPr lang="nl-NL" sz="1800" dirty="0" smtClean="0">
                <a:solidFill>
                  <a:srgbClr val="FFFFFF"/>
                </a:solidFill>
              </a:rPr>
              <a:t> </a:t>
            </a:r>
            <a:r>
              <a:rPr lang="nl-NL" sz="1800" dirty="0" err="1" smtClean="0">
                <a:solidFill>
                  <a:srgbClr val="FFFFFF"/>
                </a:solidFill>
              </a:rPr>
              <a:t>results</a:t>
            </a:r>
            <a:r>
              <a:rPr lang="nl-NL" sz="1800" dirty="0" smtClean="0">
                <a:solidFill>
                  <a:srgbClr val="FFFFFF"/>
                </a:solidFill>
              </a:rPr>
              <a:t> (Wheat &amp; </a:t>
            </a:r>
            <a:r>
              <a:rPr lang="nl-NL" sz="1800" dirty="0" err="1" smtClean="0">
                <a:solidFill>
                  <a:srgbClr val="FFFFFF"/>
                </a:solidFill>
              </a:rPr>
              <a:t>weeds</a:t>
            </a:r>
            <a:r>
              <a:rPr lang="nl-NL" sz="1800" dirty="0" smtClean="0">
                <a:solidFill>
                  <a:srgbClr val="FFFFFF"/>
                </a:solidFill>
              </a:rPr>
              <a:t>)</a:t>
            </a:r>
          </a:p>
          <a:p>
            <a:r>
              <a:rPr lang="nl-NL" sz="2200" dirty="0" err="1" smtClean="0">
                <a:solidFill>
                  <a:srgbClr val="FFFFFF"/>
                </a:solidFill>
              </a:rPr>
              <a:t>Specific</a:t>
            </a:r>
            <a:r>
              <a:rPr lang="nl-NL" sz="2200" dirty="0" smtClean="0">
                <a:solidFill>
                  <a:srgbClr val="FFFFFF"/>
                </a:solidFill>
              </a:rPr>
              <a:t> </a:t>
            </a:r>
            <a:r>
              <a:rPr lang="nl-NL" sz="2200" dirty="0" err="1" smtClean="0">
                <a:solidFill>
                  <a:srgbClr val="FFFFFF"/>
                </a:solidFill>
              </a:rPr>
              <a:t>grace</a:t>
            </a:r>
            <a:r>
              <a:rPr lang="nl-NL" sz="2200" dirty="0" smtClean="0">
                <a:solidFill>
                  <a:srgbClr val="FFFFFF"/>
                </a:solidFill>
              </a:rPr>
              <a:t> </a:t>
            </a:r>
          </a:p>
          <a:p>
            <a:pPr lvl="1"/>
            <a:endParaRPr lang="nl-NL" dirty="0"/>
          </a:p>
        </p:txBody>
      </p:sp>
      <p:sp>
        <p:nvSpPr>
          <p:cNvPr id="6" name="Tijdelijke aanduiding voor tekst 5"/>
          <p:cNvSpPr>
            <a:spLocks noGrp="1"/>
          </p:cNvSpPr>
          <p:nvPr>
            <p:ph type="body" sz="quarter" idx="3"/>
          </p:nvPr>
        </p:nvSpPr>
        <p:spPr>
          <a:solidFill>
            <a:srgbClr val="CCC1DA"/>
          </a:solidFill>
          <a:ln>
            <a:solidFill>
              <a:schemeClr val="accent4">
                <a:lumMod val="75000"/>
              </a:schemeClr>
            </a:solidFill>
          </a:ln>
        </p:spPr>
        <p:txBody>
          <a:bodyPr/>
          <a:lstStyle/>
          <a:p>
            <a:pPr algn="ctr"/>
            <a:r>
              <a:rPr lang="nl-NL" dirty="0" smtClean="0"/>
              <a:t>Common </a:t>
            </a:r>
            <a:r>
              <a:rPr lang="nl-NL" dirty="0" err="1" smtClean="0"/>
              <a:t>Kingdom</a:t>
            </a:r>
            <a:endParaRPr lang="nl-NL" dirty="0"/>
          </a:p>
        </p:txBody>
      </p:sp>
      <p:sp>
        <p:nvSpPr>
          <p:cNvPr id="7" name="Tijdelijke aanduiding voor inhoud 6"/>
          <p:cNvSpPr>
            <a:spLocks noGrp="1"/>
          </p:cNvSpPr>
          <p:nvPr>
            <p:ph sz="quarter" idx="4"/>
          </p:nvPr>
        </p:nvSpPr>
        <p:spPr>
          <a:solidFill>
            <a:schemeClr val="accent4">
              <a:lumMod val="40000"/>
              <a:lumOff val="60000"/>
            </a:schemeClr>
          </a:solidFill>
        </p:spPr>
        <p:txBody>
          <a:bodyPr>
            <a:noAutofit/>
          </a:bodyPr>
          <a:lstStyle/>
          <a:p>
            <a:r>
              <a:rPr lang="nl-NL" sz="2000" dirty="0" err="1" smtClean="0"/>
              <a:t>Stable</a:t>
            </a:r>
            <a:r>
              <a:rPr lang="nl-NL" sz="2000" dirty="0" smtClean="0"/>
              <a:t> or </a:t>
            </a:r>
            <a:r>
              <a:rPr lang="nl-NL" sz="2000" dirty="0" err="1" smtClean="0"/>
              <a:t>natural</a:t>
            </a:r>
            <a:r>
              <a:rPr lang="nl-NL" sz="2000" dirty="0" smtClean="0"/>
              <a:t> order</a:t>
            </a:r>
          </a:p>
          <a:p>
            <a:r>
              <a:rPr lang="nl-NL" sz="2000" dirty="0" err="1" smtClean="0"/>
              <a:t>All</a:t>
            </a:r>
            <a:r>
              <a:rPr lang="nl-NL" sz="2000" dirty="0" smtClean="0"/>
              <a:t> </a:t>
            </a:r>
            <a:r>
              <a:rPr lang="nl-NL" sz="2000" dirty="0" err="1" smtClean="0"/>
              <a:t>cultural</a:t>
            </a:r>
            <a:r>
              <a:rPr lang="nl-NL" sz="2000" dirty="0" smtClean="0"/>
              <a:t> </a:t>
            </a:r>
            <a:r>
              <a:rPr lang="nl-NL" sz="2000" dirty="0" err="1" smtClean="0"/>
              <a:t>activities</a:t>
            </a:r>
            <a:endParaRPr lang="nl-NL" sz="2000" dirty="0" smtClean="0"/>
          </a:p>
          <a:p>
            <a:r>
              <a:rPr lang="nl-NL" sz="2000" dirty="0"/>
              <a:t>God </a:t>
            </a:r>
            <a:r>
              <a:rPr lang="nl-NL" sz="2000" dirty="0" err="1"/>
              <a:t>honours</a:t>
            </a:r>
            <a:r>
              <a:rPr lang="nl-NL" sz="2000" dirty="0"/>
              <a:t> </a:t>
            </a:r>
            <a:r>
              <a:rPr lang="nl-NL" sz="2000" dirty="0" err="1" smtClean="0"/>
              <a:t>any</a:t>
            </a:r>
            <a:r>
              <a:rPr lang="nl-NL" sz="2000" dirty="0" smtClean="0"/>
              <a:t> </a:t>
            </a:r>
            <a:r>
              <a:rPr lang="nl-NL" sz="2000" dirty="0" err="1" smtClean="0"/>
              <a:t>activity</a:t>
            </a:r>
            <a:r>
              <a:rPr lang="nl-NL" sz="2000" dirty="0" smtClean="0"/>
              <a:t> </a:t>
            </a:r>
            <a:r>
              <a:rPr lang="nl-NL" sz="2000" dirty="0" err="1"/>
              <a:t>which</a:t>
            </a:r>
            <a:r>
              <a:rPr lang="nl-NL" sz="2000" dirty="0"/>
              <a:t> </a:t>
            </a:r>
            <a:r>
              <a:rPr lang="nl-NL" sz="2000" dirty="0" err="1"/>
              <a:t>aligns</a:t>
            </a:r>
            <a:r>
              <a:rPr lang="nl-NL" sz="2000" dirty="0"/>
              <a:t> </a:t>
            </a:r>
            <a:r>
              <a:rPr lang="nl-NL" sz="2000" dirty="0" err="1"/>
              <a:t>itself</a:t>
            </a:r>
            <a:r>
              <a:rPr lang="nl-NL" sz="2000" dirty="0"/>
              <a:t> </a:t>
            </a:r>
            <a:r>
              <a:rPr lang="nl-NL" sz="2000" dirty="0" err="1"/>
              <a:t>with</a:t>
            </a:r>
            <a:r>
              <a:rPr lang="nl-NL" sz="2000" dirty="0"/>
              <a:t> His </a:t>
            </a:r>
            <a:r>
              <a:rPr lang="nl-NL" sz="2000" dirty="0" err="1"/>
              <a:t>principles</a:t>
            </a:r>
            <a:r>
              <a:rPr lang="nl-NL" sz="2000" dirty="0"/>
              <a:t> </a:t>
            </a:r>
            <a:r>
              <a:rPr lang="nl-NL" sz="2000" dirty="0" err="1"/>
              <a:t>for</a:t>
            </a:r>
            <a:r>
              <a:rPr lang="nl-NL" sz="2000" dirty="0"/>
              <a:t> life </a:t>
            </a:r>
            <a:r>
              <a:rPr lang="nl-NL" sz="2000" dirty="0" err="1"/>
              <a:t>and</a:t>
            </a:r>
            <a:r>
              <a:rPr lang="nl-NL" sz="2000" dirty="0"/>
              <a:t> His goals </a:t>
            </a:r>
            <a:r>
              <a:rPr lang="nl-NL" sz="2000" dirty="0" err="1"/>
              <a:t>for</a:t>
            </a:r>
            <a:r>
              <a:rPr lang="nl-NL" sz="2000" dirty="0"/>
              <a:t> His </a:t>
            </a:r>
            <a:r>
              <a:rPr lang="nl-NL" sz="2000" dirty="0" err="1"/>
              <a:t>Kingdom</a:t>
            </a:r>
            <a:endParaRPr lang="nl-NL" sz="2000" dirty="0"/>
          </a:p>
          <a:p>
            <a:r>
              <a:rPr lang="nl-NL" sz="2000" dirty="0" err="1" smtClean="0"/>
              <a:t>Temporary</a:t>
            </a:r>
            <a:r>
              <a:rPr lang="nl-NL" sz="2000" dirty="0" smtClean="0"/>
              <a:t> (</a:t>
            </a:r>
            <a:r>
              <a:rPr lang="nl-NL" sz="2000" i="1" dirty="0" err="1" smtClean="0"/>
              <a:t>while</a:t>
            </a:r>
            <a:r>
              <a:rPr lang="nl-NL" sz="2000" i="1" dirty="0" smtClean="0"/>
              <a:t> </a:t>
            </a:r>
            <a:r>
              <a:rPr lang="nl-NL" sz="2000" i="1" dirty="0" err="1" smtClean="0"/>
              <a:t>earth</a:t>
            </a:r>
            <a:r>
              <a:rPr lang="nl-NL" sz="2000" i="1" dirty="0" smtClean="0"/>
              <a:t> </a:t>
            </a:r>
            <a:r>
              <a:rPr lang="nl-NL" sz="2000" i="1" dirty="0" err="1" smtClean="0"/>
              <a:t>remains</a:t>
            </a:r>
            <a:r>
              <a:rPr lang="nl-NL" sz="2000" i="1" dirty="0" smtClean="0"/>
              <a:t>)</a:t>
            </a:r>
          </a:p>
          <a:p>
            <a:r>
              <a:rPr lang="nl-NL" sz="2000" dirty="0" err="1" smtClean="0"/>
              <a:t>Covenant</a:t>
            </a:r>
            <a:r>
              <a:rPr lang="nl-NL" sz="2000" dirty="0" smtClean="0"/>
              <a:t> </a:t>
            </a:r>
            <a:r>
              <a:rPr lang="nl-NL" sz="2000" dirty="0" err="1"/>
              <a:t>embraces</a:t>
            </a:r>
            <a:r>
              <a:rPr lang="nl-NL" sz="2000" dirty="0"/>
              <a:t> </a:t>
            </a:r>
            <a:r>
              <a:rPr lang="nl-NL" sz="2000" dirty="0" err="1"/>
              <a:t>all</a:t>
            </a:r>
            <a:r>
              <a:rPr lang="nl-NL" sz="2000" dirty="0"/>
              <a:t> </a:t>
            </a:r>
            <a:r>
              <a:rPr lang="nl-NL" sz="2000" dirty="0" err="1" smtClean="0"/>
              <a:t>people</a:t>
            </a:r>
            <a:endParaRPr lang="nl-NL" sz="2000" dirty="0" smtClean="0"/>
          </a:p>
          <a:p>
            <a:r>
              <a:rPr lang="nl-NL" sz="2000" dirty="0" smtClean="0"/>
              <a:t>Common </a:t>
            </a:r>
            <a:r>
              <a:rPr lang="nl-NL" sz="2000" dirty="0" err="1" smtClean="0"/>
              <a:t>grace</a:t>
            </a:r>
            <a:r>
              <a:rPr lang="nl-NL" sz="2000" dirty="0" smtClean="0"/>
              <a:t> </a:t>
            </a:r>
            <a:endParaRPr lang="nl-NL" sz="2000" dirty="0"/>
          </a:p>
          <a:p>
            <a:endParaRPr lang="nl-NL" sz="2000" dirty="0"/>
          </a:p>
        </p:txBody>
      </p:sp>
    </p:spTree>
    <p:extLst>
      <p:ext uri="{BB962C8B-B14F-4D97-AF65-F5344CB8AC3E}">
        <p14:creationId xmlns:p14="http://schemas.microsoft.com/office/powerpoint/2010/main" val="20184166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a:xfrm>
            <a:off x="467544" y="773015"/>
            <a:ext cx="2664296" cy="639762"/>
          </a:xfrm>
          <a:solidFill>
            <a:schemeClr val="accent6"/>
          </a:solidFill>
        </p:spPr>
        <p:txBody>
          <a:bodyPr>
            <a:noAutofit/>
          </a:bodyPr>
          <a:lstStyle/>
          <a:p>
            <a:pPr algn="ctr"/>
            <a:r>
              <a:rPr lang="en-GB" sz="2800" noProof="0" smtClean="0">
                <a:solidFill>
                  <a:schemeClr val="bg1"/>
                </a:solidFill>
              </a:rPr>
              <a:t>God’s Economy</a:t>
            </a:r>
            <a:endParaRPr lang="en-GB" noProof="0">
              <a:solidFill>
                <a:schemeClr val="bg1"/>
              </a:solidFill>
            </a:endParaRPr>
          </a:p>
        </p:txBody>
      </p:sp>
      <p:sp>
        <p:nvSpPr>
          <p:cNvPr id="9" name="Tijdelijke aanduiding voor inhoud 5"/>
          <p:cNvSpPr txBox="1">
            <a:spLocks/>
          </p:cNvSpPr>
          <p:nvPr/>
        </p:nvSpPr>
        <p:spPr>
          <a:xfrm>
            <a:off x="3635896" y="1700808"/>
            <a:ext cx="172819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
        <p:nvSpPr>
          <p:cNvPr id="13" name="Tijdelijke aanduiding voor tekst 4"/>
          <p:cNvSpPr txBox="1">
            <a:spLocks/>
          </p:cNvSpPr>
          <p:nvPr/>
        </p:nvSpPr>
        <p:spPr>
          <a:xfrm>
            <a:off x="6180077" y="773015"/>
            <a:ext cx="2568388" cy="639762"/>
          </a:xfrm>
          <a:prstGeom prst="rect">
            <a:avLst/>
          </a:prstGeom>
          <a:solidFill>
            <a:schemeClr val="accent4">
              <a:lumMod val="60000"/>
              <a:lumOff val="40000"/>
            </a:schemeClr>
          </a:solidFill>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dirty="0" smtClean="0">
                <a:solidFill>
                  <a:schemeClr val="bg1"/>
                </a:solidFill>
              </a:rPr>
              <a:t>World Economy</a:t>
            </a:r>
            <a:endParaRPr lang="en-US" dirty="0">
              <a:solidFill>
                <a:schemeClr val="bg1"/>
              </a:solidFill>
            </a:endParaRPr>
          </a:p>
        </p:txBody>
      </p:sp>
      <p:sp>
        <p:nvSpPr>
          <p:cNvPr id="18" name="Tekstvak 17"/>
          <p:cNvSpPr txBox="1"/>
          <p:nvPr/>
        </p:nvSpPr>
        <p:spPr>
          <a:xfrm>
            <a:off x="5940152" y="2492896"/>
            <a:ext cx="2520280" cy="369332"/>
          </a:xfrm>
          <a:prstGeom prst="rect">
            <a:avLst/>
          </a:prstGeom>
          <a:noFill/>
        </p:spPr>
        <p:txBody>
          <a:bodyPr wrap="square" rtlCol="0">
            <a:spAutoFit/>
          </a:bodyPr>
          <a:lstStyle/>
          <a:p>
            <a:endParaRPr lang="en-US" dirty="0"/>
          </a:p>
        </p:txBody>
      </p:sp>
      <p:sp>
        <p:nvSpPr>
          <p:cNvPr id="24" name="Tijdelijke aanduiding voor inhoud 5"/>
          <p:cNvSpPr>
            <a:spLocks noGrp="1"/>
          </p:cNvSpPr>
          <p:nvPr>
            <p:ph sz="half" idx="2"/>
          </p:nvPr>
        </p:nvSpPr>
        <p:spPr>
          <a:xfrm>
            <a:off x="3347864" y="773014"/>
            <a:ext cx="2592288" cy="4744218"/>
          </a:xfrm>
          <a:solidFill>
            <a:srgbClr val="A19C94"/>
          </a:solidFill>
        </p:spPr>
        <p:txBody>
          <a:bodyPr>
            <a:normAutofit lnSpcReduction="10000"/>
          </a:bodyPr>
          <a:lstStyle/>
          <a:p>
            <a:pPr marL="0" indent="0" algn="ctr">
              <a:buNone/>
            </a:pPr>
            <a:r>
              <a:rPr lang="en-GB" sz="2800" noProof="0" dirty="0" smtClean="0">
                <a:solidFill>
                  <a:schemeClr val="bg1"/>
                </a:solidFill>
              </a:rPr>
              <a:t>Living in two Kingdoms</a:t>
            </a:r>
          </a:p>
          <a:p>
            <a:pPr marL="0" indent="0" algn="ctr">
              <a:buNone/>
            </a:pPr>
            <a:endParaRPr lang="en-GB" sz="2800" noProof="0" dirty="0" smtClean="0">
              <a:solidFill>
                <a:schemeClr val="bg1"/>
              </a:solidFill>
            </a:endParaRPr>
          </a:p>
          <a:p>
            <a:pPr marL="0" indent="0" algn="ctr">
              <a:buNone/>
            </a:pPr>
            <a:r>
              <a:rPr lang="en-GB" sz="2800" noProof="0" dirty="0" smtClean="0">
                <a:solidFill>
                  <a:schemeClr val="bg1"/>
                </a:solidFill>
              </a:rPr>
              <a:t>Love and service</a:t>
            </a:r>
          </a:p>
          <a:p>
            <a:pPr marL="0" indent="0" algn="ctr">
              <a:buNone/>
            </a:pPr>
            <a:endParaRPr lang="en-GB" sz="2800" dirty="0">
              <a:solidFill>
                <a:schemeClr val="bg1"/>
              </a:solidFill>
            </a:endParaRPr>
          </a:p>
          <a:p>
            <a:pPr marL="0" indent="0" algn="ctr">
              <a:buNone/>
            </a:pPr>
            <a:r>
              <a:rPr lang="en-GB" sz="2800" noProof="0" dirty="0" smtClean="0">
                <a:solidFill>
                  <a:schemeClr val="bg1"/>
                </a:solidFill>
              </a:rPr>
              <a:t>Critical engagement</a:t>
            </a:r>
          </a:p>
          <a:p>
            <a:pPr marL="0" indent="0" algn="ctr">
              <a:buNone/>
            </a:pPr>
            <a:endParaRPr lang="en-GB" sz="2800" dirty="0">
              <a:solidFill>
                <a:schemeClr val="bg1"/>
              </a:solidFill>
            </a:endParaRPr>
          </a:p>
          <a:p>
            <a:pPr marL="0" indent="0" algn="ctr">
              <a:buNone/>
            </a:pPr>
            <a:r>
              <a:rPr lang="en-GB" sz="2800" noProof="0" dirty="0" smtClean="0">
                <a:solidFill>
                  <a:schemeClr val="bg1"/>
                </a:solidFill>
              </a:rPr>
              <a:t>Detachment</a:t>
            </a:r>
            <a:br>
              <a:rPr lang="en-GB" sz="2800" noProof="0" dirty="0" smtClean="0">
                <a:solidFill>
                  <a:schemeClr val="bg1"/>
                </a:solidFill>
              </a:rPr>
            </a:br>
            <a:endParaRPr lang="en-GB" sz="2800" noProof="0" dirty="0" smtClean="0">
              <a:solidFill>
                <a:schemeClr val="bg1"/>
              </a:solidFill>
            </a:endParaRPr>
          </a:p>
        </p:txBody>
      </p:sp>
      <p:cxnSp>
        <p:nvCxnSpPr>
          <p:cNvPr id="3" name="Rechte verbindingslijn met pijl 2"/>
          <p:cNvCxnSpPr/>
          <p:nvPr/>
        </p:nvCxnSpPr>
        <p:spPr>
          <a:xfrm>
            <a:off x="1447345" y="2717034"/>
            <a:ext cx="5905347"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Rechte verbindingslijn met pijl 9"/>
          <p:cNvCxnSpPr/>
          <p:nvPr/>
        </p:nvCxnSpPr>
        <p:spPr>
          <a:xfrm>
            <a:off x="1513783" y="3952768"/>
            <a:ext cx="5905347"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Rechte verbindingslijn met pijl 10"/>
          <p:cNvCxnSpPr/>
          <p:nvPr/>
        </p:nvCxnSpPr>
        <p:spPr>
          <a:xfrm>
            <a:off x="1513783" y="5035047"/>
            <a:ext cx="5905347"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282815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p">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Ep.thmx</Template>
  <TotalTime>5286</TotalTime>
  <Words>4282</Words>
  <Application>Microsoft Macintosh PowerPoint</Application>
  <PresentationFormat>Diavoorstelling (4:3)</PresentationFormat>
  <Paragraphs>838</Paragraphs>
  <Slides>25</Slides>
  <Notes>25</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Ep</vt:lpstr>
      <vt:lpstr>The Economy of the Kingdom</vt:lpstr>
      <vt:lpstr>Something is broken</vt:lpstr>
      <vt:lpstr>New paradigm needed</vt:lpstr>
      <vt:lpstr>PowerPoint-presentatie</vt:lpstr>
      <vt:lpstr>“ we are not as clever as we thought” </vt:lpstr>
      <vt:lpstr>How to understand the new paradigm</vt:lpstr>
      <vt:lpstr>Gods two Kingdoms!</vt:lpstr>
      <vt:lpstr>Gods two Kingdoms! - 2</vt:lpstr>
      <vt:lpstr>PowerPoint-presentatie</vt:lpstr>
      <vt:lpstr>Penetrating the Common Kingdom economy</vt:lpstr>
      <vt:lpstr>PowerPoint-presentatie</vt:lpstr>
      <vt:lpstr>Coming of the Kingdom economy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Stichting Encour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Peter J.  Briscoe</dc:creator>
  <cp:lastModifiedBy>Peter J.  Briscoe</cp:lastModifiedBy>
  <cp:revision>131</cp:revision>
  <cp:lastPrinted>2014-09-12T08:00:12Z</cp:lastPrinted>
  <dcterms:created xsi:type="dcterms:W3CDTF">2013-10-30T08:14:36Z</dcterms:created>
  <dcterms:modified xsi:type="dcterms:W3CDTF">2014-09-17T08:23:09Z</dcterms:modified>
</cp:coreProperties>
</file>